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70"/>
  </p:handoutMasterIdLst>
  <p:sldIdLst>
    <p:sldId id="1137" r:id="rId3"/>
    <p:sldId id="1138" r:id="rId4"/>
    <p:sldId id="1155" r:id="rId5"/>
    <p:sldId id="1156" r:id="rId6"/>
    <p:sldId id="1158" r:id="rId7"/>
    <p:sldId id="1073" r:id="rId8"/>
    <p:sldId id="1074" r:id="rId9"/>
    <p:sldId id="1159" r:id="rId10"/>
    <p:sldId id="1075" r:id="rId11"/>
    <p:sldId id="1076" r:id="rId12"/>
    <p:sldId id="1077" r:id="rId13"/>
    <p:sldId id="1078" r:id="rId14"/>
    <p:sldId id="1079" r:id="rId15"/>
    <p:sldId id="1080" r:id="rId16"/>
    <p:sldId id="1081" r:id="rId17"/>
    <p:sldId id="1082" r:id="rId18"/>
    <p:sldId id="1083" r:id="rId19"/>
    <p:sldId id="1160" r:id="rId20"/>
    <p:sldId id="1084" r:id="rId21"/>
    <p:sldId id="1085" r:id="rId22"/>
    <p:sldId id="1086" r:id="rId23"/>
    <p:sldId id="1087" r:id="rId24"/>
    <p:sldId id="1088" r:id="rId25"/>
    <p:sldId id="1165" r:id="rId26"/>
    <p:sldId id="1166" r:id="rId27"/>
    <p:sldId id="1169" r:id="rId28"/>
    <p:sldId id="1167" r:id="rId29"/>
    <p:sldId id="1168" r:id="rId30"/>
    <p:sldId id="1093" r:id="rId31"/>
    <p:sldId id="1094" r:id="rId32"/>
    <p:sldId id="1161" r:id="rId33"/>
    <p:sldId id="1099" r:id="rId34"/>
    <p:sldId id="1100" r:id="rId35"/>
    <p:sldId id="1101" r:id="rId37"/>
    <p:sldId id="1102" r:id="rId38"/>
    <p:sldId id="1103" r:id="rId39"/>
    <p:sldId id="1104" r:id="rId40"/>
    <p:sldId id="1105" r:id="rId41"/>
    <p:sldId id="1106" r:id="rId42"/>
    <p:sldId id="1107" r:id="rId43"/>
    <p:sldId id="1108" r:id="rId44"/>
    <p:sldId id="1109" r:id="rId45"/>
    <p:sldId id="1110" r:id="rId46"/>
    <p:sldId id="1162" r:id="rId47"/>
    <p:sldId id="1095" r:id="rId48"/>
    <p:sldId id="1150" r:id="rId49"/>
    <p:sldId id="1153" r:id="rId50"/>
    <p:sldId id="1163" r:id="rId51"/>
    <p:sldId id="1096" r:id="rId52"/>
    <p:sldId id="1097" r:id="rId53"/>
    <p:sldId id="1113" r:id="rId54"/>
    <p:sldId id="1114" r:id="rId55"/>
    <p:sldId id="1115" r:id="rId56"/>
    <p:sldId id="1116" r:id="rId57"/>
    <p:sldId id="1117" r:id="rId58"/>
    <p:sldId id="1118" r:id="rId59"/>
    <p:sldId id="1119" r:id="rId60"/>
    <p:sldId id="1219" r:id="rId61"/>
    <p:sldId id="1120" r:id="rId62"/>
    <p:sldId id="1121" r:id="rId63"/>
    <p:sldId id="1164" r:id="rId64"/>
    <p:sldId id="1145" r:id="rId65"/>
    <p:sldId id="1146" r:id="rId66"/>
    <p:sldId id="1220" r:id="rId67"/>
    <p:sldId id="1221" r:id="rId68"/>
    <p:sldId id="970" r:id="rId69"/>
  </p:sldIdLst>
  <p:sldSz cx="9144000" cy="6858000" type="screen4x3"/>
  <p:notesSz cx="6794500" cy="9906000"/>
  <p:defaultTextStyle>
    <a:defPPr>
      <a:defRPr lang="zh-CN"/>
    </a:defPPr>
    <a:lvl1pPr marL="0" lvl="0"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None/>
      <a:defRPr sz="1100" b="1" i="0" u="none" kern="1200" baseline="0">
        <a:solidFill>
          <a:schemeClr val="tx1"/>
        </a:solidFill>
        <a:latin typeface="宋体" panose="02010600030101010101" pitchFamily="2" charset="-122"/>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D71A20"/>
    <a:srgbClr val="FB5406"/>
    <a:srgbClr val="0070C0"/>
    <a:srgbClr val="EEECE1"/>
    <a:srgbClr val="F85829"/>
    <a:srgbClr val="4F6D77"/>
    <a:srgbClr val="32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2"/>
    <p:restoredTop sz="94522"/>
  </p:normalViewPr>
  <p:slideViewPr>
    <p:cSldViewPr showGuides="1">
      <p:cViewPr>
        <p:scale>
          <a:sx n="80" d="100"/>
          <a:sy n="80" d="100"/>
        </p:scale>
        <p:origin x="282" y="-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oleObject" Target="file:///D:\360&#20113;&#30424;\&#22825;&#28304;&#36842;&#31185;\&#37325;&#24198;\&#37325;&#24198;&#27779;&#21463;&#29702;&#27719;&#25253;\&#30465;&#20998;&#27779;&#21463;&#29702;&#31995;&#32479;&#24773;&#20917;&#32479;&#35745;V1.1-4&#26376;&#32500;&#24230;(&#37325;&#24198;&#65289;.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3.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4.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oleObject" Target="file:///C:\Users\thinkpad\Desktop\PPT&#25968;&#25454;.xlsx" TargetMode="External"/></Relationships>
</file>

<file path=ppt/charts/_rels/chart5.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themeOverride" Target="../theme/themeOverride4.xml"/><Relationship Id="rId1" Type="http://schemas.openxmlformats.org/officeDocument/2006/relationships/package" Target="../embeddings/Workbook3.xlsx"/></Relationships>
</file>

<file path=ppt/charts/_rels/chart6.xml.rels><?xml version="1.0" encoding="UTF-8" standalone="yes"?>
<Relationships xmlns="http://schemas.openxmlformats.org/package/2006/relationships"><Relationship Id="rId1" Type="http://schemas.openxmlformats.org/officeDocument/2006/relationships/oleObject" Target="file:///C:\Users\dk_fangzs\AppData\Local\Temp\237\tmp001.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dk_fangzs\AppData\Local\Temp\237\tmp002.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220883534136547"/>
          <c:y val="0.229433552967049"/>
          <c:w val="0.955823293172691"/>
          <c:h val="0.646894647033522"/>
        </c:manualLayout>
      </c:layout>
      <c:barChart>
        <c:barDir val="col"/>
        <c:grouping val="clustered"/>
        <c:varyColors val="0"/>
        <c:ser>
          <c:idx val="0"/>
          <c:order val="0"/>
          <c:tx>
            <c:strRef>
              <c:f>Sheet1!$B$1</c:f>
              <c:strCache>
                <c:ptCount val="1"/>
                <c:pt idx="0">
                  <c:v>以前受理时间（分钟）</c:v>
                </c:pt>
              </c:strCache>
            </c:strRef>
          </c:tx>
          <c:spPr>
            <a:solidFill>
              <a:srgbClr val="009DE6"/>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2"/>
                    </a:solidFill>
                    <a:latin typeface="Tahoma" panose="020B0604030504040204" pitchFamily="34" charset="0"/>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Sheet1!$A$2:$A$5</c:f>
              <c:strCache>
                <c:ptCount val="4"/>
                <c:pt idx="0">
                  <c:v>单卡开户</c:v>
                </c:pt>
                <c:pt idx="1">
                  <c:v>合约开户</c:v>
                </c:pt>
                <c:pt idx="2">
                  <c:v>智慧沃家</c:v>
                </c:pt>
                <c:pt idx="3">
                  <c:v>本地宽带</c:v>
                </c:pt>
              </c:strCache>
            </c:strRef>
          </c:cat>
          <c:val>
            <c:numRef>
              <c:f>Sheet1!$B$2:$B$5</c:f>
              <c:numCache>
                <c:formatCode>General</c:formatCode>
                <c:ptCount val="4"/>
                <c:pt idx="0">
                  <c:v>7</c:v>
                </c:pt>
                <c:pt idx="1">
                  <c:v>7</c:v>
                </c:pt>
                <c:pt idx="2">
                  <c:v>18</c:v>
                </c:pt>
                <c:pt idx="3">
                  <c:v>10</c:v>
                </c:pt>
              </c:numCache>
            </c:numRef>
          </c:val>
        </c:ser>
        <c:ser>
          <c:idx val="1"/>
          <c:order val="1"/>
          <c:tx>
            <c:strRef>
              <c:f>Sheet1!$C$1</c:f>
              <c:strCache>
                <c:ptCount val="1"/>
                <c:pt idx="0">
                  <c:v>沃受理系统平均受理时长（分钟）</c:v>
                </c:pt>
              </c:strCache>
            </c:strRef>
          </c:tx>
          <c:spPr>
            <a:solidFill>
              <a:srgbClr val="F85829"/>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2"/>
                    </a:solidFill>
                    <a:latin typeface="Tahoma" panose="020B0604030504040204" pitchFamily="34" charset="0"/>
                    <a:ea typeface="微软雅黑" panose="020B0503020204020204" pitchFamily="34" charset="-122"/>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Sheet1!$A$2:$A$5</c:f>
              <c:strCache>
                <c:ptCount val="4"/>
                <c:pt idx="0">
                  <c:v>单卡开户</c:v>
                </c:pt>
                <c:pt idx="1">
                  <c:v>合约开户</c:v>
                </c:pt>
                <c:pt idx="2">
                  <c:v>智慧沃家</c:v>
                </c:pt>
                <c:pt idx="3">
                  <c:v>本地宽带</c:v>
                </c:pt>
              </c:strCache>
            </c:strRef>
          </c:cat>
          <c:val>
            <c:numRef>
              <c:f>Sheet1!$C$2:$C$5</c:f>
              <c:numCache>
                <c:formatCode>General</c:formatCode>
                <c:ptCount val="4"/>
                <c:pt idx="0">
                  <c:v>0.700000000000001</c:v>
                </c:pt>
                <c:pt idx="1">
                  <c:v>1.6</c:v>
                </c:pt>
                <c:pt idx="2">
                  <c:v>1.6</c:v>
                </c:pt>
                <c:pt idx="3">
                  <c:v>2.9</c:v>
                </c:pt>
              </c:numCache>
            </c:numRef>
          </c:val>
        </c:ser>
        <c:dLbls>
          <c:showLegendKey val="0"/>
          <c:showVal val="0"/>
          <c:showCatName val="0"/>
          <c:showSerName val="0"/>
          <c:showPercent val="0"/>
          <c:showBubbleSize val="0"/>
        </c:dLbls>
        <c:gapWidth val="35"/>
        <c:overlap val="-27"/>
        <c:axId val="456040032"/>
        <c:axId val="456964928"/>
      </c:barChart>
      <c:scatterChart>
        <c:scatterStyle val="lineMarker"/>
        <c:varyColors val="0"/>
        <c:ser>
          <c:idx val="2"/>
          <c:order val="2"/>
          <c:tx>
            <c:strRef>
              <c:f>Sheet1!$D$1</c:f>
              <c:strCache>
                <c:ptCount val="1"/>
                <c:pt idx="0">
                  <c:v>降低比例</c:v>
                </c:pt>
              </c:strCache>
            </c:strRef>
          </c:tx>
          <c:spPr>
            <a:ln w="25400" cap="rnd" cmpd="sng" algn="ctr">
              <a:noFill/>
              <a:prstDash val="solid"/>
              <a:round/>
            </a:ln>
            <a:effectLst>
              <a:outerShdw blurRad="40000" dist="23000" dir="5400000" rotWithShape="0">
                <a:srgbClr val="000000">
                  <a:alpha val="35000"/>
                </a:srgbClr>
              </a:outerShdw>
            </a:effectLst>
          </c:spPr>
          <c:marker>
            <c:symbol val="circle"/>
            <c:size val="8"/>
            <c:spPr>
              <a:solidFill>
                <a:srgbClr val="C00000">
                  <a:alpha val="0"/>
                </a:srgbClr>
              </a:solidFill>
              <a:ln w="12700" cap="flat" cmpd="sng" algn="ctr">
                <a:noFill/>
                <a:prstDash val="solid"/>
                <a:round/>
              </a:ln>
              <a:effectLst>
                <a:outerShdw blurRad="40000" dist="23000" dir="5400000" rotWithShape="0">
                  <a:srgbClr val="000000">
                    <a:alpha val="35000"/>
                  </a:srgbClr>
                </a:outerShdw>
              </a:effectLst>
            </c:spPr>
          </c:marker>
          <c:dLbls>
            <c:dLbl>
              <c:idx val="0"/>
              <c:layout>
                <c:manualLayout>
                  <c:x val="-0.0397737239721902"/>
                  <c:y val="0.376404046274061"/>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403990199919308"/>
                  <c:y val="0.26910934397602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70485004590134"/>
                  <c:y val="0.24662466278675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
                  <c:y val="0.169647420959173"/>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900" b="1" i="0" u="none" strike="noStrike" kern="1200" baseline="0">
                    <a:solidFill>
                      <a:srgbClr val="FF0000"/>
                    </a:solidFill>
                    <a:latin typeface="Tahoma" panose="020B0604030504040204" pitchFamily="34" charset="0"/>
                    <a:ea typeface="微软雅黑" panose="020B0503020204020204" pitchFamily="34" charset="-122"/>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noFill/>
                      <a:prstDash val="solid"/>
                      <a:round/>
                    </a:ln>
                    <a:effectLst/>
                  </c:spPr>
                </c15:leaderLines>
              </c:ext>
            </c:extLst>
          </c:dLbls>
          <c:xVal>
            <c:strRef>
              <c:f>Sheet1!$A$2:$A$5</c:f>
              <c:strCache>
                <c:ptCount val="4"/>
                <c:pt idx="0">
                  <c:v>单卡开户</c:v>
                </c:pt>
                <c:pt idx="1">
                  <c:v>合约开户</c:v>
                </c:pt>
                <c:pt idx="2">
                  <c:v>智慧沃家</c:v>
                </c:pt>
                <c:pt idx="3">
                  <c:v>本地宽带</c:v>
                </c:pt>
              </c:strCache>
            </c:strRef>
          </c:xVal>
          <c:yVal>
            <c:numRef>
              <c:f>Sheet1!$D$2:$D$5</c:f>
              <c:numCache>
                <c:formatCode>0.0%</c:formatCode>
                <c:ptCount val="4"/>
                <c:pt idx="0">
                  <c:v>0.9</c:v>
                </c:pt>
                <c:pt idx="1">
                  <c:v>0.771428571428573</c:v>
                </c:pt>
                <c:pt idx="2">
                  <c:v>0.911111111111111</c:v>
                </c:pt>
                <c:pt idx="3">
                  <c:v>0.710000000000001</c:v>
                </c:pt>
              </c:numCache>
            </c:numRef>
          </c:yVal>
          <c:smooth val="0"/>
        </c:ser>
        <c:dLbls>
          <c:showLegendKey val="0"/>
          <c:showVal val="0"/>
          <c:showCatName val="0"/>
          <c:showSerName val="0"/>
          <c:showPercent val="0"/>
          <c:showBubbleSize val="0"/>
        </c:dLbls>
        <c:axId val="456965312"/>
        <c:axId val="456973888"/>
      </c:scatterChart>
      <c:catAx>
        <c:axId val="45604003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2"/>
                </a:solidFill>
                <a:latin typeface="Tahoma" panose="020B0604030504040204" pitchFamily="34" charset="0"/>
                <a:ea typeface="微软雅黑" panose="020B0503020204020204" pitchFamily="34" charset="-122"/>
                <a:cs typeface="+mn-cs"/>
              </a:defRPr>
            </a:pPr>
          </a:p>
        </c:txPr>
        <c:crossAx val="456964928"/>
        <c:crosses val="autoZero"/>
        <c:auto val="1"/>
        <c:lblAlgn val="ctr"/>
        <c:lblOffset val="100"/>
        <c:noMultiLvlLbl val="0"/>
      </c:catAx>
      <c:valAx>
        <c:axId val="456964928"/>
        <c:scaling>
          <c:orientation val="minMax"/>
        </c:scaling>
        <c:delete val="0"/>
        <c:axPos val="l"/>
        <c:numFmt formatCode="General" sourceLinked="1"/>
        <c:majorTickMark val="none"/>
        <c:minorTickMark val="none"/>
        <c:tickLblPos val="none"/>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2"/>
                </a:solidFill>
                <a:latin typeface="Tahoma" panose="020B0604030504040204" pitchFamily="34" charset="0"/>
                <a:ea typeface="微软雅黑" panose="020B0503020204020204" pitchFamily="34" charset="-122"/>
                <a:cs typeface="+mn-cs"/>
              </a:defRPr>
            </a:pPr>
          </a:p>
        </c:txPr>
        <c:crossAx val="456040032"/>
        <c:crosses val="autoZero"/>
        <c:crossBetween val="between"/>
      </c:valAx>
      <c:valAx>
        <c:axId val="456965312"/>
        <c:scaling>
          <c:orientation val="minMax"/>
        </c:scaling>
        <c:delete val="1"/>
        <c:axPos val="b"/>
        <c:numFmt formatCode="General"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Tahoma" panose="020B0604030504040204" pitchFamily="34" charset="0"/>
                <a:ea typeface="微软雅黑" panose="020B0503020204020204" pitchFamily="34" charset="-122"/>
                <a:cs typeface="+mn-cs"/>
              </a:defRPr>
            </a:pPr>
          </a:p>
        </c:txPr>
        <c:crossAx val="456973888"/>
        <c:crosses val="autoZero"/>
        <c:crossBetween val="midCat"/>
      </c:valAx>
      <c:valAx>
        <c:axId val="456973888"/>
        <c:scaling>
          <c:orientation val="minMax"/>
        </c:scaling>
        <c:delete val="0"/>
        <c:axPos val="r"/>
        <c:numFmt formatCode="0.0%" sourceLinked="1"/>
        <c:majorTickMark val="none"/>
        <c:minorTickMark val="none"/>
        <c:tickLblPos val="none"/>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2"/>
                </a:solidFill>
                <a:latin typeface="Tahoma" panose="020B0604030504040204" pitchFamily="34" charset="0"/>
                <a:ea typeface="微软雅黑" panose="020B0503020204020204" pitchFamily="34" charset="-122"/>
                <a:cs typeface="+mn-cs"/>
              </a:defRPr>
            </a:pPr>
          </a:p>
        </c:txPr>
        <c:crossAx val="456965312"/>
        <c:crosses val="max"/>
        <c:crossBetween val="midCat"/>
      </c:valAx>
      <c:spPr>
        <a:noFill/>
        <a:ln>
          <a:noFill/>
        </a:ln>
        <a:effectLst/>
      </c:spPr>
    </c:plotArea>
    <c:plotVisOnly val="1"/>
    <c:dispBlanksAs val="gap"/>
    <c:showDLblsOverMax val="0"/>
  </c:chart>
  <c:spPr>
    <a:noFill/>
    <a:ln>
      <a:noFill/>
    </a:ln>
    <a:effectLst/>
  </c:spPr>
  <c:txPr>
    <a:bodyPr/>
    <a:lstStyle/>
    <a:p>
      <a:pPr>
        <a:defRPr lang="zh-CN" baseline="0">
          <a:latin typeface="Tahoma" panose="020B0604030504040204" pitchFamily="34" charset="0"/>
          <a:ea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32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sz="1320">
                <a:latin typeface="微软雅黑" panose="020B0503020204020204" pitchFamily="34" charset="-122"/>
                <a:ea typeface="微软雅黑" panose="020B0503020204020204" pitchFamily="34" charset="-122"/>
              </a:rPr>
              <a:t>云销售工号受理情况</a:t>
            </a:r>
            <a:endParaRPr lang="zh-CN" sz="1320">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manualLayout>
          <c:layoutTarget val="inner"/>
          <c:xMode val="edge"/>
          <c:yMode val="edge"/>
          <c:x val="0.0745947209967626"/>
          <c:y val="0"/>
          <c:w val="0.920162516525989"/>
          <c:h val="0.71001408842573"/>
        </c:manualLayout>
      </c:layout>
      <c:barChart>
        <c:barDir val="col"/>
        <c:grouping val="clustered"/>
        <c:varyColors val="0"/>
        <c:ser>
          <c:idx val="0"/>
          <c:order val="0"/>
          <c:tx>
            <c:strRef>
              <c:f>Sheet1!$B$1</c:f>
              <c:strCache>
                <c:ptCount val="1"/>
                <c:pt idx="0">
                  <c:v>代理厅工号</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42375</c:v>
                </c:pt>
                <c:pt idx="1" c:formatCode="yyyy/mm">
                  <c:v>42407</c:v>
                </c:pt>
                <c:pt idx="2" c:formatCode="yyyy/mm">
                  <c:v>42439</c:v>
                </c:pt>
                <c:pt idx="3" c:formatCode="yyyy/mm">
                  <c:v>42471</c:v>
                </c:pt>
                <c:pt idx="4" c:formatCode="yyyy/mm">
                  <c:v>42503</c:v>
                </c:pt>
                <c:pt idx="5" c:formatCode="yyyy/mm">
                  <c:v>42535</c:v>
                </c:pt>
                <c:pt idx="6" c:formatCode="yyyy/mm">
                  <c:v>42567</c:v>
                </c:pt>
                <c:pt idx="7" c:formatCode="yyyy/mm">
                  <c:v>42599</c:v>
                </c:pt>
                <c:pt idx="8" c:formatCode="yyyy/mm">
                  <c:v>42631</c:v>
                </c:pt>
                <c:pt idx="9" c:formatCode="yyyy/mm">
                  <c:v>42661</c:v>
                </c:pt>
                <c:pt idx="10" c:formatCode="yyyy/mm">
                  <c:v>42692</c:v>
                </c:pt>
                <c:pt idx="11" c:formatCode="yyyy/mm">
                  <c:v>42722</c:v>
                </c:pt>
              </c:numCache>
            </c:numRef>
          </c:cat>
          <c:val>
            <c:numRef>
              <c:f>Sheet1!$B$2:$B$13</c:f>
              <c:numCache>
                <c:formatCode>General</c:formatCode>
                <c:ptCount val="12"/>
                <c:pt idx="0">
                  <c:v>19</c:v>
                </c:pt>
                <c:pt idx="1">
                  <c:v>104</c:v>
                </c:pt>
                <c:pt idx="2">
                  <c:v>275</c:v>
                </c:pt>
                <c:pt idx="3">
                  <c:v>498</c:v>
                </c:pt>
                <c:pt idx="4">
                  <c:v>848</c:v>
                </c:pt>
                <c:pt idx="5">
                  <c:v>1128</c:v>
                </c:pt>
                <c:pt idx="6">
                  <c:v>1187</c:v>
                </c:pt>
                <c:pt idx="7">
                  <c:v>1378</c:v>
                </c:pt>
                <c:pt idx="8">
                  <c:v>1461</c:v>
                </c:pt>
                <c:pt idx="9">
                  <c:v>1551</c:v>
                </c:pt>
                <c:pt idx="10">
                  <c:v>2461</c:v>
                </c:pt>
                <c:pt idx="11">
                  <c:v>2649</c:v>
                </c:pt>
              </c:numCache>
            </c:numRef>
          </c:val>
        </c:ser>
        <c:ser>
          <c:idx val="1"/>
          <c:order val="1"/>
          <c:tx>
            <c:strRef>
              <c:f>Sheet1!$C$1</c:f>
              <c:strCache>
                <c:ptCount val="1"/>
                <c:pt idx="0">
                  <c:v>自营厅工号</c:v>
                </c:pt>
              </c:strCache>
            </c:strRef>
          </c:tx>
          <c:spPr>
            <a:solidFill>
              <a:srgbClr val="C00000"/>
            </a:solidFill>
            <a:ln>
              <a:noFill/>
            </a:ln>
            <a:effectLst/>
          </c:spPr>
          <c:invertIfNegative val="0"/>
          <c:dLbls>
            <c:dLbl>
              <c:idx val="11"/>
              <c:layout>
                <c:manualLayout>
                  <c:x val="0"/>
                  <c:y val="0.0047170424515249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42375</c:v>
                </c:pt>
                <c:pt idx="1" c:formatCode="yyyy/mm">
                  <c:v>42407</c:v>
                </c:pt>
                <c:pt idx="2" c:formatCode="yyyy/mm">
                  <c:v>42439</c:v>
                </c:pt>
                <c:pt idx="3" c:formatCode="yyyy/mm">
                  <c:v>42471</c:v>
                </c:pt>
                <c:pt idx="4" c:formatCode="yyyy/mm">
                  <c:v>42503</c:v>
                </c:pt>
                <c:pt idx="5" c:formatCode="yyyy/mm">
                  <c:v>42535</c:v>
                </c:pt>
                <c:pt idx="6" c:formatCode="yyyy/mm">
                  <c:v>42567</c:v>
                </c:pt>
                <c:pt idx="7" c:formatCode="yyyy/mm">
                  <c:v>42599</c:v>
                </c:pt>
                <c:pt idx="8" c:formatCode="yyyy/mm">
                  <c:v>42631</c:v>
                </c:pt>
                <c:pt idx="9" c:formatCode="yyyy/mm">
                  <c:v>42661</c:v>
                </c:pt>
                <c:pt idx="10" c:formatCode="yyyy/mm">
                  <c:v>42692</c:v>
                </c:pt>
                <c:pt idx="11" c:formatCode="yyyy/mm">
                  <c:v>42722</c:v>
                </c:pt>
              </c:numCache>
            </c:numRef>
          </c:cat>
          <c:val>
            <c:numRef>
              <c:f>Sheet1!$C$2:$C$13</c:f>
              <c:numCache>
                <c:formatCode>General</c:formatCode>
                <c:ptCount val="12"/>
                <c:pt idx="0">
                  <c:v>635</c:v>
                </c:pt>
                <c:pt idx="1">
                  <c:v>639</c:v>
                </c:pt>
                <c:pt idx="2">
                  <c:v>636</c:v>
                </c:pt>
                <c:pt idx="3">
                  <c:v>645</c:v>
                </c:pt>
                <c:pt idx="4">
                  <c:v>633</c:v>
                </c:pt>
                <c:pt idx="5">
                  <c:v>622</c:v>
                </c:pt>
                <c:pt idx="6">
                  <c:v>626</c:v>
                </c:pt>
                <c:pt idx="7">
                  <c:v>657</c:v>
                </c:pt>
                <c:pt idx="8">
                  <c:v>688</c:v>
                </c:pt>
                <c:pt idx="9">
                  <c:v>737</c:v>
                </c:pt>
                <c:pt idx="10">
                  <c:v>820</c:v>
                </c:pt>
                <c:pt idx="11">
                  <c:v>823</c:v>
                </c:pt>
              </c:numCache>
            </c:numRef>
          </c:val>
        </c:ser>
        <c:dLbls>
          <c:showLegendKey val="0"/>
          <c:showVal val="0"/>
          <c:showCatName val="0"/>
          <c:showSerName val="0"/>
          <c:showPercent val="0"/>
          <c:showBubbleSize val="0"/>
        </c:dLbls>
        <c:gapWidth val="38"/>
        <c:overlap val="-27"/>
        <c:axId val="561121984"/>
        <c:axId val="561123552"/>
      </c:barChart>
      <c:dateAx>
        <c:axId val="561121984"/>
        <c:scaling>
          <c:orientation val="minMax"/>
        </c:scaling>
        <c:delete val="0"/>
        <c:axPos val="b"/>
        <c:numFmt formatCode="yyyy/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61123552"/>
        <c:crosses val="autoZero"/>
        <c:auto val="1"/>
        <c:lblOffset val="100"/>
        <c:baseTimeUnit val="months"/>
      </c:dateAx>
      <c:valAx>
        <c:axId val="561123552"/>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61121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solidFill>
        <a:srgbClr val="0070C0"/>
      </a:solidFill>
    </a:ln>
    <a:effectLst/>
  </c:spPr>
  <c:txPr>
    <a:bodyPr/>
    <a:lstStyle/>
    <a:p>
      <a:pPr>
        <a:defRPr lang="zh-CN" sz="13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自营厅发展量</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Sheet1!$B$2:$B$13</c:f>
              <c:numCache>
                <c:formatCode>General</c:formatCode>
                <c:ptCount val="12"/>
                <c:pt idx="0">
                  <c:v>9868</c:v>
                </c:pt>
                <c:pt idx="1">
                  <c:v>10237</c:v>
                </c:pt>
                <c:pt idx="2">
                  <c:v>11509</c:v>
                </c:pt>
                <c:pt idx="3">
                  <c:v>10238</c:v>
                </c:pt>
                <c:pt idx="4">
                  <c:v>10892</c:v>
                </c:pt>
                <c:pt idx="5">
                  <c:v>10541</c:v>
                </c:pt>
                <c:pt idx="6">
                  <c:v>10711</c:v>
                </c:pt>
                <c:pt idx="7">
                  <c:v>11325</c:v>
                </c:pt>
                <c:pt idx="8">
                  <c:v>12453</c:v>
                </c:pt>
                <c:pt idx="9">
                  <c:v>12612</c:v>
                </c:pt>
                <c:pt idx="10">
                  <c:v>11269</c:v>
                </c:pt>
                <c:pt idx="11">
                  <c:v>12146</c:v>
                </c:pt>
              </c:numCache>
            </c:numRef>
          </c:val>
        </c:ser>
        <c:ser>
          <c:idx val="1"/>
          <c:order val="1"/>
          <c:tx>
            <c:strRef>
              <c:f>Sheet1!$C$1</c:f>
              <c:strCache>
                <c:ptCount val="1"/>
                <c:pt idx="0">
                  <c:v>代理厅发展量</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Sheet1!$C$2:$C$13</c:f>
              <c:numCache>
                <c:formatCode>General</c:formatCode>
                <c:ptCount val="12"/>
                <c:pt idx="0">
                  <c:v>34</c:v>
                </c:pt>
                <c:pt idx="1">
                  <c:v>632</c:v>
                </c:pt>
                <c:pt idx="2">
                  <c:v>1693</c:v>
                </c:pt>
                <c:pt idx="3">
                  <c:v>3734</c:v>
                </c:pt>
                <c:pt idx="4">
                  <c:v>6801</c:v>
                </c:pt>
                <c:pt idx="5">
                  <c:v>10674</c:v>
                </c:pt>
                <c:pt idx="6">
                  <c:v>12528</c:v>
                </c:pt>
                <c:pt idx="7">
                  <c:v>17826</c:v>
                </c:pt>
                <c:pt idx="8">
                  <c:v>17283</c:v>
                </c:pt>
                <c:pt idx="9">
                  <c:v>19114</c:v>
                </c:pt>
                <c:pt idx="10">
                  <c:v>21568</c:v>
                </c:pt>
                <c:pt idx="11">
                  <c:v>26650</c:v>
                </c:pt>
              </c:numCache>
            </c:numRef>
          </c:val>
        </c:ser>
        <c:dLbls>
          <c:showLegendKey val="0"/>
          <c:showVal val="0"/>
          <c:showCatName val="0"/>
          <c:showSerName val="0"/>
          <c:showPercent val="0"/>
          <c:showBubbleSize val="0"/>
        </c:dLbls>
        <c:gapWidth val="182"/>
        <c:overlap val="100"/>
        <c:axId val="561116104"/>
        <c:axId val="561110616"/>
      </c:barChart>
      <c:dateAx>
        <c:axId val="561116104"/>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61110616"/>
        <c:crosses val="autoZero"/>
        <c:auto val="1"/>
        <c:lblOffset val="100"/>
        <c:baseTimeUnit val="months"/>
      </c:dateAx>
      <c:valAx>
        <c:axId val="561110616"/>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611161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solidFill>
        <a:srgbClr val="00B0F0"/>
      </a:solidFill>
    </a:ln>
    <a:effectLst/>
  </c:spPr>
  <c:txPr>
    <a:bodyPr/>
    <a:lstStyle/>
    <a:p>
      <a:pPr>
        <a:defRPr lang="zh-CN" sz="13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0.0354423339780547"/>
          <c:y val="0.0504584086616638"/>
        </c:manualLayout>
      </c:layout>
      <c:overlay val="0"/>
      <c:spPr>
        <a:noFill/>
        <a:ln>
          <a:noFill/>
        </a:ln>
        <a:effectLst/>
      </c:spPr>
      <c:txPr>
        <a:bodyPr rot="0" spcFirstLastPara="1" vertOverflow="ellipsis" vert="horz" wrap="square" anchor="ctr" anchorCtr="1"/>
        <a:lstStyle/>
        <a:p>
          <a:pPr>
            <a:defRPr lang="zh-CN" sz="1200" b="1"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title>
    <c:autoTitleDeleted val="0"/>
    <c:plotArea>
      <c:layout>
        <c:manualLayout>
          <c:layoutTarget val="inner"/>
          <c:xMode val="edge"/>
          <c:yMode val="edge"/>
          <c:x val="0.21389049398291"/>
          <c:y val="0.158823262061791"/>
          <c:w val="0.372291907043689"/>
          <c:h val="0.758907469877084"/>
        </c:manualLayout>
      </c:layout>
      <c:pieChart>
        <c:varyColors val="1"/>
        <c:ser>
          <c:idx val="0"/>
          <c:order val="0"/>
          <c:tx>
            <c:strRef>
              <c:f>Sheet1!$B$1</c:f>
              <c:strCache>
                <c:ptCount val="1"/>
                <c:pt idx="0">
                  <c:v>产品数量</c:v>
                </c:pt>
              </c:strCache>
            </c:strRef>
          </c:tx>
          <c:explosion val="0"/>
          <c:dPt>
            <c:idx val="0"/>
            <c:bubble3D val="0"/>
            <c:spPr>
              <a:solidFill>
                <a:srgbClr val="4E94D4"/>
              </a:solidFill>
              <a:ln>
                <a:noFill/>
              </a:ln>
              <a:effectLst/>
            </c:spPr>
          </c:dPt>
          <c:dPt>
            <c:idx val="1"/>
            <c:bubble3D val="0"/>
            <c:spPr>
              <a:solidFill>
                <a:srgbClr val="F48036"/>
              </a:solidFill>
              <a:ln>
                <a:noFill/>
              </a:ln>
              <a:effectLst/>
            </c:spPr>
          </c:dPt>
          <c:dPt>
            <c:idx val="2"/>
            <c:bubble3D val="0"/>
            <c:spPr>
              <a:solidFill>
                <a:srgbClr val="A5A5A5"/>
              </a:solidFill>
              <a:ln>
                <a:noFill/>
              </a:ln>
              <a:effectLst/>
            </c:spPr>
          </c:dPt>
          <c:dPt>
            <c:idx val="3"/>
            <c:bubble3D val="0"/>
            <c:spPr>
              <a:solidFill>
                <a:srgbClr val="FAC300"/>
              </a:solidFill>
              <a:ln>
                <a:noFill/>
              </a:ln>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bubble3D val="0"/>
            <c:spPr>
              <a:solidFill>
                <a:srgbClr val="74B44A"/>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2">
                          <a:lumMod val="35000"/>
                          <a:lumOff val="65000"/>
                        </a:schemeClr>
                      </a:solidFill>
                      <a:prstDash val="solid"/>
                      <a:round/>
                    </a:ln>
                    <a:effectLst/>
                  </c:spPr>
                </c15:leaderLines>
              </c:ext>
            </c:extLst>
          </c:dLbls>
          <c:cat>
            <c:strRef>
              <c:f>Sheet1!$A$2:$A$7</c:f>
              <c:strCache>
                <c:ptCount val="6"/>
                <c:pt idx="0">
                  <c:v>2G</c:v>
                </c:pt>
                <c:pt idx="1">
                  <c:v>3G</c:v>
                </c:pt>
                <c:pt idx="2">
                  <c:v>4G</c:v>
                </c:pt>
                <c:pt idx="3">
                  <c:v>M165</c:v>
                </c:pt>
                <c:pt idx="4">
                  <c:v>智慧沃家</c:v>
                </c:pt>
                <c:pt idx="5">
                  <c:v>沃家庭</c:v>
                </c:pt>
              </c:strCache>
            </c:strRef>
          </c:cat>
          <c:val>
            <c:numRef>
              <c:f>Sheet1!$B$2:$B$7</c:f>
              <c:numCache>
                <c:formatCode>General</c:formatCode>
                <c:ptCount val="6"/>
                <c:pt idx="0">
                  <c:v>36</c:v>
                </c:pt>
                <c:pt idx="1">
                  <c:v>25</c:v>
                </c:pt>
                <c:pt idx="2">
                  <c:v>13</c:v>
                </c:pt>
                <c:pt idx="3">
                  <c:v>20</c:v>
                </c:pt>
                <c:pt idx="4">
                  <c:v>5</c:v>
                </c:pt>
                <c:pt idx="5">
                  <c:v>82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2746354084493"/>
          <c:y val="0.166526320307845"/>
          <c:w val="0.377253645915508"/>
          <c:h val="0.80612203219250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2"/>
              </a:solidFill>
              <a:latin typeface="微软雅黑" panose="020B0503020204020204" pitchFamily="34" charset="-122"/>
              <a:ea typeface="微软雅黑" panose="020B0503020204020204" pitchFamily="34" charset="-122"/>
              <a:cs typeface="+mn-cs"/>
            </a:defRPr>
          </a:pPr>
        </a:p>
      </c:txPr>
    </c:legend>
    <c:plotVisOnly val="1"/>
    <c:dispBlanksAs val="zero"/>
    <c:showDLblsOverMax val="0"/>
  </c:chart>
  <c:spPr>
    <a:noFill/>
    <a:ln>
      <a:solidFill>
        <a:srgbClr val="A6A6A6"/>
      </a:solidFill>
    </a:ln>
    <a:effectLst/>
  </c:spPr>
  <c:txPr>
    <a:bodyPr/>
    <a:lstStyle/>
    <a:p>
      <a:pPr>
        <a:defRPr lang="zh-CN">
          <a:latin typeface="微软雅黑" panose="020B0503020204020204" pitchFamily="34" charset="-122"/>
          <a:ea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445722530557163"/>
          <c:y val="0.113137927504113"/>
          <c:w val="0.927325939136753"/>
          <c:h val="0.599183643078081"/>
        </c:manualLayout>
      </c:layout>
      <c:barChart>
        <c:barDir val="col"/>
        <c:grouping val="stacked"/>
        <c:varyColors val="0"/>
        <c:ser>
          <c:idx val="0"/>
          <c:order val="0"/>
          <c:tx>
            <c:strRef>
              <c:f>Sheet1!$B$1</c:f>
              <c:strCache>
                <c:ptCount val="1"/>
                <c:pt idx="0">
                  <c:v>自营厅发展量</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Sheet1!$B$2:$B$13</c:f>
              <c:numCache>
                <c:formatCode>General</c:formatCode>
                <c:ptCount val="12"/>
                <c:pt idx="0">
                  <c:v>9868</c:v>
                </c:pt>
                <c:pt idx="1">
                  <c:v>10237</c:v>
                </c:pt>
                <c:pt idx="2">
                  <c:v>11509</c:v>
                </c:pt>
                <c:pt idx="3">
                  <c:v>10238</c:v>
                </c:pt>
                <c:pt idx="4">
                  <c:v>10892</c:v>
                </c:pt>
                <c:pt idx="5">
                  <c:v>10541</c:v>
                </c:pt>
                <c:pt idx="6">
                  <c:v>10711</c:v>
                </c:pt>
                <c:pt idx="7">
                  <c:v>11325</c:v>
                </c:pt>
                <c:pt idx="8">
                  <c:v>12453</c:v>
                </c:pt>
                <c:pt idx="9">
                  <c:v>12612</c:v>
                </c:pt>
                <c:pt idx="10">
                  <c:v>11269</c:v>
                </c:pt>
                <c:pt idx="11">
                  <c:v>12146</c:v>
                </c:pt>
              </c:numCache>
            </c:numRef>
          </c:val>
        </c:ser>
        <c:ser>
          <c:idx val="1"/>
          <c:order val="1"/>
          <c:tx>
            <c:strRef>
              <c:f>Sheet1!$C$1</c:f>
              <c:strCache>
                <c:ptCount val="1"/>
                <c:pt idx="0">
                  <c:v>代理厅发展量</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Sheet1!$C$2:$C$13</c:f>
              <c:numCache>
                <c:formatCode>General</c:formatCode>
                <c:ptCount val="12"/>
                <c:pt idx="0">
                  <c:v>34</c:v>
                </c:pt>
                <c:pt idx="1">
                  <c:v>632</c:v>
                </c:pt>
                <c:pt idx="2">
                  <c:v>1693</c:v>
                </c:pt>
                <c:pt idx="3">
                  <c:v>3734</c:v>
                </c:pt>
                <c:pt idx="4">
                  <c:v>6801</c:v>
                </c:pt>
                <c:pt idx="5">
                  <c:v>10674</c:v>
                </c:pt>
                <c:pt idx="6">
                  <c:v>12528</c:v>
                </c:pt>
                <c:pt idx="7">
                  <c:v>17826</c:v>
                </c:pt>
                <c:pt idx="8">
                  <c:v>17283</c:v>
                </c:pt>
                <c:pt idx="9">
                  <c:v>19114</c:v>
                </c:pt>
                <c:pt idx="10">
                  <c:v>21568</c:v>
                </c:pt>
                <c:pt idx="11">
                  <c:v>26650</c:v>
                </c:pt>
              </c:numCache>
            </c:numRef>
          </c:val>
        </c:ser>
        <c:dLbls>
          <c:showLegendKey val="0"/>
          <c:showVal val="0"/>
          <c:showCatName val="0"/>
          <c:showSerName val="0"/>
          <c:showPercent val="0"/>
          <c:showBubbleSize val="0"/>
        </c:dLbls>
        <c:gapWidth val="182"/>
        <c:overlap val="100"/>
        <c:axId val="503559024"/>
        <c:axId val="503558632"/>
      </c:barChart>
      <c:lineChart>
        <c:grouping val="standard"/>
        <c:varyColors val="0"/>
        <c:ser>
          <c:idx val="2"/>
          <c:order val="2"/>
          <c:tx>
            <c:strRef>
              <c:f>Sheet1!$D$1</c:f>
              <c:strCache>
                <c:ptCount val="1"/>
                <c:pt idx="0">
                  <c:v>自营厅云销售开户占比</c:v>
                </c:pt>
              </c:strCache>
            </c:strRef>
          </c:tx>
          <c:spPr>
            <a:ln w="28575" cap="rnd">
              <a:solidFill>
                <a:srgbClr val="0070C0"/>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lstStyle/>
              <a:p>
                <a:pPr>
                  <a:defRPr lang="zh-CN" sz="13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Sheet1!$D$2:$D$13</c:f>
              <c:numCache>
                <c:formatCode>0.00%</c:formatCode>
                <c:ptCount val="12"/>
                <c:pt idx="0">
                  <c:v>0.57</c:v>
                </c:pt>
                <c:pt idx="1">
                  <c:v>0.63</c:v>
                </c:pt>
                <c:pt idx="2">
                  <c:v>0.71</c:v>
                </c:pt>
                <c:pt idx="3">
                  <c:v>0.68</c:v>
                </c:pt>
                <c:pt idx="4">
                  <c:v>0.68</c:v>
                </c:pt>
                <c:pt idx="5">
                  <c:v>0.68</c:v>
                </c:pt>
                <c:pt idx="6">
                  <c:v>0.67</c:v>
                </c:pt>
                <c:pt idx="7">
                  <c:v>0.7</c:v>
                </c:pt>
                <c:pt idx="8">
                  <c:v>0.69</c:v>
                </c:pt>
                <c:pt idx="9">
                  <c:v>0.71</c:v>
                </c:pt>
                <c:pt idx="10">
                  <c:v>0.73</c:v>
                </c:pt>
                <c:pt idx="11">
                  <c:v>0.72</c:v>
                </c:pt>
              </c:numCache>
            </c:numRef>
          </c:val>
          <c:smooth val="0"/>
        </c:ser>
        <c:dLbls>
          <c:showLegendKey val="0"/>
          <c:showVal val="0"/>
          <c:showCatName val="0"/>
          <c:showSerName val="0"/>
          <c:showPercent val="0"/>
          <c:showBubbleSize val="0"/>
        </c:dLbls>
        <c:marker val="0"/>
        <c:smooth val="0"/>
        <c:axId val="503560592"/>
        <c:axId val="503557456"/>
      </c:lineChart>
      <c:dateAx>
        <c:axId val="503559024"/>
        <c:scaling>
          <c:orientation val="minMax"/>
        </c:scaling>
        <c:delete val="0"/>
        <c:axPos val="b"/>
        <c:numFmt formatCode="yyyy/m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03558632"/>
        <c:crosses val="autoZero"/>
        <c:auto val="1"/>
        <c:lblOffset val="100"/>
        <c:baseTimeUnit val="months"/>
      </c:dateAx>
      <c:valAx>
        <c:axId val="503558632"/>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03559024"/>
        <c:crosses val="autoZero"/>
        <c:crossBetween val="between"/>
      </c:valAx>
      <c:dateAx>
        <c:axId val="503560592"/>
        <c:scaling>
          <c:orientation val="minMax"/>
        </c:scaling>
        <c:delete val="1"/>
        <c:axPos val="b"/>
        <c:numFmt formatCode="yyyy/mm" sourceLinked="1"/>
        <c:majorTickMark val="out"/>
        <c:minorTickMark val="none"/>
        <c:tickLblPos val="nextTo"/>
        <c:txPr>
          <a:bodyPr rot="-60000000" spcFirstLastPara="0"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03557456"/>
        <c:crosses val="autoZero"/>
        <c:auto val="1"/>
        <c:lblOffset val="100"/>
        <c:baseTimeUnit val="months"/>
      </c:dateAx>
      <c:valAx>
        <c:axId val="503557456"/>
        <c:scaling>
          <c:orientation val="minMax"/>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crossAx val="503560592"/>
        <c:crosses val="max"/>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3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solidFill>
        <a:srgbClr val="00B0F0"/>
      </a:solidFill>
    </a:ln>
    <a:effectLst/>
  </c:spPr>
  <c:txPr>
    <a:bodyPr/>
    <a:lstStyle/>
    <a:p>
      <a:pPr>
        <a:defRPr lang="zh-CN" sz="13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0" vertOverflow="ellipsis" vert="horz" wrap="square" anchor="ctr" anchorCtr="1"/>
          <a:lstStyle/>
          <a:p>
            <a:pPr>
              <a:defRPr lang="zh-CN" sz="1440" b="1" i="0" u="none" strike="noStrike" kern="1200" baseline="0">
                <a:solidFill>
                  <a:schemeClr val="tx1"/>
                </a:solidFill>
                <a:latin typeface="+mn-lt"/>
                <a:ea typeface="+mn-ea"/>
                <a:cs typeface="+mn-cs"/>
              </a:defRPr>
            </a:pPr>
            <a:r>
              <a:rPr lang="zh-CN"/>
              <a:t>实收费用（万元）</a:t>
            </a:r>
            <a:endParaRPr lang="zh-CN"/>
          </a:p>
        </c:rich>
      </c:tx>
      <c:layout>
        <c:manualLayout>
          <c:xMode val="edge"/>
          <c:yMode val="edge"/>
          <c:x val="0.0288308723506462"/>
          <c:y val="0.0390546519113203"/>
        </c:manualLayout>
      </c:layout>
      <c:overlay val="0"/>
    </c:title>
    <c:autoTitleDeleted val="0"/>
    <c:plotArea>
      <c:layout>
        <c:manualLayout>
          <c:layoutTarget val="inner"/>
          <c:xMode val="edge"/>
          <c:yMode val="edge"/>
          <c:x val="0.0570163821085287"/>
          <c:y val="0.172450002860424"/>
          <c:w val="0.921602474600773"/>
          <c:h val="0.445512231031488"/>
        </c:manualLayout>
      </c:layout>
      <c:lineChart>
        <c:grouping val="stacked"/>
        <c:varyColors val="0"/>
        <c:ser>
          <c:idx val="0"/>
          <c:order val="0"/>
          <c:spPr>
            <a:ln w="28575" cap="rnd" cmpd="sng" algn="ctr">
              <a:solidFill>
                <a:srgbClr val="FF0000"/>
              </a:solidFill>
              <a:prstDash val="solid"/>
              <a:round/>
            </a:ln>
          </c:spPr>
          <c:marker>
            <c:symbol val="circle"/>
            <c:size val="9"/>
            <c:spPr>
              <a:solidFill>
                <a:srgbClr val="FF0000"/>
              </a:solidFill>
              <a:ln w="9525" cap="flat" cmpd="sng" algn="ctr">
                <a:noFill/>
                <a:prstDash val="solid"/>
                <a:round/>
              </a:ln>
            </c:spPr>
          </c:marker>
          <c:dLbls>
            <c:dLbl>
              <c:idx val="0"/>
              <c:layout>
                <c:manualLayout>
                  <c:x val="-0.0611111111111111"/>
                  <c:y val="-0.06944444444444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5"/>
                  <c:y val="0.041666666666666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583333333333333"/>
                  <c:y val="-0.06944444444444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333333333333333"/>
                  <c:y val="0.037037037037037"/>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916666666666667"/>
                  <c:y val="-0.069444444444444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75"/>
                  <c:y val="-0.064814814814814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1"/>
                  <c:y val="-0.055555555555555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924204522429974"/>
                  <c:y val="-0.115600847442001"/>
                </c:manualLayout>
              </c:layout>
              <c:numFmt formatCode="General" sourceLinked="1"/>
              <c:spPr>
                <a:noFill/>
                <a:ln>
                  <a:noFill/>
                </a:ln>
                <a:effectLst/>
              </c:spPr>
              <c:txPr>
                <a:bodyPr rot="0" spcFirstLastPara="0" vertOverflow="ellipsis" vert="horz" wrap="square" lIns="38100" tIns="19050" rIns="38100" bIns="19050" anchor="ctr" anchorCtr="1">
                  <a:noAutofit/>
                </a:bodyPr>
                <a:lstStyle/>
                <a:p>
                  <a:pPr>
                    <a:defRPr lang="zh-CN" sz="1100"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extLst>
                <c:ext xmlns:c15="http://schemas.microsoft.com/office/drawing/2012/chart" uri="{CE6537A1-D6FC-4f65-9D91-7224C49458BB}">
                  <c15:layout>
                    <c:manualLayout>
                      <c:w val="0.137377680524642"/>
                      <c:h val="0.105950107585041"/>
                    </c:manualLayout>
                  </c15:layout>
                </c:ext>
              </c:extLst>
            </c:dLbl>
            <c:dLbl>
              <c:idx val="8"/>
              <c:layout>
                <c:manualLayout>
                  <c:x val="-0.103056162890316"/>
                  <c:y val="0.100337057242996"/>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931948102792971"/>
                  <c:y val="-0.0735691615080534"/>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0548015718722127"/>
                  <c:y val="0.089702898862496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0141267374938194"/>
                  <c:y val="-0.10959632088000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spAutoFit/>
              </a:bodyPr>
              <a:lstStyle/>
              <a:p>
                <a:pPr>
                  <a:defRPr lang="zh-CN" sz="1100"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numRef>
              <c:f>'[tmp001.xls]SQL Results'!$B$2:$B$13</c:f>
              <c:numCache>
                <c:formatCode>yyyy\-mm</c:formatCode>
                <c:ptCount val="12"/>
                <c:pt idx="0" c:formatCode="yyyy\-mm">
                  <c:v>42370</c:v>
                </c:pt>
                <c:pt idx="1" c:formatCode="yyyy\-mm">
                  <c:v>42401</c:v>
                </c:pt>
                <c:pt idx="2" c:formatCode="yyyy\-mm">
                  <c:v>42430</c:v>
                </c:pt>
                <c:pt idx="3" c:formatCode="yyyy\-mm">
                  <c:v>42461</c:v>
                </c:pt>
                <c:pt idx="4" c:formatCode="yyyy\-mm">
                  <c:v>42491</c:v>
                </c:pt>
                <c:pt idx="5" c:formatCode="yyyy\-mm">
                  <c:v>42522</c:v>
                </c:pt>
                <c:pt idx="6" c:formatCode="yyyy\-mm">
                  <c:v>42552</c:v>
                </c:pt>
                <c:pt idx="7" c:formatCode="yyyy\-mm">
                  <c:v>42583</c:v>
                </c:pt>
                <c:pt idx="8" c:formatCode="yyyy\-mm">
                  <c:v>42614</c:v>
                </c:pt>
                <c:pt idx="9" c:formatCode="yyyy\-mm">
                  <c:v>42644</c:v>
                </c:pt>
                <c:pt idx="10" c:formatCode="yyyy\-mm">
                  <c:v>42675</c:v>
                </c:pt>
                <c:pt idx="11" c:formatCode="yyyy\-mm">
                  <c:v>42705</c:v>
                </c:pt>
              </c:numCache>
            </c:numRef>
          </c:cat>
          <c:val>
            <c:numRef>
              <c:f>'[tmp001.xls]SQL Results'!$C$2:$C$13</c:f>
              <c:numCache>
                <c:formatCode>0.0_ </c:formatCode>
                <c:ptCount val="12"/>
                <c:pt idx="0">
                  <c:v>194.8</c:v>
                </c:pt>
                <c:pt idx="1">
                  <c:v>232.8</c:v>
                </c:pt>
                <c:pt idx="2">
                  <c:v>269.2</c:v>
                </c:pt>
                <c:pt idx="3">
                  <c:v>307.6</c:v>
                </c:pt>
                <c:pt idx="4">
                  <c:v>561.6</c:v>
                </c:pt>
                <c:pt idx="5">
                  <c:v>894.9</c:v>
                </c:pt>
                <c:pt idx="6">
                  <c:v>1363.8</c:v>
                </c:pt>
                <c:pt idx="7">
                  <c:v>1919</c:v>
                </c:pt>
                <c:pt idx="8">
                  <c:v>1690.2</c:v>
                </c:pt>
                <c:pt idx="9">
                  <c:v>1827.3</c:v>
                </c:pt>
                <c:pt idx="10">
                  <c:v>1816.3</c:v>
                </c:pt>
                <c:pt idx="11">
                  <c:v>1988.8</c:v>
                </c:pt>
              </c:numCache>
            </c:numRef>
          </c:val>
          <c:smooth val="0"/>
        </c:ser>
        <c:dLbls>
          <c:showLegendKey val="0"/>
          <c:showVal val="0"/>
          <c:showCatName val="0"/>
          <c:showSerName val="0"/>
          <c:showPercent val="0"/>
          <c:showBubbleSize val="0"/>
        </c:dLbls>
        <c:marker val="1"/>
        <c:smooth val="0"/>
        <c:axId val="704958048"/>
        <c:axId val="704954912"/>
      </c:lineChart>
      <c:dateAx>
        <c:axId val="704958048"/>
        <c:scaling>
          <c:orientation val="minMax"/>
        </c:scaling>
        <c:delete val="0"/>
        <c:axPos val="b"/>
        <c:numFmt formatCode="yyyy\-mm" sourceLinked="1"/>
        <c:majorTickMark val="none"/>
        <c:minorTickMark val="none"/>
        <c:tickLblPos val="nextTo"/>
        <c:txPr>
          <a:bodyPr rot="-60000000" spcFirstLastPara="0" vertOverflow="ellipsis" vert="horz" wrap="square" anchor="ctr" anchorCtr="1"/>
          <a:lstStyle/>
          <a:p>
            <a:pPr>
              <a:defRPr lang="zh-CN" sz="1100" b="0" i="0" u="none" strike="noStrike" kern="1200" baseline="0">
                <a:solidFill>
                  <a:schemeClr val="tx1"/>
                </a:solidFill>
                <a:latin typeface="+mn-lt"/>
                <a:ea typeface="+mn-ea"/>
                <a:cs typeface="+mn-cs"/>
              </a:defRPr>
            </a:pPr>
          </a:p>
        </c:txPr>
        <c:crossAx val="704954912"/>
        <c:crosses val="autoZero"/>
        <c:auto val="1"/>
        <c:lblOffset val="100"/>
        <c:baseTimeUnit val="months"/>
      </c:dateAx>
      <c:valAx>
        <c:axId val="704954912"/>
        <c:scaling>
          <c:orientation val="minMax"/>
        </c:scaling>
        <c:delete val="1"/>
        <c:axPos val="l"/>
        <c:numFmt formatCode="0.0_ "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crossAx val="704958048"/>
        <c:crosses val="autoZero"/>
        <c:crossBetween val="between"/>
      </c:valAx>
    </c:plotArea>
    <c:plotVisOnly val="1"/>
    <c:dispBlanksAs val="zero"/>
    <c:showDLblsOverMax val="0"/>
  </c:chart>
  <c:spPr>
    <a:ln>
      <a:solidFill>
        <a:srgbClr val="00B0F0"/>
      </a:solidFill>
    </a:ln>
  </c:spPr>
  <c:txPr>
    <a:bodyPr/>
    <a:lstStyle/>
    <a:p>
      <a:pPr>
        <a:defRPr lang="zh-CN" sz="12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'[tmp002.xls]SQL Statement'!$B$1</c:f>
              <c:strCache>
                <c:ptCount val="1"/>
                <c:pt idx="0">
                  <c:v>10月份</c:v>
                </c:pt>
              </c:strCache>
            </c:strRef>
          </c:tx>
          <c:spPr>
            <a:solidFill>
              <a:srgbClr val="00B0F0"/>
            </a:solidFill>
          </c:spPr>
          <c:invertIfNegative val="0"/>
          <c:dLbls>
            <c:delete val="1"/>
          </c:dLbls>
          <c:cat>
            <c:strRef>
              <c:f>'[tmp002.xls]SQL Statement'!$A$2:$A$15</c:f>
              <c:strCache>
                <c:ptCount val="14"/>
                <c:pt idx="0">
                  <c:v>南宁分公司</c:v>
                </c:pt>
                <c:pt idx="1">
                  <c:v>北海分公司</c:v>
                </c:pt>
                <c:pt idx="2">
                  <c:v>柳州分公司</c:v>
                </c:pt>
                <c:pt idx="3">
                  <c:v>桂林分公司</c:v>
                </c:pt>
                <c:pt idx="4">
                  <c:v>梧州分公司</c:v>
                </c:pt>
                <c:pt idx="5">
                  <c:v>玉林分公司</c:v>
                </c:pt>
                <c:pt idx="6">
                  <c:v>贵港分公司</c:v>
                </c:pt>
                <c:pt idx="7">
                  <c:v>防城分公司</c:v>
                </c:pt>
                <c:pt idx="8">
                  <c:v>百色分公司</c:v>
                </c:pt>
                <c:pt idx="9">
                  <c:v>河池分公司</c:v>
                </c:pt>
                <c:pt idx="10">
                  <c:v>来宾分公司</c:v>
                </c:pt>
                <c:pt idx="11">
                  <c:v>贺州分公司</c:v>
                </c:pt>
                <c:pt idx="12">
                  <c:v>钦州分公司</c:v>
                </c:pt>
                <c:pt idx="13">
                  <c:v>崇左分公司</c:v>
                </c:pt>
              </c:strCache>
            </c:strRef>
          </c:cat>
          <c:val>
            <c:numRef>
              <c:f>'[tmp002.xls]SQL Statement'!$B$2:$B$15</c:f>
              <c:numCache>
                <c:formatCode>General</c:formatCode>
                <c:ptCount val="14"/>
                <c:pt idx="0">
                  <c:v>10314</c:v>
                </c:pt>
                <c:pt idx="1">
                  <c:v>6272</c:v>
                </c:pt>
                <c:pt idx="2">
                  <c:v>4888</c:v>
                </c:pt>
                <c:pt idx="3">
                  <c:v>2117</c:v>
                </c:pt>
                <c:pt idx="4">
                  <c:v>1664</c:v>
                </c:pt>
                <c:pt idx="5">
                  <c:v>1600</c:v>
                </c:pt>
                <c:pt idx="6">
                  <c:v>1275</c:v>
                </c:pt>
                <c:pt idx="7">
                  <c:v>960</c:v>
                </c:pt>
                <c:pt idx="8">
                  <c:v>624</c:v>
                </c:pt>
                <c:pt idx="9">
                  <c:v>604</c:v>
                </c:pt>
                <c:pt idx="10">
                  <c:v>534</c:v>
                </c:pt>
                <c:pt idx="11">
                  <c:v>473</c:v>
                </c:pt>
                <c:pt idx="12">
                  <c:v>394</c:v>
                </c:pt>
              </c:numCache>
            </c:numRef>
          </c:val>
        </c:ser>
        <c:ser>
          <c:idx val="1"/>
          <c:order val="1"/>
          <c:tx>
            <c:strRef>
              <c:f>'[tmp002.xls]SQL Statement'!$C$1</c:f>
              <c:strCache>
                <c:ptCount val="1"/>
                <c:pt idx="0">
                  <c:v>11月份</c:v>
                </c:pt>
              </c:strCache>
            </c:strRef>
          </c:tx>
          <c:spPr>
            <a:solidFill>
              <a:srgbClr val="92D050"/>
            </a:solidFill>
          </c:spPr>
          <c:invertIfNegative val="0"/>
          <c:dLbls>
            <c:delete val="1"/>
          </c:dLbls>
          <c:cat>
            <c:strRef>
              <c:f>'[tmp002.xls]SQL Statement'!$A$2:$A$15</c:f>
              <c:strCache>
                <c:ptCount val="14"/>
                <c:pt idx="0">
                  <c:v>南宁分公司</c:v>
                </c:pt>
                <c:pt idx="1">
                  <c:v>北海分公司</c:v>
                </c:pt>
                <c:pt idx="2">
                  <c:v>柳州分公司</c:v>
                </c:pt>
                <c:pt idx="3">
                  <c:v>桂林分公司</c:v>
                </c:pt>
                <c:pt idx="4">
                  <c:v>梧州分公司</c:v>
                </c:pt>
                <c:pt idx="5">
                  <c:v>玉林分公司</c:v>
                </c:pt>
                <c:pt idx="6">
                  <c:v>贵港分公司</c:v>
                </c:pt>
                <c:pt idx="7">
                  <c:v>防城分公司</c:v>
                </c:pt>
                <c:pt idx="8">
                  <c:v>百色分公司</c:v>
                </c:pt>
                <c:pt idx="9">
                  <c:v>河池分公司</c:v>
                </c:pt>
                <c:pt idx="10">
                  <c:v>来宾分公司</c:v>
                </c:pt>
                <c:pt idx="11">
                  <c:v>贺州分公司</c:v>
                </c:pt>
                <c:pt idx="12">
                  <c:v>钦州分公司</c:v>
                </c:pt>
                <c:pt idx="13">
                  <c:v>崇左分公司</c:v>
                </c:pt>
              </c:strCache>
            </c:strRef>
          </c:cat>
          <c:val>
            <c:numRef>
              <c:f>'[tmp002.xls]SQL Statement'!$C$2:$C$15</c:f>
              <c:numCache>
                <c:formatCode>General</c:formatCode>
                <c:ptCount val="14"/>
                <c:pt idx="0">
                  <c:v>13040</c:v>
                </c:pt>
                <c:pt idx="1">
                  <c:v>4735</c:v>
                </c:pt>
                <c:pt idx="2">
                  <c:v>3710</c:v>
                </c:pt>
                <c:pt idx="3">
                  <c:v>2320</c:v>
                </c:pt>
                <c:pt idx="4">
                  <c:v>1480</c:v>
                </c:pt>
                <c:pt idx="5">
                  <c:v>1286</c:v>
                </c:pt>
                <c:pt idx="6">
                  <c:v>1282</c:v>
                </c:pt>
                <c:pt idx="7">
                  <c:v>940</c:v>
                </c:pt>
                <c:pt idx="8">
                  <c:v>979</c:v>
                </c:pt>
                <c:pt idx="9">
                  <c:v>667</c:v>
                </c:pt>
                <c:pt idx="10">
                  <c:v>425</c:v>
                </c:pt>
                <c:pt idx="11">
                  <c:v>776</c:v>
                </c:pt>
                <c:pt idx="12">
                  <c:v>1186</c:v>
                </c:pt>
                <c:pt idx="13">
                  <c:v>7</c:v>
                </c:pt>
              </c:numCache>
            </c:numRef>
          </c:val>
        </c:ser>
        <c:ser>
          <c:idx val="2"/>
          <c:order val="2"/>
          <c:tx>
            <c:strRef>
              <c:f>'[tmp002.xls]SQL Statement'!$D$1</c:f>
              <c:strCache>
                <c:ptCount val="1"/>
                <c:pt idx="0">
                  <c:v>12月份</c:v>
                </c:pt>
              </c:strCache>
            </c:strRef>
          </c:tx>
          <c:spPr>
            <a:solidFill>
              <a:srgbClr val="FFC000"/>
            </a:solidFill>
          </c:spPr>
          <c:invertIfNegative val="0"/>
          <c:dLbls>
            <c:delete val="1"/>
          </c:dLbls>
          <c:cat>
            <c:strRef>
              <c:f>'[tmp002.xls]SQL Statement'!$A$2:$A$15</c:f>
              <c:strCache>
                <c:ptCount val="14"/>
                <c:pt idx="0">
                  <c:v>南宁分公司</c:v>
                </c:pt>
                <c:pt idx="1">
                  <c:v>北海分公司</c:v>
                </c:pt>
                <c:pt idx="2">
                  <c:v>柳州分公司</c:v>
                </c:pt>
                <c:pt idx="3">
                  <c:v>桂林分公司</c:v>
                </c:pt>
                <c:pt idx="4">
                  <c:v>梧州分公司</c:v>
                </c:pt>
                <c:pt idx="5">
                  <c:v>玉林分公司</c:v>
                </c:pt>
                <c:pt idx="6">
                  <c:v>贵港分公司</c:v>
                </c:pt>
                <c:pt idx="7">
                  <c:v>防城分公司</c:v>
                </c:pt>
                <c:pt idx="8">
                  <c:v>百色分公司</c:v>
                </c:pt>
                <c:pt idx="9">
                  <c:v>河池分公司</c:v>
                </c:pt>
                <c:pt idx="10">
                  <c:v>来宾分公司</c:v>
                </c:pt>
                <c:pt idx="11">
                  <c:v>贺州分公司</c:v>
                </c:pt>
                <c:pt idx="12">
                  <c:v>钦州分公司</c:v>
                </c:pt>
                <c:pt idx="13">
                  <c:v>崇左分公司</c:v>
                </c:pt>
              </c:strCache>
            </c:strRef>
          </c:cat>
          <c:val>
            <c:numRef>
              <c:f>'[tmp002.xls]SQL Statement'!$D$2:$D$15</c:f>
              <c:numCache>
                <c:formatCode>General</c:formatCode>
                <c:ptCount val="14"/>
                <c:pt idx="0">
                  <c:v>17883</c:v>
                </c:pt>
                <c:pt idx="1">
                  <c:v>4914</c:v>
                </c:pt>
                <c:pt idx="2">
                  <c:v>3285</c:v>
                </c:pt>
                <c:pt idx="3">
                  <c:v>2062</c:v>
                </c:pt>
                <c:pt idx="4">
                  <c:v>1197</c:v>
                </c:pt>
                <c:pt idx="5">
                  <c:v>1207</c:v>
                </c:pt>
                <c:pt idx="6">
                  <c:v>964</c:v>
                </c:pt>
                <c:pt idx="7">
                  <c:v>1088</c:v>
                </c:pt>
                <c:pt idx="8">
                  <c:v>1104</c:v>
                </c:pt>
                <c:pt idx="9">
                  <c:v>856</c:v>
                </c:pt>
                <c:pt idx="10">
                  <c:v>572</c:v>
                </c:pt>
                <c:pt idx="11">
                  <c:v>737</c:v>
                </c:pt>
                <c:pt idx="12">
                  <c:v>1205</c:v>
                </c:pt>
                <c:pt idx="13">
                  <c:v>14</c:v>
                </c:pt>
              </c:numCache>
            </c:numRef>
          </c:val>
        </c:ser>
        <c:dLbls>
          <c:showLegendKey val="0"/>
          <c:showVal val="0"/>
          <c:showCatName val="0"/>
          <c:showSerName val="0"/>
          <c:showPercent val="0"/>
          <c:showBubbleSize val="0"/>
        </c:dLbls>
        <c:gapWidth val="150"/>
        <c:axId val="630394632"/>
        <c:axId val="630391496"/>
      </c:barChart>
      <c:catAx>
        <c:axId val="63039463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crossAx val="630391496"/>
        <c:crosses val="autoZero"/>
        <c:auto val="1"/>
        <c:lblAlgn val="ctr"/>
        <c:lblOffset val="100"/>
        <c:noMultiLvlLbl val="0"/>
      </c:catAx>
      <c:valAx>
        <c:axId val="630391496"/>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630394632"/>
        <c:crosses val="autoZero"/>
        <c:crossBetween val="between"/>
      </c:valAx>
    </c:plotArea>
    <c:legend>
      <c:legendPos val="r"/>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ln>
      <a:solidFill>
        <a:srgbClr val="00B0F0"/>
      </a:solidFill>
    </a:ln>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bwMode="auto">
          <a:xfrm>
            <a:off x="0" y="0"/>
            <a:ext cx="2944813" cy="495300"/>
          </a:xfrm>
          <a:prstGeom prst="rect">
            <a:avLst/>
          </a:prstGeom>
          <a:noFill/>
          <a:ln w="9525">
            <a:noFill/>
            <a:miter lim="800000"/>
          </a:ln>
          <a:effectLst/>
        </p:spPr>
        <p:txBody>
          <a:bodyPr vert="horz" wrap="square" lIns="91440" tIns="45720" rIns="91440" bIns="45720" numCol="1" anchor="t" anchorCtr="0" compatLnSpc="1"/>
          <a:lstStyle>
            <a:lvl1pPr algn="l" eaLnBrk="0" hangingPunct="0">
              <a:lnSpc>
                <a:spcPct val="100000"/>
              </a:lnSpc>
              <a:spcBef>
                <a:spcPct val="0"/>
              </a:spcBef>
              <a:buFontTx/>
              <a:buNone/>
              <a:defRPr kumimoji="0" sz="1200">
                <a:solidFill>
                  <a:schemeClr val="bg1"/>
                </a:solidFill>
                <a:effectLst/>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7267" name="Rectangle 3"/>
          <p:cNvSpPr>
            <a:spLocks noGrp="1" noChangeArrowheads="1"/>
          </p:cNvSpPr>
          <p:nvPr>
            <p:ph type="dt" sz="quarter" idx="1"/>
          </p:nvPr>
        </p:nvSpPr>
        <p:spPr bwMode="auto">
          <a:xfrm>
            <a:off x="3849688" y="0"/>
            <a:ext cx="2943225" cy="495300"/>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100000"/>
              </a:lnSpc>
              <a:spcBef>
                <a:spcPct val="0"/>
              </a:spcBef>
              <a:buFontTx/>
              <a:buNone/>
              <a:defRPr kumimoji="0" sz="1200">
                <a:solidFill>
                  <a:schemeClr val="bg1"/>
                </a:solidFill>
                <a:effectLst/>
                <a:latin typeface="微软雅黑" panose="020B0503020204020204" pitchFamily="34" charset="-122"/>
                <a:ea typeface="微软雅黑" panose="020B0503020204020204"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7268" name="Rectangle 4"/>
          <p:cNvSpPr>
            <a:spLocks noGrp="1" noChangeArrowheads="1"/>
          </p:cNvSpPr>
          <p:nvPr>
            <p:ph type="ftr" sz="quarter" idx="2"/>
          </p:nvPr>
        </p:nvSpPr>
        <p:spPr bwMode="auto">
          <a:xfrm>
            <a:off x="0" y="9409113"/>
            <a:ext cx="2944813" cy="495300"/>
          </a:xfrm>
          <a:prstGeom prst="rect">
            <a:avLst/>
          </a:prstGeom>
          <a:noFill/>
          <a:ln w="9525">
            <a:noFill/>
            <a:miter lim="800000"/>
          </a:ln>
          <a:effectLst/>
        </p:spPr>
        <p:txBody>
          <a:bodyPr vert="horz" wrap="square" lIns="91440" tIns="45720" rIns="91440" bIns="45720" numCol="1" anchor="b" anchorCtr="0" compatLnSpc="1"/>
          <a:lstStyle>
            <a:lvl1pPr algn="l" eaLnBrk="0" hangingPunct="0">
              <a:lnSpc>
                <a:spcPct val="100000"/>
              </a:lnSpc>
              <a:spcBef>
                <a:spcPct val="0"/>
              </a:spcBef>
              <a:buFontTx/>
              <a:buNone/>
              <a:defRPr kumimoji="0" sz="1200">
                <a:solidFill>
                  <a:schemeClr val="bg1"/>
                </a:solidFill>
                <a:effectLst/>
                <a:latin typeface="微软雅黑" panose="020B0503020204020204" pitchFamily="34" charset="-122"/>
                <a:ea typeface="微软雅黑" panose="020B0503020204020204" pitchFamily="34"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7269" name="Rectangle 5"/>
          <p:cNvSpPr>
            <a:spLocks noGrp="1" noChangeArrowheads="1"/>
          </p:cNvSpPr>
          <p:nvPr>
            <p:ph type="sldNum" sz="quarter" idx="3"/>
          </p:nvPr>
        </p:nvSpPr>
        <p:spPr bwMode="auto">
          <a:xfrm>
            <a:off x="3849688" y="9409113"/>
            <a:ext cx="2943225" cy="495300"/>
          </a:xfrm>
          <a:prstGeom prst="rect">
            <a:avLst/>
          </a:prstGeom>
          <a:noFill/>
          <a:ln w="9525">
            <a:noFill/>
            <a:miter lim="800000"/>
          </a:ln>
          <a:effectLst/>
        </p:spPr>
        <p:txBody>
          <a:bodyPr vert="horz" wrap="square" lIns="91440" tIns="45720" rIns="91440" bIns="45720" numCol="1" anchor="b" anchorCtr="0" compatLnSpc="1"/>
          <a:lstStyle>
            <a:lvl1pPr algn="r" eaLnBrk="0" hangingPunct="0">
              <a:buFontTx/>
              <a:buNone/>
              <a:defRPr sz="1200">
                <a:solidFill>
                  <a:schemeClr val="bg1"/>
                </a:solidFill>
                <a:latin typeface="微软雅黑" panose="020B0503020204020204" pitchFamily="34" charset="-122"/>
                <a:ea typeface="微软雅黑" panose="020B0503020204020204" pitchFamily="34" charset="-122"/>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E132D3C9-D805-4BED-992F-E35DC012B073}" type="slidenum">
              <a:rPr kumimoji="0" lang="zh-CN" altLang="en-US"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fld>
            <a:endParaRPr kumimoji="0" lang="en-US" altLang="zh-CN"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44813" cy="495300"/>
          </a:xfrm>
          <a:prstGeom prst="rect">
            <a:avLst/>
          </a:prstGeom>
          <a:noFill/>
          <a:ln w="9525">
            <a:noFill/>
            <a:miter lim="800000"/>
          </a:ln>
          <a:effectLst/>
        </p:spPr>
        <p:txBody>
          <a:bodyPr vert="horz" wrap="square" lIns="91440" tIns="45720" rIns="91440" bIns="45720" numCol="1" anchor="t" anchorCtr="0" compatLnSpc="1"/>
          <a:lstStyle>
            <a:lvl1pPr algn="l" eaLnBrk="1" hangingPunct="1">
              <a:lnSpc>
                <a:spcPct val="100000"/>
              </a:lnSpc>
              <a:spcBef>
                <a:spcPct val="0"/>
              </a:spcBef>
              <a:buFontTx/>
              <a:buNone/>
              <a:defRPr kumimoji="0" sz="1200" b="0">
                <a:solidFill>
                  <a:schemeClr val="tx1"/>
                </a:solidFill>
                <a:effectLst/>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459" name="Rectangle 3"/>
          <p:cNvSpPr>
            <a:spLocks noGrp="1" noChangeArrowheads="1"/>
          </p:cNvSpPr>
          <p:nvPr>
            <p:ph type="dt" idx="1"/>
          </p:nvPr>
        </p:nvSpPr>
        <p:spPr bwMode="auto">
          <a:xfrm>
            <a:off x="3849688" y="0"/>
            <a:ext cx="2943225" cy="495300"/>
          </a:xfrm>
          <a:prstGeom prst="rect">
            <a:avLst/>
          </a:prstGeom>
          <a:noFill/>
          <a:ln w="9525">
            <a:noFill/>
            <a:miter lim="800000"/>
          </a:ln>
          <a:effectLst/>
        </p:spPr>
        <p:txBody>
          <a:bodyPr vert="horz" wrap="square" lIns="91440" tIns="45720" rIns="91440" bIns="45720" numCol="1" anchor="t" anchorCtr="0" compatLnSpc="1"/>
          <a:lstStyle>
            <a:lvl1pPr algn="r" eaLnBrk="1" hangingPunct="1">
              <a:lnSpc>
                <a:spcPct val="100000"/>
              </a:lnSpc>
              <a:spcBef>
                <a:spcPct val="0"/>
              </a:spcBef>
              <a:buFontTx/>
              <a:buNone/>
              <a:defRPr kumimoji="0" sz="1200" b="0">
                <a:solidFill>
                  <a:schemeClr val="tx1"/>
                </a:solidFill>
                <a:effectLst/>
                <a:latin typeface="微软雅黑" panose="020B0503020204020204" pitchFamily="34" charset="-122"/>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172" name="Rectangle 4"/>
          <p:cNvSpPr>
            <a:spLocks noGrp="1" noRot="1" noChangeAspect="1" noTextEdit="1"/>
          </p:cNvSpPr>
          <p:nvPr>
            <p:ph type="sldImg"/>
          </p:nvPr>
        </p:nvSpPr>
        <p:spPr>
          <a:xfrm>
            <a:off x="920750" y="742950"/>
            <a:ext cx="4953000" cy="3714750"/>
          </a:xfrm>
          <a:prstGeom prst="rect">
            <a:avLst/>
          </a:prstGeom>
          <a:noFill/>
          <a:ln w="9525" cap="flat" cmpd="sng">
            <a:solidFill>
              <a:srgbClr val="000000"/>
            </a:solidFill>
            <a:prstDash val="solid"/>
            <a:miter/>
            <a:headEnd type="none" w="med" len="med"/>
            <a:tailEnd type="none" w="med" len="med"/>
          </a:ln>
        </p:spPr>
      </p:sp>
      <p:sp>
        <p:nvSpPr>
          <p:cNvPr id="19461" name="Rectangle 5"/>
          <p:cNvSpPr>
            <a:spLocks noGrp="1" noChangeArrowheads="1"/>
          </p:cNvSpPr>
          <p:nvPr>
            <p:ph type="body" sz="quarter" idx="3"/>
          </p:nvPr>
        </p:nvSpPr>
        <p:spPr bwMode="auto">
          <a:xfrm>
            <a:off x="679450" y="4705350"/>
            <a:ext cx="5435600" cy="44577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单击此处编辑母版文本样式</a:t>
            </a:r>
            <a:endPar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第二级</a:t>
            </a:r>
            <a:endPar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第三级</a:t>
            </a:r>
            <a:endPar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第四级</a:t>
            </a:r>
            <a:endPar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第五级</a:t>
            </a:r>
            <a:endParaRPr kumimoji="0" lang="zh-CN" altLang="en-US" sz="12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462" name="Rectangle 6"/>
          <p:cNvSpPr>
            <a:spLocks noGrp="1" noChangeArrowheads="1"/>
          </p:cNvSpPr>
          <p:nvPr>
            <p:ph type="ftr" sz="quarter" idx="4"/>
          </p:nvPr>
        </p:nvSpPr>
        <p:spPr bwMode="auto">
          <a:xfrm>
            <a:off x="0" y="9409113"/>
            <a:ext cx="2944813" cy="4953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spcBef>
                <a:spcPct val="0"/>
              </a:spcBef>
              <a:buFontTx/>
              <a:buNone/>
              <a:defRPr kumimoji="0" sz="1200" b="0">
                <a:solidFill>
                  <a:schemeClr val="tx1"/>
                </a:solidFill>
                <a:effectLst/>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463" name="Rectangle 7"/>
          <p:cNvSpPr>
            <a:spLocks noGrp="1" noChangeArrowheads="1"/>
          </p:cNvSpPr>
          <p:nvPr>
            <p:ph type="sldNum" sz="quarter" idx="5"/>
          </p:nvPr>
        </p:nvSpPr>
        <p:spPr bwMode="auto">
          <a:xfrm>
            <a:off x="3849688" y="9409113"/>
            <a:ext cx="2943225" cy="4953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Tx/>
              <a:buNone/>
              <a:defRPr sz="1200" b="0">
                <a:latin typeface="微软雅黑" panose="020B0503020204020204" pitchFamily="34" charset="-122"/>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0E64FEC-2218-474B-AF0E-74D285B25610}" type="slidenum">
              <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fld>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p:sp>
      <p:sp>
        <p:nvSpPr>
          <p:cNvPr id="41986"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endParaRPr lang="en-US" altLang="zh-CN" dirty="0"/>
          </a:p>
        </p:txBody>
      </p:sp>
      <p:sp>
        <p:nvSpPr>
          <p:cNvPr id="41987"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p:sp>
      <p:sp>
        <p:nvSpPr>
          <p:cNvPr id="44034" name="备注占位符 2"/>
          <p:cNvSpPr>
            <a:spLocks noGrp="1"/>
          </p:cNvSpPr>
          <p:nvPr>
            <p:ph type="body"/>
          </p:nvPr>
        </p:nvSpPr>
        <p:spPr/>
        <p:txBody>
          <a:bodyPr wrap="square" lIns="91440" tIns="45720" rIns="91440" bIns="45720" anchor="t"/>
          <a:lstStyle/>
          <a:p>
            <a:pPr lvl="0" eaLnBrk="1" hangingPunct="1">
              <a:spcBef>
                <a:spcPct val="0"/>
              </a:spcBef>
            </a:pPr>
            <a:endParaRPr lang="en-US" altLang="zh-CN" dirty="0"/>
          </a:p>
        </p:txBody>
      </p:sp>
      <p:sp>
        <p:nvSpPr>
          <p:cNvPr id="44035"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TextEdit="1"/>
          </p:cNvSpPr>
          <p:nvPr>
            <p:ph type="sldImg"/>
          </p:nvPr>
        </p:nvSpPr>
        <p:spPr/>
      </p:sp>
      <p:sp>
        <p:nvSpPr>
          <p:cNvPr id="46082"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endParaRPr lang="en-US" altLang="zh-CN" dirty="0"/>
          </a:p>
        </p:txBody>
      </p:sp>
      <p:sp>
        <p:nvSpPr>
          <p:cNvPr id="46083"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endParaRPr lang="en-US" altLang="zh-CN" dirty="0"/>
          </a:p>
        </p:txBody>
      </p:sp>
      <p:sp>
        <p:nvSpPr>
          <p:cNvPr id="50179"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endParaRPr lang="en-US" altLang="zh-CN" dirty="0"/>
          </a:p>
        </p:txBody>
      </p:sp>
      <p:sp>
        <p:nvSpPr>
          <p:cNvPr id="53251"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p:sp>
      <p:sp>
        <p:nvSpPr>
          <p:cNvPr id="55298" name="备注占位符 2"/>
          <p:cNvSpPr>
            <a:spLocks noGrp="1"/>
          </p:cNvSpPr>
          <p:nvPr>
            <p:ph type="body"/>
          </p:nvPr>
        </p:nvSpPr>
        <p:spPr/>
        <p:txBody>
          <a:bodyPr wrap="square" lIns="91440" tIns="45720" rIns="91440" bIns="45720" anchor="t"/>
          <a:lstStyle/>
          <a:p>
            <a:pPr lvl="0" eaLnBrk="1" hangingPunct="1">
              <a:spcBef>
                <a:spcPct val="0"/>
              </a:spcBef>
            </a:pPr>
            <a:endParaRPr lang="en-US" altLang="zh-CN" dirty="0"/>
          </a:p>
        </p:txBody>
      </p:sp>
      <p:sp>
        <p:nvSpPr>
          <p:cNvPr id="55299"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p:sp>
      <p:sp>
        <p:nvSpPr>
          <p:cNvPr id="57346" name="备注占位符 2"/>
          <p:cNvSpPr>
            <a:spLocks noGrp="1"/>
          </p:cNvSpPr>
          <p:nvPr>
            <p:ph type="body"/>
          </p:nvPr>
        </p:nvSpPr>
        <p:spPr/>
        <p:txBody>
          <a:bodyPr wrap="square" lIns="91440" tIns="45720" rIns="91440" bIns="45720" anchor="t"/>
          <a:lstStyle/>
          <a:p>
            <a:pPr lvl="0" eaLnBrk="1" hangingPunct="1">
              <a:spcBef>
                <a:spcPct val="0"/>
              </a:spcBef>
            </a:pPr>
            <a:r>
              <a:rPr lang="zh-CN" altLang="en-US" dirty="0"/>
              <a:t>模板来自于 </a:t>
            </a:r>
            <a:r>
              <a:rPr lang="en-US" altLang="zh-CN" dirty="0"/>
              <a:t>http://meihua.docer.com/</a:t>
            </a:r>
            <a:endParaRPr lang="en-US" altLang="zh-CN" dirty="0"/>
          </a:p>
        </p:txBody>
      </p:sp>
      <p:sp>
        <p:nvSpPr>
          <p:cNvPr id="57347" name="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zh-CN" altLang="en-US" sz="1200" b="0" dirty="0">
                <a:latin typeface="Calibri" panose="020F0502020204030204" pitchFamily="34" charset="0"/>
                <a:ea typeface="微软雅黑" panose="020B0503020204020204" pitchFamily="34" charset="-122"/>
              </a:rPr>
            </a:fld>
            <a:endParaRPr lang="zh-CN" altLang="en-US" sz="1200" b="0"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幻灯片图像占位符 1"/>
          <p:cNvSpPr>
            <a:spLocks noGrp="1" noRot="1" noChangeAspect="1" noTextEdit="1"/>
          </p:cNvSpPr>
          <p:nvPr>
            <p:ph type="sldImg"/>
          </p:nvPr>
        </p:nvSpPr>
        <p:spPr/>
      </p:sp>
      <p:sp>
        <p:nvSpPr>
          <p:cNvPr id="80898" name="备注占位符 2"/>
          <p:cNvSpPr>
            <a:spLocks noGrp="1"/>
          </p:cNvSpPr>
          <p:nvPr>
            <p:ph type="body"/>
          </p:nvPr>
        </p:nvSpPr>
        <p:spPr/>
        <p:txBody>
          <a:bodyPr wrap="square" lIns="91440" tIns="45720" rIns="91440" bIns="45720" anchor="t"/>
          <a:lstStyle/>
          <a:p>
            <a:pPr lvl="0"/>
            <a:endParaRPr lang="zh-CN" altLang="en-US" dirty="0"/>
          </a:p>
        </p:txBody>
      </p:sp>
      <p:sp>
        <p:nvSpPr>
          <p:cNvPr id="80899" name="幻灯片编号占位符 3"/>
          <p:cNvSpPr txBox="1">
            <a:spLocks noGrp="1"/>
          </p:cNvSpPr>
          <p:nvPr>
            <p:ph type="sldNum" sz="quarter"/>
          </p:nvPr>
        </p:nvSpPr>
        <p:spPr>
          <a:xfrm>
            <a:off x="3849688" y="9409113"/>
            <a:ext cx="2943225" cy="495300"/>
          </a:xfrm>
          <a:prstGeom prst="rect">
            <a:avLst/>
          </a:prstGeom>
          <a:noFill/>
          <a:ln w="9525">
            <a:noFill/>
          </a:ln>
        </p:spPr>
        <p:txBody>
          <a:bodyPr wrap="square" lIns="91440" tIns="45720" rIns="91440" bIns="45720" anchor="b"/>
          <a:lstStyle/>
          <a:p>
            <a:pPr lvl="0" indent="0" algn="r" eaLnBrk="1" hangingPunct="1"/>
            <a:fld id="{9A0DB2DC-4C9A-4742-B13C-FB6460FD3503}" type="slidenum">
              <a:rPr lang="en-US" altLang="zh-CN" sz="1200" b="0" dirty="0">
                <a:latin typeface="微软雅黑" panose="020B0503020204020204" pitchFamily="34" charset="-122"/>
                <a:ea typeface="微软雅黑" panose="020B0503020204020204" pitchFamily="34" charset="-122"/>
              </a:rPr>
            </a:fld>
            <a:endParaRPr lang="en-US" altLang="zh-CN" sz="1200" b="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3970" name="Rectangle 2"/>
          <p:cNvSpPr/>
          <p:nvPr/>
        </p:nvSpPr>
        <p:spPr>
          <a:xfrm>
            <a:off x="1133475" y="742950"/>
            <a:ext cx="4532313" cy="3716338"/>
          </a:xfrm>
          <a:prstGeom prst="rect">
            <a:avLst/>
          </a:prstGeom>
          <a:solidFill>
            <a:srgbClr val="FFFFFF"/>
          </a:solidFill>
          <a:ln w="9525" cap="flat" cmpd="sng">
            <a:solidFill>
              <a:srgbClr val="000000"/>
            </a:solidFill>
            <a:prstDash val="solid"/>
            <a:miter/>
            <a:headEnd type="none" w="med" len="med"/>
            <a:tailEnd type="none" w="med" len="med"/>
          </a:ln>
        </p:spPr>
        <p:txBody>
          <a:bodyPr anchor="t"/>
          <a:lstStyle/>
          <a:p>
            <a:pPr lvl="0" indent="0" algn="ctr" eaLnBrk="1" hangingPunct="1"/>
            <a:endParaRPr lang="zh-CN" altLang="zh-CN" sz="2400" dirty="0">
              <a:latin typeface="Times New Roman" panose="02020603050405020304" pitchFamily="18" charset="0"/>
              <a:ea typeface="宋体" panose="02010600030101010101" pitchFamily="2" charset="-122"/>
            </a:endParaRPr>
          </a:p>
        </p:txBody>
      </p:sp>
      <p:sp>
        <p:nvSpPr>
          <p:cNvPr id="83971" name="Rectangle 3"/>
          <p:cNvSpPr>
            <a:spLocks noGrp="1"/>
          </p:cNvSpPr>
          <p:nvPr>
            <p:ph type="body"/>
          </p:nvPr>
        </p:nvSpPr>
        <p:spPr>
          <a:xfrm>
            <a:off x="906463" y="4705350"/>
            <a:ext cx="4981575" cy="4457700"/>
          </a:xfrm>
        </p:spPr>
        <p:txBody>
          <a:bodyPr wrap="square" lIns="91440" tIns="45720" rIns="91440" bIns="45720" anchor="t"/>
          <a:lstStyle/>
          <a:p>
            <a:pPr lvl="0" eaLnBrk="1" hangingPunct="1"/>
            <a:r>
              <a:rPr lang="zh-CN" altLang="en-US" dirty="0"/>
              <a:t> </a:t>
            </a:r>
            <a:endParaRPr lang="en-US" altLang="zh-CN"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7010400" y="0"/>
            <a:ext cx="1981200" cy="1169988"/>
          </a:xfrm>
          <a:prstGeom prst="rect">
            <a:avLst/>
          </a:prstGeom>
          <a:noFill/>
          <a:ln w="9525">
            <a:noFill/>
          </a:ln>
        </p:spPr>
      </p:pic>
      <p:pic>
        <p:nvPicPr>
          <p:cNvPr id="2051" name="Picture 3" descr="色条 拷贝"/>
          <p:cNvPicPr>
            <a:picLocks noChangeAspect="1"/>
          </p:cNvPicPr>
          <p:nvPr/>
        </p:nvPicPr>
        <p:blipFill>
          <a:blip r:embed="rId3"/>
          <a:stretch>
            <a:fillRect/>
          </a:stretch>
        </p:blipFill>
        <p:spPr>
          <a:xfrm>
            <a:off x="0" y="1557338"/>
            <a:ext cx="9144000" cy="2951162"/>
          </a:xfrm>
          <a:prstGeom prst="rect">
            <a:avLst/>
          </a:prstGeom>
          <a:noFill/>
          <a:ln w="9525">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11F672-3424-4F08-A454-684E58EA7386}"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pitchFamily="34" charset="-122"/>
                <a:cs typeface="+mn-cs"/>
              </a:rPr>
            </a:fld>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8F11F672-3424-4F08-A454-684E58EA7386}"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pitchFamily="34" charset="-122"/>
                <a:cs typeface="+mn-cs"/>
              </a:rPr>
            </a:fld>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04664"/>
            <a:ext cx="8229600" cy="56693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8" name="日期占位符 3"/>
          <p:cNvSpPr>
            <a:spLocks noGrp="1"/>
          </p:cNvSpPr>
          <p:nvPr>
            <p:ph type="dt" sz="half" idx="2"/>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spcAft>
                <a:spcPct val="0"/>
              </a:spcAft>
              <a:buClrTx/>
              <a:buSzTx/>
              <a:buFontTx/>
              <a:defRPr/>
            </a:pPr>
            <a:fld id="{1D49BA86-B2A6-4699-A433-CDA6C09636A3}" type="datetime1">
              <a:rPr kumimoji="0" lang="zh-CN" altLang="en-US" i="0" kern="1200" cap="none" spc="0" normalizeH="0" baseline="0" noProof="0">
                <a:latin typeface="+mn-lt"/>
                <a:ea typeface="微软雅黑" panose="020B0503020204020204" pitchFamily="34" charset="-122"/>
                <a:cs typeface="+mn-cs"/>
              </a:rPr>
            </a:fld>
            <a:endParaRPr kumimoji="0" lang="en-US" altLang="zh-CN" i="0" kern="1200" cap="none" spc="0" normalizeH="0" baseline="0" noProof="0">
              <a:latin typeface="+mn-lt"/>
              <a:ea typeface="微软雅黑" panose="020B0503020204020204" pitchFamily="34" charset="-122"/>
              <a:cs typeface="+mn-cs"/>
            </a:endParaRPr>
          </a:p>
        </p:txBody>
      </p:sp>
      <p:sp>
        <p:nvSpPr>
          <p:cNvPr id="9" name="灯片编号占位符 5"/>
          <p:cNvSpPr>
            <a:spLocks noGrp="1"/>
          </p:cNvSpPr>
          <p:nvPr>
            <p:ph type="sldNum" sz="quarter" idx="4"/>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Tx/>
              <a:defRPr/>
            </a:pPr>
            <a:fld id="{6E82BDF3-5741-4086-A4CD-E707F834E7D4}" type="slidenum">
              <a:rPr kumimoji="0" lang="zh-CN" altLang="en-US" i="0" kern="1200" cap="none" spc="0" normalizeH="0" baseline="0" noProof="0">
                <a:solidFill>
                  <a:schemeClr val="tx1"/>
                </a:solidFill>
                <a:latin typeface="Times New Roman" panose="02020603050405020304" pitchFamily="18" charset="0"/>
                <a:ea typeface="微软雅黑" panose="020B0503020204020204" pitchFamily="34" charset="-122"/>
                <a:cs typeface="+mn-cs"/>
              </a:rPr>
            </a:fld>
            <a:endParaRPr kumimoji="0" lang="en-US" altLang="zh-CN" i="0" kern="1200" cap="none" spc="0" normalizeH="0" baseline="0" noProof="0">
              <a:solidFill>
                <a:schemeClr val="tx1"/>
              </a:solidFill>
              <a:latin typeface="Times New Roman" panose="02020603050405020304" pitchFamily="18" charset="0"/>
              <a:ea typeface="微软雅黑" panose="020B0503020204020204" pitchFamily="34" charset="-122"/>
              <a:cs typeface="+mn-cs"/>
            </a:endParaRPr>
          </a:p>
        </p:txBody>
      </p:sp>
      <p:sp>
        <p:nvSpPr>
          <p:cNvPr id="3" name="页脚占位符 2"/>
          <p:cNvSpPr>
            <a:spLocks noGrp="1"/>
          </p:cNvSpPr>
          <p:nvPr>
            <p:ph type="ftr" sz="quarter" idx="10"/>
          </p:nvPr>
        </p:nvSpPr>
        <p:spPr>
          <a:xfrm>
            <a:off x="3124200" y="6248400"/>
            <a:ext cx="2895600" cy="457200"/>
          </a:xfrm>
          <a:prstGeom prst="rect">
            <a:avLst/>
          </a:prstGeom>
          <a:noFill/>
          <a:ln w="9525">
            <a:noFill/>
            <a:miter lim="800000"/>
          </a:ln>
        </p:spPr>
        <p:txBody>
          <a:bodyPr vert="horz" wrap="square" lIns="91440" tIns="45720" rIns="91440" bIns="45720" numCol="1" anchor="t" anchorCtr="0" compatLnSpc="1"/>
          <a:lstStyle/>
          <a:p>
            <a:pPr marL="0" marR="0" indent="0" defTabSz="914400" rtl="0" fontAlgn="base" latinLnBrk="0">
              <a:spcAft>
                <a:spcPct val="0"/>
              </a:spcAft>
              <a:buClrTx/>
              <a:buSzTx/>
              <a:buFontTx/>
              <a:buNone/>
              <a:defRPr/>
            </a:pPr>
            <a:endParaRPr kumimoji="0" lang="en-US" altLang="zh-CN" i="0" kern="1200" cap="none" spc="0" normalizeH="0" baseline="0" noProof="0">
              <a:latin typeface="+mn-lt"/>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04664"/>
            <a:ext cx="8229600" cy="56693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8" name="日期占位符 3"/>
          <p:cNvSpPr>
            <a:spLocks noGrp="1"/>
          </p:cNvSpPr>
          <p:nvPr>
            <p:ph type="dt" sz="half" idx="2"/>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spcAft>
                <a:spcPct val="0"/>
              </a:spcAft>
              <a:buClrTx/>
              <a:buSzTx/>
              <a:buFontTx/>
              <a:defRPr/>
            </a:pPr>
            <a:fld id="{3F358A07-3558-44C7-9E8B-B1BF8E28A5D2}" type="datetime1">
              <a:rPr kumimoji="0" lang="zh-CN" altLang="en-US" i="0" kern="1200" cap="none" spc="0" normalizeH="0" baseline="0" noProof="0">
                <a:latin typeface="+mn-lt"/>
                <a:ea typeface="微软雅黑" panose="020B0503020204020204" pitchFamily="34" charset="-122"/>
                <a:cs typeface="+mn-cs"/>
              </a:rPr>
            </a:fld>
            <a:endParaRPr kumimoji="0" lang="en-US" altLang="zh-CN" i="0" kern="1200" cap="none" spc="0" normalizeH="0" baseline="0" noProof="0">
              <a:latin typeface="+mn-lt"/>
              <a:ea typeface="微软雅黑" panose="020B0503020204020204" pitchFamily="34" charset="-122"/>
              <a:cs typeface="+mn-cs"/>
            </a:endParaRPr>
          </a:p>
        </p:txBody>
      </p:sp>
      <p:sp>
        <p:nvSpPr>
          <p:cNvPr id="9" name="灯片编号占位符 5"/>
          <p:cNvSpPr>
            <a:spLocks noGrp="1"/>
          </p:cNvSpPr>
          <p:nvPr>
            <p:ph type="sldNum" sz="quarter" idx="4"/>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Tx/>
              <a:defRPr/>
            </a:pPr>
            <a:fld id="{1C2CBC97-FED8-4BF4-B18F-83D1049A8883}" type="slidenum">
              <a:rPr kumimoji="0" lang="zh-CN" altLang="en-US" i="0" kern="1200" cap="none" spc="0" normalizeH="0" baseline="0" noProof="0">
                <a:solidFill>
                  <a:schemeClr val="tx1"/>
                </a:solidFill>
                <a:latin typeface="Times New Roman" panose="02020603050405020304" pitchFamily="18" charset="0"/>
                <a:ea typeface="微软雅黑" panose="020B0503020204020204" pitchFamily="34" charset="-122"/>
                <a:cs typeface="+mn-cs"/>
              </a:rPr>
            </a:fld>
            <a:endParaRPr kumimoji="0" lang="en-US" altLang="zh-CN" i="0" kern="1200" cap="none" spc="0" normalizeH="0" baseline="0" noProof="0">
              <a:solidFill>
                <a:schemeClr val="tx1"/>
              </a:solidFill>
              <a:latin typeface="Times New Roman" panose="02020603050405020304" pitchFamily="18" charset="0"/>
              <a:ea typeface="微软雅黑" panose="020B0503020204020204" pitchFamily="34" charset="-122"/>
              <a:cs typeface="+mn-cs"/>
            </a:endParaRPr>
          </a:p>
        </p:txBody>
      </p:sp>
      <p:sp>
        <p:nvSpPr>
          <p:cNvPr id="3" name="页脚占位符 2"/>
          <p:cNvSpPr>
            <a:spLocks noGrp="1"/>
          </p:cNvSpPr>
          <p:nvPr>
            <p:ph type="ftr" sz="quarter" idx="10"/>
          </p:nvPr>
        </p:nvSpPr>
        <p:spPr>
          <a:xfrm>
            <a:off x="3124200" y="6248400"/>
            <a:ext cx="2895600" cy="457200"/>
          </a:xfrm>
          <a:prstGeom prst="rect">
            <a:avLst/>
          </a:prstGeom>
          <a:noFill/>
          <a:ln w="9525">
            <a:noFill/>
            <a:miter lim="800000"/>
          </a:ln>
        </p:spPr>
        <p:txBody>
          <a:bodyPr vert="horz" wrap="square" lIns="91440" tIns="45720" rIns="91440" bIns="45720" numCol="1" anchor="t" anchorCtr="0" compatLnSpc="1"/>
          <a:lstStyle/>
          <a:p>
            <a:pPr marL="0" marR="0" indent="0" defTabSz="914400" rtl="0" fontAlgn="base" latinLnBrk="0">
              <a:spcAft>
                <a:spcPct val="0"/>
              </a:spcAft>
              <a:buClrTx/>
              <a:buSzTx/>
              <a:buFontTx/>
              <a:buNone/>
              <a:defRPr/>
            </a:pPr>
            <a:endParaRPr kumimoji="0" lang="en-US" altLang="zh-CN" i="0" kern="1200" cap="none" spc="0" normalizeH="0" baseline="0" noProof="0">
              <a:latin typeface="+mn-lt"/>
              <a:ea typeface="微软雅黑" panose="020B0503020204020204"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04664"/>
            <a:ext cx="8229600" cy="566936"/>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8" name="日期占位符 3"/>
          <p:cNvSpPr>
            <a:spLocks noGrp="1"/>
          </p:cNvSpPr>
          <p:nvPr>
            <p:ph type="dt" sz="half" idx="2"/>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spcAft>
                <a:spcPct val="0"/>
              </a:spcAft>
              <a:buClrTx/>
              <a:buSzTx/>
              <a:buFontTx/>
              <a:defRPr/>
            </a:pPr>
            <a:fld id="{085D6B7C-9C50-416E-A88B-4AF1AE64BFA3}" type="datetime1">
              <a:rPr kumimoji="0" lang="zh-CN" altLang="en-US" i="0" kern="1200" cap="none" spc="0" normalizeH="0" baseline="0" noProof="0">
                <a:latin typeface="+mn-lt"/>
                <a:ea typeface="微软雅黑" panose="020B0503020204020204" pitchFamily="34" charset="-122"/>
                <a:cs typeface="+mn-cs"/>
              </a:rPr>
            </a:fld>
            <a:endParaRPr kumimoji="0" lang="en-US" altLang="zh-CN" i="0" kern="1200" cap="none" spc="0" normalizeH="0" baseline="0" noProof="0">
              <a:latin typeface="+mn-lt"/>
              <a:ea typeface="微软雅黑" panose="020B0503020204020204" pitchFamily="34" charset="-122"/>
              <a:cs typeface="+mn-cs"/>
            </a:endParaRPr>
          </a:p>
        </p:txBody>
      </p:sp>
      <p:sp>
        <p:nvSpPr>
          <p:cNvPr id="9" name="灯片编号占位符 5"/>
          <p:cNvSpPr>
            <a:spLocks noGrp="1"/>
          </p:cNvSpPr>
          <p:nvPr>
            <p:ph type="sldNum" sz="quarter" idx="4"/>
          </p:nvPr>
        </p:nvSpPr>
        <p:spPr bwMode="auto">
          <a:xfrm>
            <a:off x="6991350" y="6572250"/>
            <a:ext cx="2133600" cy="334963"/>
          </a:xfrm>
          <a:prstGeom prst="rect">
            <a:avLst/>
          </a:prstGeom>
          <a:noFill/>
          <a:ln w="9525">
            <a:noFill/>
            <a:miter lim="800000"/>
          </a:ln>
        </p:spPr>
        <p:txBody>
          <a:bodyPr vert="horz" wrap="square" lIns="91440" tIns="45720" rIns="91440" bIns="45720" numCol="1" anchor="t" anchorCtr="0" compatLnSpc="1"/>
          <a:lstStyle>
            <a:lvl1pPr>
              <a:defRPr/>
            </a:lvl1pPr>
          </a:lstStyle>
          <a:p>
            <a:pPr marL="0" marR="0" indent="0" defTabSz="914400" rtl="0" fontAlgn="base" latinLnBrk="0">
              <a:lnSpc>
                <a:spcPct val="100000"/>
              </a:lnSpc>
              <a:spcBef>
                <a:spcPct val="0"/>
              </a:spcBef>
              <a:spcAft>
                <a:spcPct val="0"/>
              </a:spcAft>
              <a:buClrTx/>
              <a:buSzTx/>
              <a:buFontTx/>
              <a:defRPr/>
            </a:pPr>
            <a:fld id="{8CDC7B48-ED68-47E7-A207-70D33298C871}" type="slidenum">
              <a:rPr kumimoji="0" lang="zh-CN" altLang="en-US" i="0" kern="1200" cap="none" spc="0" normalizeH="0" baseline="0" noProof="0">
                <a:solidFill>
                  <a:schemeClr val="tx1"/>
                </a:solidFill>
                <a:latin typeface="Times New Roman" panose="02020603050405020304" pitchFamily="18" charset="0"/>
                <a:ea typeface="微软雅黑" panose="020B0503020204020204" pitchFamily="34" charset="-122"/>
                <a:cs typeface="+mn-cs"/>
              </a:rPr>
            </a:fld>
            <a:endParaRPr kumimoji="0" lang="en-US" altLang="zh-CN" i="0" kern="1200" cap="none" spc="0" normalizeH="0" baseline="0" noProof="0">
              <a:solidFill>
                <a:schemeClr val="tx1"/>
              </a:solidFill>
              <a:latin typeface="Times New Roman" panose="02020603050405020304" pitchFamily="18" charset="0"/>
              <a:ea typeface="微软雅黑" panose="020B0503020204020204" pitchFamily="34" charset="-122"/>
              <a:cs typeface="+mn-cs"/>
            </a:endParaRPr>
          </a:p>
        </p:txBody>
      </p:sp>
      <p:sp>
        <p:nvSpPr>
          <p:cNvPr id="3" name="页脚占位符 2"/>
          <p:cNvSpPr>
            <a:spLocks noGrp="1"/>
          </p:cNvSpPr>
          <p:nvPr>
            <p:ph type="ftr" sz="quarter" idx="10"/>
          </p:nvPr>
        </p:nvSpPr>
        <p:spPr>
          <a:xfrm>
            <a:off x="3124200" y="6248400"/>
            <a:ext cx="2895600" cy="457200"/>
          </a:xfrm>
          <a:prstGeom prst="rect">
            <a:avLst/>
          </a:prstGeom>
          <a:noFill/>
          <a:ln w="9525">
            <a:noFill/>
            <a:miter lim="800000"/>
          </a:ln>
        </p:spPr>
        <p:txBody>
          <a:bodyPr vert="horz" wrap="square" lIns="91440" tIns="45720" rIns="91440" bIns="45720" numCol="1" anchor="t" anchorCtr="0" compatLnSpc="1"/>
          <a:lstStyle/>
          <a:p>
            <a:pPr marL="0" marR="0" indent="0" defTabSz="914400" rtl="0" fontAlgn="base" latinLnBrk="0">
              <a:spcAft>
                <a:spcPct val="0"/>
              </a:spcAft>
              <a:buClrTx/>
              <a:buSzTx/>
              <a:buFontTx/>
              <a:buNone/>
              <a:defRPr/>
            </a:pPr>
            <a:endParaRPr kumimoji="0" lang="en-US" altLang="zh-CN" i="0" kern="1200" cap="none" spc="0" normalizeH="0" baseline="0" noProof="0">
              <a:latin typeface="+mn-lt"/>
              <a:ea typeface="微软雅黑" panose="020B0503020204020204" pitchFamily="3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png"/><Relationship Id="rId7" Type="http://schemas.openxmlformats.org/officeDocument/2006/relationships/image" Target="../media/image3.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0" name="Rectangle 4"/>
          <p:cNvSpPr>
            <a:spLocks noGrp="1" noChangeArrowheads="1"/>
          </p:cNvSpPr>
          <p:nvPr>
            <p:ph type="dt" sz="half" idx="2"/>
          </p:nvPr>
        </p:nvSpPr>
        <p:spPr bwMode="auto">
          <a:xfrm>
            <a:off x="685800" y="6248400"/>
            <a:ext cx="1905000" cy="457200"/>
          </a:xfrm>
          <a:prstGeom prst="rect">
            <a:avLst/>
          </a:prstGeom>
          <a:noFill/>
          <a:ln w="9525">
            <a:noFill/>
            <a:miter lim="800000"/>
          </a:ln>
        </p:spPr>
        <p:txBody>
          <a:bodyPr vert="horz" wrap="square" lIns="91440" tIns="45720" rIns="91440" bIns="45720" numCol="1" anchor="t" anchorCtr="0" compatLnSpc="1"/>
          <a:lstStyle>
            <a:lvl1pPr algn="l" eaLnBrk="1" hangingPunct="1">
              <a:lnSpc>
                <a:spcPct val="100000"/>
              </a:lnSpc>
              <a:spcBef>
                <a:spcPct val="0"/>
              </a:spcBef>
              <a:buFontTx/>
              <a:buNone/>
              <a:defRPr kumimoji="0" sz="1400" b="0">
                <a:solidFill>
                  <a:schemeClr val="tx1"/>
                </a:solidFill>
                <a:effectLst/>
                <a:latin typeface="+mn-lt"/>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4341" name="Rectangle 5"/>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t" anchorCtr="0" compatLnSpc="1"/>
          <a:lstStyle>
            <a:lvl1pPr algn="ctr" eaLnBrk="1" hangingPunct="1">
              <a:lnSpc>
                <a:spcPct val="100000"/>
              </a:lnSpc>
              <a:spcBef>
                <a:spcPct val="0"/>
              </a:spcBef>
              <a:buFontTx/>
              <a:buNone/>
              <a:defRPr kumimoji="0" sz="1400" b="0">
                <a:solidFill>
                  <a:schemeClr val="tx1"/>
                </a:solidFill>
                <a:effectLst/>
                <a:latin typeface="+mn-lt"/>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4342"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p:spPr>
        <p:txBody>
          <a:bodyPr vert="horz" wrap="square" lIns="91440" tIns="45720" rIns="91440" bIns="45720" numCol="1" anchor="t" anchorCtr="0" compatLnSpc="1"/>
          <a:lstStyle>
            <a:lvl1pPr algn="r" eaLnBrk="1" hangingPunct="1">
              <a:buFontTx/>
              <a:buNone/>
              <a:defRPr sz="1400" b="0">
                <a:latin typeface="Times New Roman" panose="02020603050405020304" pitchFamily="18" charset="0"/>
                <a:ea typeface="微软雅黑" panose="020B0503020204020204" pitchFamily="34"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11F672-3424-4F08-A454-684E58EA7386}" type="slidenum">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pitchFamily="34" charset="-122"/>
                <a:cs typeface="+mn-cs"/>
              </a:rPr>
            </a:fld>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mn-cs"/>
            </a:endParaRPr>
          </a:p>
        </p:txBody>
      </p:sp>
      <p:pic>
        <p:nvPicPr>
          <p:cNvPr id="1029" name="Picture 7" descr="色条 拷贝"/>
          <p:cNvPicPr>
            <a:picLocks noChangeAspect="1"/>
          </p:cNvPicPr>
          <p:nvPr/>
        </p:nvPicPr>
        <p:blipFill>
          <a:blip r:embed="rId7"/>
          <a:stretch>
            <a:fillRect/>
          </a:stretch>
        </p:blipFill>
        <p:spPr>
          <a:xfrm>
            <a:off x="0" y="0"/>
            <a:ext cx="1187450" cy="1125538"/>
          </a:xfrm>
          <a:prstGeom prst="rect">
            <a:avLst/>
          </a:prstGeom>
          <a:noFill/>
          <a:ln w="9525">
            <a:noFill/>
          </a:ln>
        </p:spPr>
      </p:pic>
      <p:pic>
        <p:nvPicPr>
          <p:cNvPr id="1030" name="Picture 8"/>
          <p:cNvPicPr>
            <a:picLocks noChangeAspect="1"/>
          </p:cNvPicPr>
          <p:nvPr/>
        </p:nvPicPr>
        <p:blipFill>
          <a:blip r:embed="rId8"/>
          <a:stretch>
            <a:fillRect/>
          </a:stretch>
        </p:blipFill>
        <p:spPr>
          <a:xfrm>
            <a:off x="7010400" y="0"/>
            <a:ext cx="1981200" cy="1169988"/>
          </a:xfrm>
          <a:prstGeom prst="rect">
            <a:avLst/>
          </a:prstGeom>
          <a:noFill/>
          <a:ln w="9525">
            <a:noFill/>
          </a:ln>
        </p:spPr>
      </p:pic>
      <p:sp>
        <p:nvSpPr>
          <p:cNvPr id="1031" name="Line 9"/>
          <p:cNvSpPr/>
          <p:nvPr/>
        </p:nvSpPr>
        <p:spPr>
          <a:xfrm>
            <a:off x="0" y="1125538"/>
            <a:ext cx="9144000" cy="0"/>
          </a:xfrm>
          <a:prstGeom prst="line">
            <a:avLst/>
          </a:prstGeom>
          <a:ln w="25400" cap="flat" cmpd="sng">
            <a:solidFill>
              <a:srgbClr val="FF0000"/>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0" Type="http://schemas.openxmlformats.org/officeDocument/2006/relationships/slideLayout" Target="../slideLayouts/slideLayout3.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56.png"/><Relationship Id="rId1"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tags" Target="../tags/tag3.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75.jpeg"/><Relationship Id="rId7" Type="http://schemas.openxmlformats.org/officeDocument/2006/relationships/image" Target="../media/image74.jpeg"/><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3" Type="http://schemas.openxmlformats.org/officeDocument/2006/relationships/image" Target="../media/image70.jpeg"/><Relationship Id="rId2" Type="http://schemas.openxmlformats.org/officeDocument/2006/relationships/image" Target="../media/image69.jpeg"/><Relationship Id="rId11" Type="http://schemas.openxmlformats.org/officeDocument/2006/relationships/notesSlide" Target="../notesSlides/notesSlide5.xml"/><Relationship Id="rId10" Type="http://schemas.openxmlformats.org/officeDocument/2006/relationships/slideLayout" Target="../slideLayouts/slideLayout3.xml"/><Relationship Id="rId1" Type="http://schemas.openxmlformats.org/officeDocument/2006/relationships/image" Target="../media/image68.jpe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tags" Target="../tags/tag6.xml"/><Relationship Id="rId5" Type="http://schemas.openxmlformats.org/officeDocument/2006/relationships/image" Target="../media/image80.jpeg"/><Relationship Id="rId4" Type="http://schemas.openxmlformats.org/officeDocument/2006/relationships/image" Target="../media/image79.jpeg"/><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42.xml.rels><?xml version="1.0" encoding="UTF-8" standalone="yes"?>
<Relationships xmlns="http://schemas.openxmlformats.org/package/2006/relationships"><Relationship Id="rId9" Type="http://schemas.openxmlformats.org/officeDocument/2006/relationships/image" Target="../media/image89.jpeg"/><Relationship Id="rId8" Type="http://schemas.openxmlformats.org/officeDocument/2006/relationships/image" Target="../media/image88.jpeg"/><Relationship Id="rId7" Type="http://schemas.openxmlformats.org/officeDocument/2006/relationships/image" Target="../media/image87.jpeg"/><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4" Type="http://schemas.openxmlformats.org/officeDocument/2006/relationships/notesSlide" Target="../notesSlides/notesSlide7.xml"/><Relationship Id="rId13" Type="http://schemas.openxmlformats.org/officeDocument/2006/relationships/slideLayout" Target="../slideLayouts/slideLayout3.xml"/><Relationship Id="rId12" Type="http://schemas.openxmlformats.org/officeDocument/2006/relationships/tags" Target="../tags/tag7.xml"/><Relationship Id="rId11" Type="http://schemas.openxmlformats.org/officeDocument/2006/relationships/image" Target="../media/image91.jpeg"/><Relationship Id="rId10" Type="http://schemas.openxmlformats.org/officeDocument/2006/relationships/image" Target="../media/image90.jpeg"/><Relationship Id="rId1" Type="http://schemas.openxmlformats.org/officeDocument/2006/relationships/image" Target="../media/image8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3.png"/><Relationship Id="rId1"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5.png"/><Relationship Id="rId1" Type="http://schemas.openxmlformats.org/officeDocument/2006/relationships/image" Target="../media/image9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26.png"/><Relationship Id="rId1" Type="http://schemas.openxmlformats.org/officeDocument/2006/relationships/image" Target="../media/image9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1.png"/><Relationship Id="rId1" Type="http://schemas.openxmlformats.org/officeDocument/2006/relationships/hyperlink" Target="http://www.microsoft.com/learning/en/us/certification-overview.aspx" TargetMode="Externa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hart" Target="../charts/chart3.xml"/><Relationship Id="rId1" Type="http://schemas.openxmlformats.org/officeDocument/2006/relationships/chart" Target="../charts/chart2.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7.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7.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jpe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3.xml"/><Relationship Id="rId10" Type="http://schemas.openxmlformats.org/officeDocument/2006/relationships/image" Target="../media/image18.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矩形 1"/>
          <p:cNvSpPr/>
          <p:nvPr/>
        </p:nvSpPr>
        <p:spPr>
          <a:xfrm>
            <a:off x="0" y="2276475"/>
            <a:ext cx="9169400" cy="2305050"/>
          </a:xfrm>
          <a:prstGeom prst="rect">
            <a:avLst/>
          </a:prstGeom>
          <a:solidFill>
            <a:srgbClr val="C00000"/>
          </a:solidFill>
          <a:ln w="9525">
            <a:noFill/>
          </a:ln>
        </p:spPr>
        <p:txBody>
          <a:bodyPr lIns="91430" tIns="45716" rIns="91430" bIns="45716" anchor="t"/>
          <a:lstStyle/>
          <a:p>
            <a:pPr lvl="0" indent="0" eaLnBrk="1" hangingPunct="1">
              <a:lnSpc>
                <a:spcPct val="90000"/>
              </a:lnSpc>
              <a:spcBef>
                <a:spcPct val="50000"/>
              </a:spcBef>
              <a:buClr>
                <a:schemeClr val="folHlink"/>
              </a:buClr>
              <a:buFont typeface="Wingdings" panose="05000000000000000000" pitchFamily="2" charset="2"/>
              <a:buChar char="u"/>
            </a:pPr>
            <a:endParaRPr lang="zh-CN" altLang="en-US" sz="1700" dirty="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125" name="Rectangle 2"/>
          <p:cNvSpPr>
            <a:spLocks noChangeArrowheads="1"/>
          </p:cNvSpPr>
          <p:nvPr/>
        </p:nvSpPr>
        <p:spPr bwMode="auto">
          <a:xfrm>
            <a:off x="107950" y="2973388"/>
            <a:ext cx="8928100" cy="747713"/>
          </a:xfrm>
          <a:prstGeom prst="rect">
            <a:avLst/>
          </a:prstGeom>
          <a:noFill/>
          <a:ln>
            <a:noFill/>
          </a:ln>
        </p:spPr>
        <p:txBody>
          <a:bodyPr lIns="91430" tIns="45716" rIns="91430" bIns="45716" anchor="ctr">
            <a:spAutoFit/>
          </a:bodyPr>
          <a:lstStyle>
            <a:lvl1pPr eaLnBrk="0" hangingPunct="0">
              <a:defRPr sz="1200" b="1">
                <a:solidFill>
                  <a:srgbClr val="080808"/>
                </a:solidFill>
                <a:latin typeface="Arial" panose="020B0604020202020204" pitchFamily="34" charset="0"/>
                <a:ea typeface="宋体" panose="02010600030101010101" pitchFamily="2" charset="-122"/>
              </a:defRPr>
            </a:lvl1pPr>
            <a:lvl2pPr marL="742950" indent="-285750" eaLnBrk="0" hangingPunct="0">
              <a:defRPr sz="1200" b="1">
                <a:solidFill>
                  <a:srgbClr val="080808"/>
                </a:solidFill>
                <a:latin typeface="Arial" panose="020B0604020202020204" pitchFamily="34" charset="0"/>
                <a:ea typeface="宋体" panose="02010600030101010101" pitchFamily="2" charset="-122"/>
              </a:defRPr>
            </a:lvl2pPr>
            <a:lvl3pPr marL="1143000" indent="-228600" eaLnBrk="0" hangingPunct="0">
              <a:defRPr sz="1200" b="1">
                <a:solidFill>
                  <a:srgbClr val="080808"/>
                </a:solidFill>
                <a:latin typeface="Arial" panose="020B0604020202020204" pitchFamily="34" charset="0"/>
                <a:ea typeface="宋体" panose="02010600030101010101" pitchFamily="2" charset="-122"/>
              </a:defRPr>
            </a:lvl3pPr>
            <a:lvl4pPr marL="1600200" indent="-228600" eaLnBrk="0" hangingPunct="0">
              <a:defRPr sz="1200" b="1">
                <a:solidFill>
                  <a:srgbClr val="080808"/>
                </a:solidFill>
                <a:latin typeface="Arial" panose="020B0604020202020204" pitchFamily="34" charset="0"/>
                <a:ea typeface="宋体" panose="02010600030101010101" pitchFamily="2" charset="-122"/>
              </a:defRPr>
            </a:lvl4pPr>
            <a:lvl5pPr marL="2057400" indent="-228600" eaLnBrk="0" hangingPunct="0">
              <a:defRPr sz="1200" b="1">
                <a:solidFill>
                  <a:srgbClr val="080808"/>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200" b="1">
                <a:solidFill>
                  <a:srgbClr val="080808"/>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200" b="1">
                <a:solidFill>
                  <a:srgbClr val="080808"/>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200" b="1">
                <a:solidFill>
                  <a:srgbClr val="080808"/>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200" b="1">
                <a:solidFill>
                  <a:srgbClr val="080808"/>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chemeClr val="folHlink"/>
              </a:buClr>
              <a:buSzTx/>
              <a:buFont typeface="Wingdings" panose="05000000000000000000" pitchFamily="2" charset="2"/>
              <a:buNone/>
              <a:defRPr/>
            </a:pPr>
            <a:r>
              <a:rPr kumimoji="0" lang="zh-CN" altLang="en-US" sz="36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sym typeface="Arial" panose="020B0604020202020204"/>
              </a:rPr>
              <a:t>中国</a:t>
            </a:r>
            <a:r>
              <a:rPr kumimoji="0" lang="zh-CN" altLang="en-US" sz="3600" b="1" i="0" u="none" strike="noStrike" kern="1200" cap="none" spc="0" normalizeH="0" baseline="0" noProof="0" dirty="0" smtClean="0">
                <a:ln>
                  <a:noFill/>
                </a:ln>
                <a:solidFill>
                  <a:schemeClr val="bg1"/>
                </a:solidFill>
                <a:effectLst/>
                <a:uLnTx/>
                <a:uFillTx/>
                <a:latin typeface="Arial" panose="020B0604020202020204"/>
                <a:ea typeface="微软雅黑" panose="020B0503020204020204" pitchFamily="34" charset="-122"/>
                <a:cs typeface="+mn-cs"/>
                <a:sym typeface="Arial" panose="020B0604020202020204"/>
              </a:rPr>
              <a:t>联通广西云销售实施介绍</a:t>
            </a:r>
            <a:endParaRPr kumimoji="0" lang="zh-CN" altLang="en-US" sz="3600" b="1" i="0" u="none" strike="noStrike" kern="1200" cap="none" spc="0" normalizeH="0" baseline="0" noProof="0" dirty="0" smtClean="0">
              <a:ln>
                <a:noFill/>
              </a:ln>
              <a:solidFill>
                <a:schemeClr val="bg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166813" y="573088"/>
            <a:ext cx="82296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云销售介绍</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|PC</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端</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7410" name="矩形 1"/>
          <p:cNvSpPr/>
          <p:nvPr/>
        </p:nvSpPr>
        <p:spPr>
          <a:xfrm>
            <a:off x="323850" y="1317625"/>
            <a:ext cx="2879725" cy="368300"/>
          </a:xfrm>
          <a:prstGeom prst="rect">
            <a:avLst/>
          </a:prstGeom>
          <a:noFill/>
          <a:ln w="9525">
            <a:noFill/>
          </a:ln>
        </p:spPr>
        <p:txBody>
          <a:bodyPr anchor="t">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其它功能说明</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身份证验证</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17411" name="图片 7"/>
          <p:cNvPicPr>
            <a:picLocks noChangeAspect="1"/>
          </p:cNvPicPr>
          <p:nvPr/>
        </p:nvPicPr>
        <p:blipFill>
          <a:blip r:embed="rId1"/>
          <a:stretch>
            <a:fillRect/>
          </a:stretch>
        </p:blipFill>
        <p:spPr>
          <a:xfrm>
            <a:off x="323850" y="1768475"/>
            <a:ext cx="8426450" cy="4743450"/>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66813" y="549275"/>
            <a:ext cx="52054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云销售系统介绍</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|PC</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端</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8434" name="矩形 1"/>
          <p:cNvSpPr/>
          <p:nvPr/>
        </p:nvSpPr>
        <p:spPr>
          <a:xfrm>
            <a:off x="250825" y="1244600"/>
            <a:ext cx="2881313" cy="368300"/>
          </a:xfrm>
          <a:prstGeom prst="rect">
            <a:avLst/>
          </a:prstGeom>
          <a:noFill/>
          <a:ln w="9525">
            <a:noFill/>
          </a:ln>
        </p:spPr>
        <p:txBody>
          <a:bodyPr anchor="t">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其它功能说明</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统计报表</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18435" name="图片 7"/>
          <p:cNvPicPr>
            <a:picLocks noChangeAspect="1"/>
          </p:cNvPicPr>
          <p:nvPr/>
        </p:nvPicPr>
        <p:blipFill>
          <a:blip r:embed="rId1"/>
          <a:stretch>
            <a:fillRect/>
          </a:stretch>
        </p:blipFill>
        <p:spPr>
          <a:xfrm>
            <a:off x="250825" y="1609725"/>
            <a:ext cx="8685213" cy="4914900"/>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549275"/>
            <a:ext cx="5688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云销售系统介绍</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|PC</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端</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9458" name="矩形 1"/>
          <p:cNvSpPr/>
          <p:nvPr/>
        </p:nvSpPr>
        <p:spPr>
          <a:xfrm>
            <a:off x="250825" y="1341438"/>
            <a:ext cx="3832225" cy="368300"/>
          </a:xfrm>
          <a:prstGeom prst="rect">
            <a:avLst/>
          </a:prstGeom>
          <a:noFill/>
          <a:ln w="9525">
            <a:noFill/>
          </a:ln>
        </p:spPr>
        <p:txBody>
          <a:bodyPr anchor="t">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其它功能说明</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订单处理</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19459" name="图片 7"/>
          <p:cNvPicPr>
            <a:picLocks noChangeAspect="1"/>
          </p:cNvPicPr>
          <p:nvPr/>
        </p:nvPicPr>
        <p:blipFill>
          <a:blip r:embed="rId1"/>
          <a:stretch>
            <a:fillRect/>
          </a:stretch>
        </p:blipFill>
        <p:spPr>
          <a:xfrm>
            <a:off x="250825" y="1773238"/>
            <a:ext cx="8650288" cy="4672012"/>
          </a:xfrm>
          <a:prstGeom prst="rect">
            <a:avLst/>
          </a:prstGeom>
          <a:noFill/>
          <a:ln w="9525" cap="flat" cmpd="sng">
            <a:solidFill>
              <a:srgbClr val="000000"/>
            </a:solidFill>
            <a:prstDash val="solid"/>
            <a:miter/>
            <a:headEnd type="none" w="med" len="med"/>
            <a:tailEnd type="none" w="med" len="me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549275"/>
            <a:ext cx="56165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云销售系统介绍</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|PC</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端</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20482" name="矩形 1"/>
          <p:cNvSpPr/>
          <p:nvPr/>
        </p:nvSpPr>
        <p:spPr>
          <a:xfrm>
            <a:off x="250825" y="1371600"/>
            <a:ext cx="3832225" cy="369888"/>
          </a:xfrm>
          <a:prstGeom prst="rect">
            <a:avLst/>
          </a:prstGeom>
          <a:noFill/>
          <a:ln w="9525">
            <a:noFill/>
          </a:ln>
        </p:spPr>
        <p:txBody>
          <a:bodyPr anchor="t">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其它功能说明</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号码仓库</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20483" name="图片 7"/>
          <p:cNvPicPr>
            <a:picLocks noChangeAspect="1"/>
          </p:cNvPicPr>
          <p:nvPr/>
        </p:nvPicPr>
        <p:blipFill>
          <a:blip r:embed="rId1"/>
          <a:stretch>
            <a:fillRect/>
          </a:stretch>
        </p:blipFill>
        <p:spPr>
          <a:xfrm>
            <a:off x="250825" y="1787525"/>
            <a:ext cx="8639175" cy="4721225"/>
          </a:xfrm>
          <a:prstGeom prst="rect">
            <a:avLst/>
          </a:prstGeom>
          <a:noFill/>
          <a:ln w="9525" cap="flat" cmpd="sng">
            <a:solidFill>
              <a:srgbClr val="000000"/>
            </a:solidFill>
            <a:prstDash val="solid"/>
            <a:miter/>
            <a:headEnd type="none" w="med" len="med"/>
            <a:tailEnd type="none" w="med" len="me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p:nvPr/>
        </p:nvSpPr>
        <p:spPr>
          <a:xfrm>
            <a:off x="1155700" y="549275"/>
            <a:ext cx="6335713" cy="40798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云销售系统介绍</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手机</a:t>
            </a:r>
            <a:r>
              <a:rPr lang="en-US" altLang="zh-CN" sz="2000" dirty="0">
                <a:solidFill>
                  <a:srgbClr val="7F7F7F"/>
                </a:solidFill>
                <a:latin typeface="微软雅黑" panose="020B0503020204020204" pitchFamily="34" charset="-122"/>
                <a:ea typeface="微软雅黑" panose="020B0503020204020204" pitchFamily="34" charset="-122"/>
              </a:rPr>
              <a:t>APP</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21506" name="矩形 90"/>
          <p:cNvSpPr/>
          <p:nvPr/>
        </p:nvSpPr>
        <p:spPr>
          <a:xfrm>
            <a:off x="271463" y="1323975"/>
            <a:ext cx="8621712" cy="415925"/>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0" hangingPunct="0">
              <a:lnSpc>
                <a:spcPct val="150000"/>
              </a:lnSpc>
            </a:pPr>
            <a:r>
              <a:rPr lang="zh-CN" altLang="en-US" sz="1600" b="0" dirty="0">
                <a:solidFill>
                  <a:srgbClr val="000000"/>
                </a:solidFill>
                <a:latin typeface="Tahoma" panose="020B0604030504040204" pitchFamily="34" charset="0"/>
                <a:ea typeface="微软雅黑" panose="020B0503020204020204" pitchFamily="34" charset="-122"/>
              </a:rPr>
              <a:t>手机</a:t>
            </a:r>
            <a:r>
              <a:rPr lang="en-US" altLang="zh-CN" sz="1600" b="0" dirty="0">
                <a:solidFill>
                  <a:srgbClr val="000000"/>
                </a:solidFill>
                <a:latin typeface="Tahoma" panose="020B0604030504040204" pitchFamily="34" charset="0"/>
                <a:ea typeface="微软雅黑" panose="020B0503020204020204" pitchFamily="34" charset="-122"/>
              </a:rPr>
              <a:t>APP</a:t>
            </a:r>
            <a:r>
              <a:rPr lang="zh-CN" altLang="en-US" sz="1600" b="0" dirty="0">
                <a:solidFill>
                  <a:srgbClr val="000000"/>
                </a:solidFill>
                <a:latin typeface="Tahoma" panose="020B0604030504040204" pitchFamily="34" charset="0"/>
                <a:ea typeface="微软雅黑" panose="020B0503020204020204" pitchFamily="34" charset="-122"/>
              </a:rPr>
              <a:t>已经实现业务推荐、开户、收费、及业务变更四大核心功能。</a:t>
            </a:r>
            <a:endParaRPr lang="zh-CN" altLang="en-US" sz="1600" b="0" dirty="0">
              <a:solidFill>
                <a:srgbClr val="000000"/>
              </a:solidFill>
              <a:latin typeface="Tahoma" panose="020B0604030504040204" pitchFamily="34" charset="0"/>
              <a:ea typeface="微软雅黑" panose="020B0503020204020204" pitchFamily="34" charset="-122"/>
            </a:endParaRPr>
          </a:p>
        </p:txBody>
      </p:sp>
      <p:cxnSp>
        <p:nvCxnSpPr>
          <p:cNvPr id="21507" name="直接连接符 3"/>
          <p:cNvCxnSpPr/>
          <p:nvPr/>
        </p:nvCxnSpPr>
        <p:spPr>
          <a:xfrm flipH="1">
            <a:off x="5076825" y="6235700"/>
            <a:ext cx="3779838" cy="0"/>
          </a:xfrm>
          <a:prstGeom prst="line">
            <a:avLst/>
          </a:prstGeom>
          <a:ln w="9525" cap="flat" cmpd="sng">
            <a:solidFill>
              <a:srgbClr val="C00000"/>
            </a:solidFill>
            <a:prstDash val="solid"/>
            <a:round/>
            <a:headEnd type="oval" w="med" len="med"/>
            <a:tailEnd type="none" w="med" len="med"/>
          </a:ln>
        </p:spPr>
      </p:cxnSp>
      <p:cxnSp>
        <p:nvCxnSpPr>
          <p:cNvPr id="21508" name="直接连接符 4"/>
          <p:cNvCxnSpPr/>
          <p:nvPr/>
        </p:nvCxnSpPr>
        <p:spPr>
          <a:xfrm flipH="1">
            <a:off x="5076825" y="3603625"/>
            <a:ext cx="3783013" cy="14288"/>
          </a:xfrm>
          <a:prstGeom prst="line">
            <a:avLst/>
          </a:prstGeom>
          <a:ln w="9525" cap="flat" cmpd="sng">
            <a:solidFill>
              <a:srgbClr val="C00000"/>
            </a:solidFill>
            <a:prstDash val="solid"/>
            <a:round/>
            <a:headEnd type="oval" w="med" len="med"/>
            <a:tailEnd type="none" w="med" len="med"/>
          </a:ln>
        </p:spPr>
      </p:cxnSp>
      <p:pic>
        <p:nvPicPr>
          <p:cNvPr id="21509" name="图片 44"/>
          <p:cNvPicPr>
            <a:picLocks noChangeAspect="1"/>
          </p:cNvPicPr>
          <p:nvPr/>
        </p:nvPicPr>
        <p:blipFill>
          <a:blip r:embed="rId1"/>
          <a:srcRect t="14301" r="81062" b="76250"/>
          <a:stretch>
            <a:fillRect/>
          </a:stretch>
        </p:blipFill>
        <p:spPr>
          <a:xfrm>
            <a:off x="4264025" y="2906713"/>
            <a:ext cx="658813" cy="649287"/>
          </a:xfrm>
          <a:prstGeom prst="rect">
            <a:avLst/>
          </a:prstGeom>
          <a:noFill/>
          <a:ln w="9525">
            <a:noFill/>
          </a:ln>
        </p:spPr>
      </p:pic>
      <p:pic>
        <p:nvPicPr>
          <p:cNvPr id="21510" name="图片 45"/>
          <p:cNvPicPr>
            <a:picLocks noChangeAspect="1"/>
          </p:cNvPicPr>
          <p:nvPr/>
        </p:nvPicPr>
        <p:blipFill>
          <a:blip r:embed="rId2"/>
          <a:srcRect t="63425" r="80956" b="26076"/>
          <a:stretch>
            <a:fillRect/>
          </a:stretch>
        </p:blipFill>
        <p:spPr>
          <a:xfrm>
            <a:off x="4262438" y="3757613"/>
            <a:ext cx="661987" cy="720725"/>
          </a:xfrm>
          <a:prstGeom prst="rect">
            <a:avLst/>
          </a:prstGeom>
          <a:noFill/>
          <a:ln w="9525">
            <a:noFill/>
          </a:ln>
        </p:spPr>
      </p:pic>
      <p:cxnSp>
        <p:nvCxnSpPr>
          <p:cNvPr id="21511" name="直接连接符 7"/>
          <p:cNvCxnSpPr/>
          <p:nvPr/>
        </p:nvCxnSpPr>
        <p:spPr>
          <a:xfrm flipH="1">
            <a:off x="5111750" y="5541963"/>
            <a:ext cx="3781425" cy="0"/>
          </a:xfrm>
          <a:prstGeom prst="line">
            <a:avLst/>
          </a:prstGeom>
          <a:ln w="9525" cap="flat" cmpd="sng">
            <a:solidFill>
              <a:srgbClr val="C00000"/>
            </a:solidFill>
            <a:prstDash val="solid"/>
            <a:round/>
            <a:headEnd type="oval" w="med" len="med"/>
            <a:tailEnd type="none" w="med" len="med"/>
          </a:ln>
        </p:spPr>
      </p:cxnSp>
      <p:sp>
        <p:nvSpPr>
          <p:cNvPr id="21512" name="文本框 47"/>
          <p:cNvSpPr txBox="1"/>
          <p:nvPr/>
        </p:nvSpPr>
        <p:spPr>
          <a:xfrm>
            <a:off x="5076825" y="3033713"/>
            <a:ext cx="3816350" cy="584200"/>
          </a:xfrm>
          <a:prstGeom prst="rect">
            <a:avLst/>
          </a:prstGeom>
          <a:noFill/>
          <a:ln w="9525">
            <a:noFill/>
          </a:ln>
        </p:spPr>
        <p:txBody>
          <a:bodyPr anchor="t">
            <a:spAutoFit/>
          </a:bodyPr>
          <a:lstStyle/>
          <a:p>
            <a:pPr lvl="0" indent="0" algn="just" eaLnBrk="0" latinLnBrk="1" hangingPunct="1"/>
            <a:r>
              <a:rPr lang="zh-CN" altLang="en-US" sz="1600" dirty="0">
                <a:solidFill>
                  <a:srgbClr val="000000"/>
                </a:solidFill>
                <a:latin typeface="微软雅黑" panose="020B0503020204020204" pitchFamily="34" charset="-122"/>
                <a:ea typeface="微软雅黑" panose="020B0503020204020204" pitchFamily="34" charset="-122"/>
              </a:rPr>
              <a:t>融合了</a:t>
            </a:r>
            <a:r>
              <a:rPr lang="en-US" altLang="zh-CN" sz="1600" dirty="0">
                <a:solidFill>
                  <a:srgbClr val="000000"/>
                </a:solidFill>
                <a:latin typeface="微软雅黑" panose="020B0503020204020204" pitchFamily="34" charset="-122"/>
                <a:ea typeface="微软雅黑" panose="020B0503020204020204" pitchFamily="34" charset="-122"/>
              </a:rPr>
              <a:t>2G</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3G</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4G</a:t>
            </a:r>
            <a:r>
              <a:rPr lang="zh-CN" altLang="en-US" sz="1600" dirty="0">
                <a:solidFill>
                  <a:srgbClr val="000000"/>
                </a:solidFill>
                <a:latin typeface="微软雅黑" panose="020B0503020204020204" pitchFamily="34" charset="-122"/>
                <a:ea typeface="微软雅黑" panose="020B0503020204020204" pitchFamily="34" charset="-122"/>
              </a:rPr>
              <a:t>、固网和总部</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本地融合业务的开户、组合包快速受理功能。</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1513" name="文本框 48"/>
          <p:cNvSpPr txBox="1"/>
          <p:nvPr/>
        </p:nvSpPr>
        <p:spPr>
          <a:xfrm>
            <a:off x="5076825" y="3843338"/>
            <a:ext cx="3816350" cy="830262"/>
          </a:xfrm>
          <a:prstGeom prst="rect">
            <a:avLst/>
          </a:prstGeom>
          <a:noFill/>
          <a:ln w="9525">
            <a:noFill/>
          </a:ln>
        </p:spPr>
        <p:txBody>
          <a:bodyPr anchor="t">
            <a:spAutoFit/>
          </a:bodyPr>
          <a:lstStyle/>
          <a:p>
            <a:pPr lvl="0" indent="0" algn="just" eaLnBrk="0" hangingPunct="0"/>
            <a:r>
              <a:rPr lang="zh-CN" altLang="en-US" sz="1600" dirty="0">
                <a:solidFill>
                  <a:srgbClr val="000000"/>
                </a:solidFill>
                <a:latin typeface="微软雅黑" panose="020B0503020204020204" pitchFamily="34" charset="-122"/>
                <a:ea typeface="微软雅黑" panose="020B0503020204020204" pitchFamily="34" charset="-122"/>
              </a:rPr>
              <a:t>为客户和不同的业务场景提供多种支付方式。支持</a:t>
            </a:r>
            <a:r>
              <a:rPr lang="en-US" altLang="zh-CN" sz="1600" dirty="0">
                <a:solidFill>
                  <a:srgbClr val="000000"/>
                </a:solidFill>
                <a:latin typeface="微软雅黑" panose="020B0503020204020204" pitchFamily="34" charset="-122"/>
                <a:ea typeface="微软雅黑" panose="020B0503020204020204" pitchFamily="34" charset="-122"/>
              </a:rPr>
              <a:t>2G</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3G</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4G</a:t>
            </a:r>
            <a:r>
              <a:rPr lang="zh-CN" altLang="en-US" sz="1600" dirty="0">
                <a:solidFill>
                  <a:srgbClr val="000000"/>
                </a:solidFill>
                <a:latin typeface="微软雅黑" panose="020B0503020204020204" pitchFamily="34" charset="-122"/>
                <a:ea typeface="微软雅黑" panose="020B0503020204020204" pitchFamily="34" charset="-122"/>
              </a:rPr>
              <a:t>、宽带等业务的统一缴费业务。</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21514" name="文本框 49"/>
          <p:cNvSpPr txBox="1"/>
          <p:nvPr/>
        </p:nvSpPr>
        <p:spPr>
          <a:xfrm>
            <a:off x="5030788" y="5864225"/>
            <a:ext cx="3552825" cy="338138"/>
          </a:xfrm>
          <a:prstGeom prst="rect">
            <a:avLst/>
          </a:prstGeom>
          <a:noFill/>
          <a:ln w="9525">
            <a:noFill/>
          </a:ln>
        </p:spPr>
        <p:txBody>
          <a:bodyPr anchor="t">
            <a:spAutoFit/>
          </a:bodyPr>
          <a:lstStyle/>
          <a:p>
            <a:pPr lvl="0" indent="0" eaLnBrk="0" hangingPunct="0"/>
            <a:r>
              <a:rPr lang="zh-CN" altLang="en-US" sz="1600" dirty="0">
                <a:solidFill>
                  <a:srgbClr val="000000"/>
                </a:solidFill>
                <a:latin typeface="微软雅黑" panose="020B0503020204020204" pitchFamily="34" charset="-122"/>
                <a:ea typeface="微软雅黑" panose="020B0503020204020204" pitchFamily="34" charset="-122"/>
              </a:rPr>
              <a:t>提供精准的产品推荐，帮助辅助营销</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nvGrpSpPr>
          <p:cNvPr id="21515" name="组合 50"/>
          <p:cNvGrpSpPr/>
          <p:nvPr/>
        </p:nvGrpSpPr>
        <p:grpSpPr>
          <a:xfrm>
            <a:off x="4295775" y="5695950"/>
            <a:ext cx="595313" cy="539750"/>
            <a:chOff x="8384212" y="5516880"/>
            <a:chExt cx="595035" cy="540000"/>
          </a:xfrm>
        </p:grpSpPr>
        <p:sp>
          <p:nvSpPr>
            <p:cNvPr id="13" name="椭圆 12"/>
            <p:cNvSpPr/>
            <p:nvPr/>
          </p:nvSpPr>
          <p:spPr>
            <a:xfrm>
              <a:off x="8411187" y="5516880"/>
              <a:ext cx="541084" cy="540000"/>
            </a:xfrm>
            <a:prstGeom prst="ellipse">
              <a:avLst/>
            </a:prstGeom>
            <a:solidFill>
              <a:srgbClr val="FF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4" name="矩形 52"/>
            <p:cNvSpPr>
              <a:spLocks noChangeArrowheads="1"/>
            </p:cNvSpPr>
            <p:nvPr/>
          </p:nvSpPr>
          <p:spPr bwMode="auto">
            <a:xfrm>
              <a:off x="8384212" y="5623292"/>
              <a:ext cx="595035" cy="33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智选</a:t>
              </a:r>
              <a:endParaRPr kumimoji="0" lang="zh-CN" altLang="en-US" sz="16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1518" name="文本框 53"/>
          <p:cNvSpPr txBox="1"/>
          <p:nvPr/>
        </p:nvSpPr>
        <p:spPr>
          <a:xfrm>
            <a:off x="5076825" y="2178050"/>
            <a:ext cx="3551238" cy="584200"/>
          </a:xfrm>
          <a:prstGeom prst="rect">
            <a:avLst/>
          </a:prstGeom>
          <a:noFill/>
          <a:ln w="9525">
            <a:noFill/>
          </a:ln>
        </p:spPr>
        <p:txBody>
          <a:bodyPr anchor="t">
            <a:spAutoFit/>
          </a:bodyPr>
          <a:lstStyle/>
          <a:p>
            <a:pPr lvl="0" indent="0" eaLnBrk="0" hangingPunct="0"/>
            <a:r>
              <a:rPr lang="zh-CN" altLang="en-US" sz="1600" dirty="0">
                <a:solidFill>
                  <a:srgbClr val="000000"/>
                </a:solidFill>
                <a:latin typeface="微软雅黑" panose="020B0503020204020204" pitchFamily="34" charset="-122"/>
                <a:ea typeface="微软雅黑" panose="020B0503020204020204" pitchFamily="34" charset="-122"/>
              </a:rPr>
              <a:t>根据客户的消费习惯为客户提供精准的产品推荐</a:t>
            </a:r>
            <a:endParaRPr lang="zh-CN" altLang="en-US" sz="1600" dirty="0">
              <a:solidFill>
                <a:srgbClr val="000000"/>
              </a:solidFill>
              <a:latin typeface="微软雅黑" panose="020B0503020204020204" pitchFamily="34" charset="-122"/>
              <a:ea typeface="微软雅黑" panose="020B0503020204020204" pitchFamily="34" charset="-122"/>
            </a:endParaRPr>
          </a:p>
        </p:txBody>
      </p:sp>
      <p:pic>
        <p:nvPicPr>
          <p:cNvPr id="21519" name="图片 54"/>
          <p:cNvPicPr>
            <a:picLocks noChangeAspect="1"/>
          </p:cNvPicPr>
          <p:nvPr/>
        </p:nvPicPr>
        <p:blipFill>
          <a:blip r:embed="rId3"/>
          <a:srcRect t="43707" r="80118" b="46750"/>
          <a:stretch>
            <a:fillRect/>
          </a:stretch>
        </p:blipFill>
        <p:spPr>
          <a:xfrm>
            <a:off x="4248150" y="1939925"/>
            <a:ext cx="690563" cy="654050"/>
          </a:xfrm>
          <a:prstGeom prst="rect">
            <a:avLst/>
          </a:prstGeom>
          <a:noFill/>
          <a:ln w="9525">
            <a:noFill/>
          </a:ln>
        </p:spPr>
      </p:pic>
      <p:sp>
        <p:nvSpPr>
          <p:cNvPr id="21520" name="文本框 55"/>
          <p:cNvSpPr txBox="1"/>
          <p:nvPr/>
        </p:nvSpPr>
        <p:spPr>
          <a:xfrm>
            <a:off x="5076825" y="4908550"/>
            <a:ext cx="3816350" cy="584200"/>
          </a:xfrm>
          <a:prstGeom prst="rect">
            <a:avLst/>
          </a:prstGeom>
          <a:noFill/>
          <a:ln w="9525">
            <a:noFill/>
          </a:ln>
        </p:spPr>
        <p:txBody>
          <a:bodyPr anchor="t">
            <a:spAutoFit/>
          </a:bodyPr>
          <a:lstStyle/>
          <a:p>
            <a:pPr lvl="0" indent="0" algn="just" eaLnBrk="0" latinLnBrk="1" hangingPunct="1"/>
            <a:r>
              <a:rPr lang="zh-CN" altLang="en-US" sz="1600" dirty="0">
                <a:solidFill>
                  <a:srgbClr val="000000"/>
                </a:solidFill>
                <a:latin typeface="微软雅黑" panose="020B0503020204020204" pitchFamily="34" charset="-122"/>
                <a:ea typeface="微软雅黑" panose="020B0503020204020204" pitchFamily="34" charset="-122"/>
              </a:rPr>
              <a:t>为全网用户提供更换套餐、停开机、漫游变更、基础服务变更等业务变更功能。</a:t>
            </a:r>
            <a:endParaRPr lang="zh-CN" altLang="en-US" sz="1600" dirty="0">
              <a:solidFill>
                <a:srgbClr val="000000"/>
              </a:solidFill>
              <a:latin typeface="微软雅黑" panose="020B0503020204020204" pitchFamily="34" charset="-122"/>
              <a:ea typeface="微软雅黑" panose="020B0503020204020204" pitchFamily="34" charset="-122"/>
            </a:endParaRPr>
          </a:p>
        </p:txBody>
      </p:sp>
      <p:pic>
        <p:nvPicPr>
          <p:cNvPr id="21521" name="图片 56"/>
          <p:cNvPicPr>
            <a:picLocks noChangeAspect="1"/>
          </p:cNvPicPr>
          <p:nvPr/>
        </p:nvPicPr>
        <p:blipFill>
          <a:blip r:embed="rId3"/>
          <a:srcRect t="43707" r="80118" b="46750"/>
          <a:stretch>
            <a:fillRect/>
          </a:stretch>
        </p:blipFill>
        <p:spPr>
          <a:xfrm>
            <a:off x="4248150" y="4699000"/>
            <a:ext cx="690563" cy="654050"/>
          </a:xfrm>
          <a:prstGeom prst="rect">
            <a:avLst/>
          </a:prstGeom>
          <a:noFill/>
          <a:ln w="9525">
            <a:noFill/>
          </a:ln>
        </p:spPr>
      </p:pic>
      <p:cxnSp>
        <p:nvCxnSpPr>
          <p:cNvPr id="21522" name="肘形连接符 57"/>
          <p:cNvCxnSpPr/>
          <p:nvPr/>
        </p:nvCxnSpPr>
        <p:spPr>
          <a:xfrm flipV="1">
            <a:off x="2847975" y="2362200"/>
            <a:ext cx="1400175" cy="1041400"/>
          </a:xfrm>
          <a:prstGeom prst="bentConnector3">
            <a:avLst>
              <a:gd name="adj1" fmla="val 32963"/>
            </a:avLst>
          </a:prstGeom>
          <a:ln w="9525" cap="flat" cmpd="sng">
            <a:solidFill>
              <a:srgbClr val="C00000"/>
            </a:solidFill>
            <a:prstDash val="solid"/>
            <a:miter/>
            <a:headEnd type="none" w="med" len="med"/>
            <a:tailEnd type="none" w="med" len="med"/>
          </a:ln>
        </p:spPr>
      </p:cxnSp>
      <p:cxnSp>
        <p:nvCxnSpPr>
          <p:cNvPr id="21523" name="肘形连接符 58"/>
          <p:cNvCxnSpPr>
            <a:endCxn id="21509" idx="1"/>
          </p:cNvCxnSpPr>
          <p:nvPr/>
        </p:nvCxnSpPr>
        <p:spPr>
          <a:xfrm flipV="1">
            <a:off x="2847975" y="3232150"/>
            <a:ext cx="1416050" cy="730250"/>
          </a:xfrm>
          <a:prstGeom prst="bentConnector3">
            <a:avLst>
              <a:gd name="adj1" fmla="val 50000"/>
            </a:avLst>
          </a:prstGeom>
          <a:ln w="9525" cap="flat" cmpd="sng">
            <a:solidFill>
              <a:srgbClr val="C00000"/>
            </a:solidFill>
            <a:prstDash val="solid"/>
            <a:miter/>
            <a:headEnd type="none" w="med" len="med"/>
            <a:tailEnd type="none" w="med" len="med"/>
          </a:ln>
        </p:spPr>
      </p:cxnSp>
      <p:cxnSp>
        <p:nvCxnSpPr>
          <p:cNvPr id="21524" name="肘形连接符 59"/>
          <p:cNvCxnSpPr>
            <a:endCxn id="21521" idx="1"/>
          </p:cNvCxnSpPr>
          <p:nvPr/>
        </p:nvCxnSpPr>
        <p:spPr>
          <a:xfrm flipV="1">
            <a:off x="2847975" y="5026025"/>
            <a:ext cx="1400175" cy="177800"/>
          </a:xfrm>
          <a:prstGeom prst="bentConnector3">
            <a:avLst>
              <a:gd name="adj1" fmla="val 50000"/>
            </a:avLst>
          </a:prstGeom>
          <a:ln w="9525" cap="flat" cmpd="sng">
            <a:solidFill>
              <a:srgbClr val="C00000"/>
            </a:solidFill>
            <a:prstDash val="solid"/>
            <a:miter/>
            <a:headEnd type="none" w="med" len="med"/>
            <a:tailEnd type="none" w="med" len="med"/>
          </a:ln>
        </p:spPr>
      </p:cxnSp>
      <p:cxnSp>
        <p:nvCxnSpPr>
          <p:cNvPr id="21525" name="肘形连接符 60"/>
          <p:cNvCxnSpPr>
            <a:endCxn id="21510" idx="1"/>
          </p:cNvCxnSpPr>
          <p:nvPr/>
        </p:nvCxnSpPr>
        <p:spPr>
          <a:xfrm flipV="1">
            <a:off x="2847975" y="4117975"/>
            <a:ext cx="1414463" cy="581025"/>
          </a:xfrm>
          <a:prstGeom prst="bentConnector3">
            <a:avLst>
              <a:gd name="adj1" fmla="val 68731"/>
            </a:avLst>
          </a:prstGeom>
          <a:ln w="9525" cap="flat" cmpd="sng">
            <a:solidFill>
              <a:srgbClr val="C00000"/>
            </a:solidFill>
            <a:prstDash val="solid"/>
            <a:miter/>
            <a:headEnd type="none" w="med" len="med"/>
            <a:tailEnd type="none" w="med" len="med"/>
          </a:ln>
        </p:spPr>
      </p:cxnSp>
      <p:cxnSp>
        <p:nvCxnSpPr>
          <p:cNvPr id="21526" name="肘形连接符 61"/>
          <p:cNvCxnSpPr>
            <a:endCxn id="13" idx="2"/>
          </p:cNvCxnSpPr>
          <p:nvPr/>
        </p:nvCxnSpPr>
        <p:spPr>
          <a:xfrm>
            <a:off x="2847975" y="5695950"/>
            <a:ext cx="1474788" cy="269875"/>
          </a:xfrm>
          <a:prstGeom prst="bentConnector3">
            <a:avLst>
              <a:gd name="adj1" fmla="val 50000"/>
            </a:avLst>
          </a:prstGeom>
          <a:ln w="9525" cap="flat" cmpd="sng">
            <a:solidFill>
              <a:srgbClr val="C00000"/>
            </a:solidFill>
            <a:prstDash val="solid"/>
            <a:miter/>
            <a:headEnd type="none" w="med" len="med"/>
            <a:tailEnd type="none" w="med" len="med"/>
          </a:ln>
        </p:spPr>
      </p:cxnSp>
      <p:cxnSp>
        <p:nvCxnSpPr>
          <p:cNvPr id="21527" name="直接连接符 23"/>
          <p:cNvCxnSpPr/>
          <p:nvPr/>
        </p:nvCxnSpPr>
        <p:spPr>
          <a:xfrm flipH="1">
            <a:off x="5030788" y="2762250"/>
            <a:ext cx="3829050" cy="0"/>
          </a:xfrm>
          <a:prstGeom prst="line">
            <a:avLst/>
          </a:prstGeom>
          <a:ln w="9525" cap="flat" cmpd="sng">
            <a:solidFill>
              <a:srgbClr val="C00000"/>
            </a:solidFill>
            <a:prstDash val="solid"/>
            <a:round/>
            <a:headEnd type="oval" w="med" len="med"/>
            <a:tailEnd type="none" w="med" len="med"/>
          </a:ln>
        </p:spPr>
      </p:cxnSp>
      <p:cxnSp>
        <p:nvCxnSpPr>
          <p:cNvPr id="21528" name="直接连接符 24"/>
          <p:cNvCxnSpPr/>
          <p:nvPr/>
        </p:nvCxnSpPr>
        <p:spPr>
          <a:xfrm flipH="1">
            <a:off x="5076825" y="4672013"/>
            <a:ext cx="3783013" cy="1587"/>
          </a:xfrm>
          <a:prstGeom prst="line">
            <a:avLst/>
          </a:prstGeom>
          <a:ln w="9525" cap="flat" cmpd="sng">
            <a:solidFill>
              <a:srgbClr val="C00000"/>
            </a:solidFill>
            <a:prstDash val="solid"/>
            <a:round/>
            <a:headEnd type="oval" w="med" len="med"/>
            <a:tailEnd type="none" w="med" len="med"/>
          </a:ln>
        </p:spPr>
      </p:cxnSp>
      <p:grpSp>
        <p:nvGrpSpPr>
          <p:cNvPr id="21529" name="组合 64"/>
          <p:cNvGrpSpPr/>
          <p:nvPr/>
        </p:nvGrpSpPr>
        <p:grpSpPr>
          <a:xfrm>
            <a:off x="669925" y="2114550"/>
            <a:ext cx="2471738" cy="4267200"/>
            <a:chOff x="767506" y="1274227"/>
            <a:chExt cx="2882723" cy="5323125"/>
          </a:xfrm>
        </p:grpSpPr>
        <p:pic>
          <p:nvPicPr>
            <p:cNvPr id="21530" name="图片 65"/>
            <p:cNvPicPr>
              <a:picLocks noChangeAspect="1"/>
            </p:cNvPicPr>
            <p:nvPr/>
          </p:nvPicPr>
          <p:blipFill>
            <a:blip r:embed="rId4"/>
            <a:stretch>
              <a:fillRect/>
            </a:stretch>
          </p:blipFill>
          <p:spPr>
            <a:xfrm>
              <a:off x="767506" y="1274227"/>
              <a:ext cx="2882723" cy="5323125"/>
            </a:xfrm>
            <a:prstGeom prst="rect">
              <a:avLst/>
            </a:prstGeom>
            <a:noFill/>
            <a:ln w="9525">
              <a:noFill/>
            </a:ln>
          </p:spPr>
        </p:pic>
        <p:pic>
          <p:nvPicPr>
            <p:cNvPr id="21531" name="图片 66"/>
            <p:cNvPicPr>
              <a:picLocks noChangeAspect="1"/>
            </p:cNvPicPr>
            <p:nvPr/>
          </p:nvPicPr>
          <p:blipFill>
            <a:blip r:embed="rId5"/>
            <a:stretch>
              <a:fillRect/>
            </a:stretch>
          </p:blipFill>
          <p:spPr>
            <a:xfrm>
              <a:off x="1110740" y="2143487"/>
              <a:ext cx="2196255" cy="3584604"/>
            </a:xfrm>
            <a:prstGeom prst="rect">
              <a:avLst/>
            </a:prstGeom>
            <a:noFill/>
            <a:ln w="9525">
              <a:noFill/>
            </a:ln>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p:nvPr/>
        </p:nvSpPr>
        <p:spPr>
          <a:xfrm>
            <a:off x="1187450" y="549275"/>
            <a:ext cx="6335713" cy="40798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云销售系统介绍</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手机</a:t>
            </a:r>
            <a:r>
              <a:rPr lang="en-US" altLang="zh-CN" sz="2000" dirty="0">
                <a:solidFill>
                  <a:srgbClr val="7F7F7F"/>
                </a:solidFill>
                <a:latin typeface="微软雅黑" panose="020B0503020204020204" pitchFamily="34" charset="-122"/>
                <a:ea typeface="微软雅黑" panose="020B0503020204020204" pitchFamily="34" charset="-122"/>
              </a:rPr>
              <a:t>APP</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22530" name="矩形 1"/>
          <p:cNvSpPr/>
          <p:nvPr/>
        </p:nvSpPr>
        <p:spPr>
          <a:xfrm>
            <a:off x="250825" y="1387475"/>
            <a:ext cx="4537075" cy="369888"/>
          </a:xfrm>
          <a:prstGeom prst="rect">
            <a:avLst/>
          </a:prstGeom>
          <a:noFill/>
          <a:ln w="9525">
            <a:noFill/>
          </a:ln>
        </p:spPr>
        <p:txBody>
          <a:bodyPr anchor="t">
            <a:spAutoFit/>
          </a:bodyPr>
          <a:lstStyle/>
          <a:p>
            <a:pPr lvl="0" indent="0" eaLnBrk="0" hangingPunct="0"/>
            <a:r>
              <a:rPr lang="en-US" altLang="zh-CN" sz="1800" dirty="0">
                <a:solidFill>
                  <a:srgbClr val="000000"/>
                </a:solidFill>
                <a:latin typeface="微软雅黑" panose="020B0503020204020204" pitchFamily="34" charset="-122"/>
                <a:ea typeface="微软雅黑" panose="020B0503020204020204" pitchFamily="34" charset="-122"/>
              </a:rPr>
              <a:t>4G</a:t>
            </a:r>
            <a:r>
              <a:rPr lang="zh-CN" altLang="en-US" sz="1800" dirty="0">
                <a:solidFill>
                  <a:srgbClr val="000000"/>
                </a:solidFill>
                <a:latin typeface="微软雅黑" panose="020B0503020204020204" pitchFamily="34" charset="-122"/>
                <a:ea typeface="微软雅黑" panose="020B0503020204020204" pitchFamily="34" charset="-122"/>
              </a:rPr>
              <a:t>销售协同流程介绍</a:t>
            </a:r>
            <a:r>
              <a:rPr lang="en-US" altLang="zh-CN" sz="1800" dirty="0">
                <a:solidFill>
                  <a:srgbClr val="000000"/>
                </a:solidFill>
                <a:latin typeface="微软雅黑" panose="020B0503020204020204" pitchFamily="34" charset="-122"/>
                <a:ea typeface="微软雅黑" panose="020B0503020204020204" pitchFamily="34" charset="-122"/>
              </a:rPr>
              <a:t>|</a:t>
            </a:r>
            <a:r>
              <a:rPr lang="zh-CN" altLang="en-US" sz="1800" dirty="0">
                <a:solidFill>
                  <a:srgbClr val="000000"/>
                </a:solidFill>
                <a:latin typeface="微软雅黑" panose="020B0503020204020204" pitchFamily="34" charset="-122"/>
                <a:ea typeface="微软雅黑" panose="020B0503020204020204" pitchFamily="34" charset="-122"/>
              </a:rPr>
              <a:t>移动端</a:t>
            </a:r>
            <a:r>
              <a:rPr lang="en-US" altLang="zh-CN" sz="1800" dirty="0">
                <a:solidFill>
                  <a:srgbClr val="000000"/>
                </a:solidFill>
                <a:latin typeface="微软雅黑" panose="020B0503020204020204" pitchFamily="34" charset="-122"/>
                <a:ea typeface="微软雅黑" panose="020B0503020204020204" pitchFamily="34" charset="-122"/>
              </a:rPr>
              <a:t>+PC</a:t>
            </a:r>
            <a:r>
              <a:rPr lang="zh-CN" altLang="en-US" sz="1800" dirty="0">
                <a:solidFill>
                  <a:srgbClr val="000000"/>
                </a:solidFill>
                <a:latin typeface="微软雅黑" panose="020B0503020204020204" pitchFamily="34" charset="-122"/>
                <a:ea typeface="微软雅黑" panose="020B0503020204020204" pitchFamily="34" charset="-122"/>
              </a:rPr>
              <a:t>端</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5507038" y="2413000"/>
            <a:ext cx="2593975" cy="630238"/>
          </a:xfrm>
          <a:prstGeom prst="rect">
            <a:avLst/>
          </a:prstGeom>
          <a:solidFill>
            <a:srgbClr val="00B0F0"/>
          </a:solidFill>
          <a:ln w="38100" cap="flat" cmpd="sng" algn="ctr">
            <a:noFill/>
            <a:prstDash val="sysDash"/>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身份证信息收集（可选）</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bwMode="auto">
          <a:xfrm>
            <a:off x="1908175" y="2609850"/>
            <a:ext cx="2243138" cy="433388"/>
          </a:xfrm>
          <a:prstGeom prst="rect">
            <a:avLst/>
          </a:prstGeom>
          <a:solidFill>
            <a:srgbClr val="0070C0"/>
          </a:solidFill>
          <a:ln w="25400" cap="flat" cmpd="sng" algn="ctr">
            <a:solidFill>
              <a:srgbClr val="0070C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选号</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bwMode="auto">
          <a:xfrm>
            <a:off x="1908175" y="3703638"/>
            <a:ext cx="2243138" cy="433388"/>
          </a:xfrm>
          <a:prstGeom prst="rect">
            <a:avLst/>
          </a:prstGeom>
          <a:solidFill>
            <a:srgbClr val="0070C0"/>
          </a:solidFill>
          <a:ln w="25400" cap="flat" cmpd="sng" algn="ctr">
            <a:solidFill>
              <a:srgbClr val="0070C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选资费、活动、终端</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bwMode="auto">
          <a:xfrm>
            <a:off x="1908175" y="4421188"/>
            <a:ext cx="2243138" cy="431800"/>
          </a:xfrm>
          <a:prstGeom prst="rect">
            <a:avLst/>
          </a:prstGeom>
          <a:solidFill>
            <a:srgbClr val="0070C0"/>
          </a:solidFill>
          <a:ln w="25400" cap="flat" cmpd="sng" algn="ctr">
            <a:solidFill>
              <a:srgbClr val="0070C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身份证实名验证</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bwMode="auto">
          <a:xfrm>
            <a:off x="1908175" y="5137150"/>
            <a:ext cx="2243138" cy="431800"/>
          </a:xfrm>
          <a:prstGeom prst="rect">
            <a:avLst/>
          </a:prstGeom>
          <a:solidFill>
            <a:srgbClr val="0070C0"/>
          </a:solidFill>
          <a:ln w="25400" cap="flat" cmpd="sng" algn="ctr">
            <a:solidFill>
              <a:srgbClr val="0070C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收费</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bwMode="auto">
          <a:xfrm>
            <a:off x="5857875" y="4402138"/>
            <a:ext cx="2243138" cy="431800"/>
          </a:xfrm>
          <a:prstGeom prst="rect">
            <a:avLst/>
          </a:prstGeom>
          <a:solidFill>
            <a:srgbClr val="92D050"/>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免填单打印</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bwMode="auto">
          <a:xfrm>
            <a:off x="1908175" y="5853113"/>
            <a:ext cx="2243138" cy="431800"/>
          </a:xfrm>
          <a:prstGeom prst="rect">
            <a:avLst/>
          </a:prstGeom>
          <a:solidFill>
            <a:srgbClr val="0070C0"/>
          </a:solidFill>
          <a:ln w="38100" cap="flat" cmpd="sng" algn="ctr">
            <a:solidFill>
              <a:srgbClr val="0070C0"/>
            </a:solidFill>
            <a:prstDash val="sysDash"/>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写卡（可选）</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bwMode="auto">
          <a:xfrm>
            <a:off x="5857875" y="5100638"/>
            <a:ext cx="2243138" cy="433388"/>
          </a:xfrm>
          <a:prstGeom prst="rect">
            <a:avLst/>
          </a:prstGeom>
          <a:solidFill>
            <a:srgbClr val="92D050"/>
          </a:soli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打印发票</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bwMode="auto">
          <a:xfrm>
            <a:off x="5857875" y="5800725"/>
            <a:ext cx="2243138" cy="433388"/>
          </a:xfrm>
          <a:prstGeom prst="rect">
            <a:avLst/>
          </a:prstGeom>
          <a:solidFill>
            <a:srgbClr val="00B0F0"/>
          </a:solidFill>
          <a:ln w="38100" cap="flat" cmpd="sng" algn="ctr">
            <a:noFill/>
            <a:prstDash val="sysDash"/>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写卡（可选）</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2540" name="下箭头 31"/>
          <p:cNvSpPr/>
          <p:nvPr/>
        </p:nvSpPr>
        <p:spPr>
          <a:xfrm>
            <a:off x="2836863" y="3421063"/>
            <a:ext cx="293687" cy="282575"/>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2541" name="下箭头 32"/>
          <p:cNvSpPr/>
          <p:nvPr/>
        </p:nvSpPr>
        <p:spPr>
          <a:xfrm>
            <a:off x="2836863" y="4160838"/>
            <a:ext cx="293687" cy="282575"/>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2542" name="下箭头 33"/>
          <p:cNvSpPr/>
          <p:nvPr/>
        </p:nvSpPr>
        <p:spPr>
          <a:xfrm>
            <a:off x="2836863" y="4852988"/>
            <a:ext cx="293687" cy="284162"/>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2543" name="下箭头 34"/>
          <p:cNvSpPr/>
          <p:nvPr/>
        </p:nvSpPr>
        <p:spPr>
          <a:xfrm>
            <a:off x="2836863" y="5610225"/>
            <a:ext cx="295275" cy="282575"/>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cxnSp>
        <p:nvCxnSpPr>
          <p:cNvPr id="22544" name="肘形连接符 35"/>
          <p:cNvCxnSpPr>
            <a:stCxn id="10" idx="2"/>
            <a:endCxn id="9" idx="0"/>
          </p:cNvCxnSpPr>
          <p:nvPr/>
        </p:nvCxnSpPr>
        <p:spPr>
          <a:xfrm rot="5400000" flipH="1" flipV="1">
            <a:off x="4062413" y="3367088"/>
            <a:ext cx="1882775" cy="3951287"/>
          </a:xfrm>
          <a:prstGeom prst="bentConnector5">
            <a:avLst>
              <a:gd name="adj1" fmla="val -12144"/>
              <a:gd name="adj2" fmla="val 50000"/>
              <a:gd name="adj3" fmla="val 112144"/>
            </a:avLst>
          </a:prstGeom>
          <a:ln w="19050" cap="flat" cmpd="sng">
            <a:solidFill>
              <a:srgbClr val="000000"/>
            </a:solidFill>
            <a:prstDash val="solid"/>
            <a:miter/>
            <a:headEnd type="none" w="med" len="med"/>
            <a:tailEnd type="triangle" w="med" len="med"/>
          </a:ln>
        </p:spPr>
      </p:cxnSp>
      <p:sp>
        <p:nvSpPr>
          <p:cNvPr id="22545" name="下箭头 36"/>
          <p:cNvSpPr/>
          <p:nvPr/>
        </p:nvSpPr>
        <p:spPr>
          <a:xfrm>
            <a:off x="6737350" y="4846638"/>
            <a:ext cx="295275" cy="284162"/>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2546" name="下箭头 37"/>
          <p:cNvSpPr/>
          <p:nvPr/>
        </p:nvSpPr>
        <p:spPr>
          <a:xfrm>
            <a:off x="6737350" y="5538788"/>
            <a:ext cx="295275" cy="284162"/>
          </a:xfrm>
          <a:prstGeom prst="downArrow">
            <a:avLst>
              <a:gd name="adj1" fmla="val 50000"/>
              <a:gd name="adj2" fmla="val 50000"/>
            </a:avLst>
          </a:prstGeom>
          <a:solidFill>
            <a:srgbClr val="FFC0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cxnSp>
        <p:nvCxnSpPr>
          <p:cNvPr id="22547" name="肘形连接符 38"/>
          <p:cNvCxnSpPr>
            <a:stCxn id="4" idx="1"/>
            <a:endCxn id="5" idx="0"/>
          </p:cNvCxnSpPr>
          <p:nvPr/>
        </p:nvCxnSpPr>
        <p:spPr>
          <a:xfrm rot="10800000">
            <a:off x="3030538" y="2609850"/>
            <a:ext cx="2476500" cy="119063"/>
          </a:xfrm>
          <a:prstGeom prst="bentConnector4">
            <a:avLst>
              <a:gd name="adj1" fmla="val 27361"/>
              <a:gd name="adj2" fmla="val 293287"/>
            </a:avLst>
          </a:prstGeom>
          <a:ln w="19050" cap="flat" cmpd="sng">
            <a:solidFill>
              <a:srgbClr val="000000"/>
            </a:solidFill>
            <a:prstDash val="solid"/>
            <a:miter/>
            <a:headEnd type="none" w="med" len="med"/>
            <a:tailEnd type="triangle" w="med" len="med"/>
          </a:ln>
        </p:spPr>
      </p:cxnSp>
      <p:sp>
        <p:nvSpPr>
          <p:cNvPr id="21" name="线形标注 1(带强调线) 57"/>
          <p:cNvSpPr/>
          <p:nvPr/>
        </p:nvSpPr>
        <p:spPr bwMode="auto">
          <a:xfrm flipH="1">
            <a:off x="879475" y="3898900"/>
            <a:ext cx="815975" cy="806450"/>
          </a:xfrm>
          <a:prstGeom prst="accentCallout1">
            <a:avLst>
              <a:gd name="adj1" fmla="val 37991"/>
              <a:gd name="adj2" fmla="val 10329"/>
              <a:gd name="adj3" fmla="val 102880"/>
              <a:gd name="adj4" fmla="val -19167"/>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如果</a:t>
            </a:r>
            <a:r>
              <a:rPr kumimoji="0" lang="en-US" altLang="zh-CN"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en-US"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端已经收集，则直接选择</a:t>
            </a:r>
            <a:endParaRPr kumimoji="0" lang="zh-CN" altLang="en-US" sz="12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22549" name="直接连接符 21"/>
          <p:cNvCxnSpPr/>
          <p:nvPr/>
        </p:nvCxnSpPr>
        <p:spPr>
          <a:xfrm flipH="1">
            <a:off x="4700588" y="2486025"/>
            <a:ext cx="4762" cy="4303713"/>
          </a:xfrm>
          <a:prstGeom prst="line">
            <a:avLst/>
          </a:prstGeom>
          <a:ln w="31750" cap="flat" cmpd="sng">
            <a:solidFill>
              <a:srgbClr val="BFBFBF"/>
            </a:solidFill>
            <a:prstDash val="sysDash"/>
            <a:round/>
            <a:headEnd type="none" w="med" len="med"/>
            <a:tailEnd type="none" w="med" len="med"/>
          </a:ln>
        </p:spPr>
      </p:cxnSp>
      <p:sp>
        <p:nvSpPr>
          <p:cNvPr id="22550" name="文本框 31"/>
          <p:cNvSpPr txBox="1"/>
          <p:nvPr/>
        </p:nvSpPr>
        <p:spPr>
          <a:xfrm>
            <a:off x="2601913" y="1917700"/>
            <a:ext cx="1022350" cy="339725"/>
          </a:xfrm>
          <a:prstGeom prst="rect">
            <a:avLst/>
          </a:prstGeom>
          <a:noFill/>
          <a:ln w="9525">
            <a:noFill/>
          </a:ln>
        </p:spPr>
        <p:txBody>
          <a:bodyPr anchor="t">
            <a:spAutoFit/>
          </a:bodyPr>
          <a:lstStyle/>
          <a:p>
            <a:pPr lvl="0" indent="0" algn="ctr" eaLnBrk="0" hangingPunct="0"/>
            <a:r>
              <a:rPr lang="zh-CN" altLang="en-US" sz="1600" dirty="0">
                <a:solidFill>
                  <a:srgbClr val="D71A20"/>
                </a:solidFill>
                <a:latin typeface="微软雅黑" panose="020B0503020204020204" pitchFamily="34" charset="-122"/>
                <a:ea typeface="微软雅黑" panose="020B0503020204020204" pitchFamily="34" charset="-122"/>
              </a:rPr>
              <a:t>移动端</a:t>
            </a:r>
            <a:endParaRPr lang="zh-CN" altLang="en-US" sz="1600" dirty="0">
              <a:solidFill>
                <a:srgbClr val="D71A20"/>
              </a:solidFill>
              <a:latin typeface="微软雅黑" panose="020B0503020204020204" pitchFamily="34" charset="-122"/>
              <a:ea typeface="微软雅黑" panose="020B0503020204020204" pitchFamily="34" charset="-122"/>
            </a:endParaRPr>
          </a:p>
        </p:txBody>
      </p:sp>
      <p:sp>
        <p:nvSpPr>
          <p:cNvPr id="22551" name="文本框 32"/>
          <p:cNvSpPr txBox="1"/>
          <p:nvPr/>
        </p:nvSpPr>
        <p:spPr>
          <a:xfrm>
            <a:off x="6300788" y="1892300"/>
            <a:ext cx="863600" cy="338138"/>
          </a:xfrm>
          <a:prstGeom prst="rect">
            <a:avLst/>
          </a:prstGeom>
          <a:noFill/>
          <a:ln w="9525">
            <a:noFill/>
          </a:ln>
        </p:spPr>
        <p:txBody>
          <a:bodyPr anchor="t">
            <a:spAutoFit/>
          </a:bodyPr>
          <a:lstStyle/>
          <a:p>
            <a:pPr lvl="0" indent="0" algn="ctr" eaLnBrk="0" hangingPunct="0"/>
            <a:r>
              <a:rPr lang="en-US" altLang="zh-CN" sz="1600" dirty="0">
                <a:solidFill>
                  <a:srgbClr val="D71A20"/>
                </a:solidFill>
                <a:latin typeface="微软雅黑" panose="020B0503020204020204" pitchFamily="34" charset="-122"/>
                <a:ea typeface="微软雅黑" panose="020B0503020204020204" pitchFamily="34" charset="-122"/>
              </a:rPr>
              <a:t>PC</a:t>
            </a:r>
            <a:r>
              <a:rPr lang="zh-CN" altLang="en-US" sz="1600" dirty="0">
                <a:solidFill>
                  <a:srgbClr val="D71A20"/>
                </a:solidFill>
                <a:latin typeface="微软雅黑" panose="020B0503020204020204" pitchFamily="34" charset="-122"/>
                <a:ea typeface="微软雅黑" panose="020B0503020204020204" pitchFamily="34" charset="-122"/>
              </a:rPr>
              <a:t>端</a:t>
            </a:r>
            <a:endParaRPr lang="zh-CN" altLang="en-US" sz="1600" dirty="0">
              <a:solidFill>
                <a:srgbClr val="D71A2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6032" y="1955528"/>
            <a:ext cx="2335500" cy="3325961"/>
          </a:xfrm>
          <a:prstGeom prst="rect">
            <a:avLst/>
          </a:prstGeom>
          <a:noFill/>
          <a:ln w="9525">
            <a:solidFill>
              <a:srgbClr val="0070C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1529" y="1937746"/>
            <a:ext cx="2331266" cy="3293434"/>
          </a:xfrm>
          <a:prstGeom prst="rect">
            <a:avLst/>
          </a:prstGeom>
          <a:noFill/>
          <a:ln w="9525">
            <a:solidFill>
              <a:srgbClr val="0070C0"/>
            </a:solidFill>
            <a:miter lim="800000"/>
            <a:headEnd/>
            <a:tailEnd/>
          </a:ln>
          <a:scene3d>
            <a:camera prst="perspectiveRight"/>
            <a:lightRig rig="threePt" dir="t"/>
          </a:scene3d>
        </p:spPr>
      </p:pic>
      <p:sp>
        <p:nvSpPr>
          <p:cNvPr id="23555" name="矩形 1"/>
          <p:cNvSpPr/>
          <p:nvPr/>
        </p:nvSpPr>
        <p:spPr>
          <a:xfrm>
            <a:off x="250825" y="1362075"/>
            <a:ext cx="3832225" cy="368300"/>
          </a:xfrm>
          <a:prstGeom prst="rect">
            <a:avLst/>
          </a:prstGeom>
          <a:noFill/>
          <a:ln w="9525">
            <a:noFill/>
          </a:ln>
        </p:spPr>
        <p:txBody>
          <a:bodyPr anchor="t">
            <a:spAutoFit/>
          </a:bodyPr>
          <a:lstStyle/>
          <a:p>
            <a:pPr lvl="0" indent="0" eaLnBrk="0" hangingPunct="0"/>
            <a:r>
              <a:rPr lang="en-US" altLang="zh-CN" sz="1800" dirty="0">
                <a:solidFill>
                  <a:srgbClr val="000000"/>
                </a:solidFill>
                <a:latin typeface="微软雅黑" panose="020B0503020204020204" pitchFamily="34" charset="-122"/>
                <a:ea typeface="微软雅黑" panose="020B0503020204020204" pitchFamily="34" charset="-122"/>
              </a:rPr>
              <a:t>4G</a:t>
            </a:r>
            <a:r>
              <a:rPr lang="zh-CN" altLang="en-US" sz="1800" dirty="0">
                <a:solidFill>
                  <a:srgbClr val="000000"/>
                </a:solidFill>
                <a:latin typeface="微软雅黑" panose="020B0503020204020204" pitchFamily="34" charset="-122"/>
                <a:ea typeface="微软雅黑" panose="020B0503020204020204" pitchFamily="34" charset="-122"/>
              </a:rPr>
              <a:t>销售流程展示</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23556" name="Rectangle 2"/>
          <p:cNvSpPr/>
          <p:nvPr/>
        </p:nvSpPr>
        <p:spPr>
          <a:xfrm>
            <a:off x="1187450" y="549275"/>
            <a:ext cx="6335713" cy="40798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云销售系统介绍</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手机</a:t>
            </a:r>
            <a:r>
              <a:rPr lang="en-US" altLang="zh-CN" sz="2000" dirty="0">
                <a:solidFill>
                  <a:srgbClr val="7F7F7F"/>
                </a:solidFill>
                <a:latin typeface="微软雅黑" panose="020B0503020204020204" pitchFamily="34" charset="-122"/>
                <a:ea typeface="微软雅黑" panose="020B0503020204020204" pitchFamily="34" charset="-122"/>
              </a:rPr>
              <a:t>APP</a:t>
            </a:r>
            <a:endParaRPr lang="en-US" altLang="zh-CN" sz="2000" dirty="0">
              <a:solidFill>
                <a:srgbClr val="7F7F7F"/>
              </a:solidFill>
              <a:latin typeface="微软雅黑" panose="020B0503020204020204" pitchFamily="34" charset="-122"/>
              <a:ea typeface="微软雅黑" panose="020B0503020204020204" pitchFamily="34" charset="-122"/>
            </a:endParaRPr>
          </a:p>
        </p:txBody>
      </p:sp>
      <p:pic>
        <p:nvPicPr>
          <p:cNvPr id="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457" y="1955530"/>
            <a:ext cx="2428721" cy="3289625"/>
          </a:xfrm>
          <a:prstGeom prst="rect">
            <a:avLst/>
          </a:prstGeom>
          <a:noFill/>
          <a:ln w="9525">
            <a:solidFill>
              <a:srgbClr val="0070C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7"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336" y="3200207"/>
            <a:ext cx="2191422" cy="3243333"/>
          </a:xfrm>
          <a:prstGeom prst="rect">
            <a:avLst/>
          </a:prstGeom>
          <a:noFill/>
          <a:ln w="9525">
            <a:solidFill>
              <a:srgbClr val="0070C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8"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368" y="1955530"/>
            <a:ext cx="2185904" cy="3324549"/>
          </a:xfrm>
          <a:prstGeom prst="rect">
            <a:avLst/>
          </a:prstGeom>
          <a:noFill/>
          <a:ln w="9525">
            <a:solidFill>
              <a:srgbClr val="00000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9"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999" y="1955530"/>
            <a:ext cx="2332155" cy="3324549"/>
          </a:xfrm>
          <a:prstGeom prst="rect">
            <a:avLst/>
          </a:prstGeom>
          <a:noFill/>
          <a:ln w="9525">
            <a:solidFill>
              <a:srgbClr val="0070C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10" name="图片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6606" y="3229201"/>
            <a:ext cx="2463828" cy="3296141"/>
          </a:xfrm>
          <a:prstGeom prst="rect">
            <a:avLst/>
          </a:prstGeom>
          <a:noFill/>
          <a:ln w="9525">
            <a:solidFill>
              <a:srgbClr val="00000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11" name="图片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8110" y="3229201"/>
            <a:ext cx="2614208" cy="3279661"/>
          </a:xfrm>
          <a:prstGeom prst="rect">
            <a:avLst/>
          </a:prstGeom>
          <a:noFill/>
          <a:ln w="9525">
            <a:solidFill>
              <a:srgbClr val="00000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矩形 1"/>
          <p:cNvSpPr/>
          <p:nvPr/>
        </p:nvSpPr>
        <p:spPr>
          <a:xfrm>
            <a:off x="250825" y="1408113"/>
            <a:ext cx="3832225" cy="369887"/>
          </a:xfrm>
          <a:prstGeom prst="rect">
            <a:avLst/>
          </a:prstGeom>
          <a:noFill/>
          <a:ln w="9525">
            <a:noFill/>
          </a:ln>
        </p:spPr>
        <p:txBody>
          <a:bodyPr anchor="t">
            <a:spAutoFit/>
          </a:bodyPr>
          <a:lstStyle/>
          <a:p>
            <a:pPr lvl="0" indent="0" eaLnBrk="0" hangingPunct="0"/>
            <a:r>
              <a:rPr lang="zh-CN" altLang="en-US" sz="1800" dirty="0">
                <a:solidFill>
                  <a:srgbClr val="000000"/>
                </a:solidFill>
                <a:latin typeface="微软雅黑" panose="020B0503020204020204" pitchFamily="34" charset="-122"/>
                <a:ea typeface="微软雅黑" panose="020B0503020204020204" pitchFamily="34" charset="-122"/>
              </a:rPr>
              <a:t>智慧沃家流程展示</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24578" name="Rectangle 2"/>
          <p:cNvSpPr/>
          <p:nvPr/>
        </p:nvSpPr>
        <p:spPr>
          <a:xfrm>
            <a:off x="1187450" y="573088"/>
            <a:ext cx="6335713"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云销售系统介绍</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手机</a:t>
            </a:r>
            <a:r>
              <a:rPr lang="en-US" altLang="zh-CN" sz="2000" dirty="0">
                <a:solidFill>
                  <a:srgbClr val="7F7F7F"/>
                </a:solidFill>
                <a:latin typeface="微软雅黑" panose="020B0503020204020204" pitchFamily="34" charset="-122"/>
                <a:ea typeface="微软雅黑" panose="020B0503020204020204" pitchFamily="34" charset="-122"/>
              </a:rPr>
              <a:t>APP</a:t>
            </a:r>
            <a:endParaRPr lang="en-US" altLang="zh-CN" sz="2000" dirty="0">
              <a:solidFill>
                <a:srgbClr val="7F7F7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6518" y="1982399"/>
            <a:ext cx="2484620" cy="3720752"/>
          </a:xfrm>
          <a:prstGeom prst="rect">
            <a:avLst/>
          </a:prstGeom>
          <a:ln>
            <a:solidFill>
              <a:srgbClr val="0070C0"/>
            </a:solidFill>
          </a:ln>
          <a:scene3d>
            <a:camera prst="perspectiveRight"/>
            <a:lightRig rig="threePt" dir="t"/>
          </a:scene3d>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922" y="1982399"/>
            <a:ext cx="2497305" cy="3720752"/>
          </a:xfrm>
          <a:prstGeom prst="rect">
            <a:avLst/>
          </a:prstGeom>
          <a:ln>
            <a:solidFill>
              <a:srgbClr val="0070C0"/>
            </a:solidFill>
          </a:ln>
          <a:scene3d>
            <a:camera prst="perspectiveRight"/>
            <a:lightRig rig="threePt" dir="t"/>
          </a:scene3d>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100" y="1982399"/>
            <a:ext cx="2531578" cy="3729384"/>
          </a:xfrm>
          <a:prstGeom prst="rect">
            <a:avLst/>
          </a:prstGeom>
          <a:ln>
            <a:solidFill>
              <a:srgbClr val="0070C0"/>
            </a:solidFill>
          </a:ln>
          <a:scene3d>
            <a:camera prst="perspectiveRight"/>
            <a:lightRig rig="threePt" dir="t"/>
          </a:scene3d>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127" y="1982399"/>
            <a:ext cx="2514728" cy="3729383"/>
          </a:xfrm>
          <a:prstGeom prst="rect">
            <a:avLst/>
          </a:prstGeom>
          <a:ln>
            <a:solidFill>
              <a:srgbClr val="0070C0"/>
            </a:solidFill>
          </a:ln>
          <a:scene3d>
            <a:camera prst="perspectiveRight"/>
            <a:lightRig rig="threePt" dir="t"/>
          </a:scene3d>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38" y="2939974"/>
            <a:ext cx="2491417" cy="3729384"/>
          </a:xfrm>
          <a:prstGeom prst="rect">
            <a:avLst/>
          </a:prstGeom>
          <a:ln>
            <a:solidFill>
              <a:srgbClr val="0070C0"/>
            </a:solidFill>
          </a:ln>
          <a:scene3d>
            <a:camera prst="perspectiveRight"/>
            <a:lightRig rig="threePt" dir="t"/>
          </a:scene3d>
        </p:spPr>
      </p:pic>
      <p:pic>
        <p:nvPicPr>
          <p:cNvPr id="9" name="图片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2813" y="2939974"/>
            <a:ext cx="2587728" cy="3719693"/>
          </a:xfrm>
          <a:prstGeom prst="rect">
            <a:avLst/>
          </a:prstGeom>
          <a:noFill/>
          <a:ln w="9525">
            <a:solidFill>
              <a:srgbClr val="00000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775" y="2939974"/>
            <a:ext cx="2499233" cy="3719693"/>
          </a:xfrm>
          <a:prstGeom prst="rect">
            <a:avLst/>
          </a:prstGeom>
          <a:ln>
            <a:solidFill>
              <a:srgbClr val="0070C0"/>
            </a:solidFill>
          </a:ln>
          <a:scene3d>
            <a:camera prst="perspectiveRight"/>
            <a:lightRig rig="threePt" dir="t"/>
          </a:scene3d>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06915" y="1982399"/>
            <a:ext cx="2529579" cy="3729385"/>
          </a:xfrm>
          <a:prstGeom prst="rect">
            <a:avLst/>
          </a:prstGeom>
          <a:noFill/>
          <a:ln w="9525">
            <a:solidFill>
              <a:srgbClr val="000000"/>
            </a:solidFill>
            <a:miter lim="800000"/>
            <a:headEnd/>
            <a:tailEnd/>
          </a:ln>
          <a:scene3d>
            <a:camera prst="perspectiveRight"/>
            <a:lightRig rig="threePt" dir="t"/>
          </a:scene3d>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69653" y="2939974"/>
            <a:ext cx="2532655" cy="3719693"/>
          </a:xfrm>
          <a:prstGeom prst="rect">
            <a:avLst/>
          </a:prstGeom>
          <a:ln>
            <a:solidFill>
              <a:srgbClr val="0070C0"/>
            </a:solidFill>
          </a:ln>
          <a:scene3d>
            <a:camera prst="perspectiveRight"/>
            <a:lightRig rig="threePt" dir="t"/>
          </a:scene3d>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25603"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1.3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1.4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55700" y="557213"/>
            <a:ext cx="51450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沃受理统一门户平台介绍</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椭圆 2"/>
          <p:cNvSpPr/>
          <p:nvPr/>
        </p:nvSpPr>
        <p:spPr>
          <a:xfrm>
            <a:off x="250825" y="1744663"/>
            <a:ext cx="957263" cy="944563"/>
          </a:xfrm>
          <a:prstGeom prst="ellipse">
            <a:avLst/>
          </a:prstGeom>
          <a:solidFill>
            <a:srgbClr val="FB540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1</a:t>
            </a:r>
            <a:endParaRPr kumimoji="0" lang="zh-CN" altLang="en-US"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6627" name="矩形 6"/>
          <p:cNvSpPr/>
          <p:nvPr/>
        </p:nvSpPr>
        <p:spPr>
          <a:xfrm>
            <a:off x="1223963" y="1544638"/>
            <a:ext cx="3879850" cy="554037"/>
          </a:xfrm>
          <a:prstGeom prst="rect">
            <a:avLst/>
          </a:prstGeom>
          <a:noFill/>
          <a:ln w="9525">
            <a:noFill/>
          </a:ln>
        </p:spPr>
        <p:txBody>
          <a:bodyPr anchor="ctr">
            <a:spAutoFit/>
          </a:bodyPr>
          <a:lstStyle/>
          <a:p>
            <a:pPr lvl="0" indent="0" algn="just" eaLnBrk="1" hangingPunct="1">
              <a:lnSpc>
                <a:spcPct val="150000"/>
              </a:lnSpc>
            </a:pPr>
            <a:r>
              <a:rPr lang="zh-CN" altLang="en-US" sz="2000" dirty="0">
                <a:solidFill>
                  <a:srgbClr val="FF0000"/>
                </a:solidFill>
                <a:latin typeface="Tahoma" panose="020B0604030504040204" pitchFamily="34" charset="0"/>
                <a:ea typeface="微软雅黑" panose="020B0503020204020204" pitchFamily="34" charset="-122"/>
              </a:rPr>
              <a:t>什么是“统一门户平台”？</a:t>
            </a:r>
            <a:endParaRPr lang="en-US" altLang="zh-CN" sz="2000" b="0" dirty="0">
              <a:solidFill>
                <a:srgbClr val="FF0000"/>
              </a:solidFill>
              <a:latin typeface="Tahoma" panose="020B0604030504040204" pitchFamily="34" charset="0"/>
              <a:ea typeface="微软雅黑" panose="020B0503020204020204" pitchFamily="34" charset="-122"/>
            </a:endParaRPr>
          </a:p>
        </p:txBody>
      </p:sp>
      <p:sp>
        <p:nvSpPr>
          <p:cNvPr id="5" name="椭圆 4"/>
          <p:cNvSpPr/>
          <p:nvPr/>
        </p:nvSpPr>
        <p:spPr>
          <a:xfrm>
            <a:off x="900113" y="4462463"/>
            <a:ext cx="955675" cy="944563"/>
          </a:xfrm>
          <a:prstGeom prst="ellipse">
            <a:avLst/>
          </a:prstGeom>
          <a:solidFill>
            <a:srgbClr val="FB540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2</a:t>
            </a:r>
            <a:endParaRPr kumimoji="0" lang="zh-CN" altLang="en-US"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6629" name="矩形 5"/>
          <p:cNvSpPr/>
          <p:nvPr/>
        </p:nvSpPr>
        <p:spPr>
          <a:xfrm>
            <a:off x="1806575" y="4645025"/>
            <a:ext cx="3048000" cy="500063"/>
          </a:xfrm>
          <a:prstGeom prst="rect">
            <a:avLst/>
          </a:prstGeom>
          <a:noFill/>
          <a:ln w="9525">
            <a:noFill/>
          </a:ln>
        </p:spPr>
        <p:txBody>
          <a:bodyPr anchor="t">
            <a:spAutoFit/>
          </a:bodyPr>
          <a:lstStyle/>
          <a:p>
            <a:pPr lvl="0" indent="0" algn="just" eaLnBrk="1" hangingPunct="1">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“统一门户”受众面？</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7" name="椭圆 6"/>
          <p:cNvSpPr/>
          <p:nvPr/>
        </p:nvSpPr>
        <p:spPr>
          <a:xfrm>
            <a:off x="6556375" y="2800350"/>
            <a:ext cx="955675" cy="946150"/>
          </a:xfrm>
          <a:prstGeom prst="ellipse">
            <a:avLst/>
          </a:prstGeom>
          <a:solidFill>
            <a:srgbClr val="FB540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3</a:t>
            </a:r>
            <a:endParaRPr kumimoji="0" lang="zh-CN" altLang="en-US" sz="4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26631" name="矩形 7"/>
          <p:cNvSpPr/>
          <p:nvPr/>
        </p:nvSpPr>
        <p:spPr>
          <a:xfrm>
            <a:off x="5270500" y="3665538"/>
            <a:ext cx="3527425" cy="500062"/>
          </a:xfrm>
          <a:prstGeom prst="rect">
            <a:avLst/>
          </a:prstGeom>
          <a:noFill/>
          <a:ln w="9525">
            <a:noFill/>
          </a:ln>
        </p:spPr>
        <p:txBody>
          <a:bodyPr anchor="t">
            <a:spAutoFit/>
          </a:bodyPr>
          <a:lstStyle/>
          <a:p>
            <a:pPr lvl="0" indent="0" algn="just" eaLnBrk="1" hangingPunct="1">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“统一门户”解决什么问题？</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26632" name="矩形 14"/>
          <p:cNvSpPr/>
          <p:nvPr/>
        </p:nvSpPr>
        <p:spPr>
          <a:xfrm>
            <a:off x="1223963" y="2070100"/>
            <a:ext cx="3879850" cy="1784350"/>
          </a:xfrm>
          <a:prstGeom prst="rect">
            <a:avLst/>
          </a:prstGeom>
          <a:noFill/>
          <a:ln w="9525" cap="flat" cmpd="sng">
            <a:solidFill>
              <a:srgbClr val="D71A20"/>
            </a:solidFill>
            <a:prstDash val="dash"/>
            <a:miter/>
            <a:headEnd type="none" w="med" len="med"/>
            <a:tailEnd type="none" w="med" len="med"/>
          </a:ln>
        </p:spPr>
        <p:txBody>
          <a:bodyPr anchor="t">
            <a:spAutoFit/>
          </a:bodyPr>
          <a:lstStyle/>
          <a:p>
            <a:pPr marL="262255" lvl="0" indent="-174625" algn="just" eaLnBrk="1" hangingPunct="1">
              <a:lnSpc>
                <a:spcPts val="2200"/>
              </a:lnSpc>
              <a:buChar char="•"/>
            </a:pPr>
            <a:r>
              <a:rPr lang="zh-CN" altLang="en-US" sz="1400" b="0" dirty="0">
                <a:solidFill>
                  <a:srgbClr val="808080"/>
                </a:solidFill>
                <a:latin typeface="Tahoma" panose="020B0604030504040204" pitchFamily="34" charset="0"/>
                <a:ea typeface="微软雅黑" panose="020B0503020204020204" pitchFamily="34" charset="-122"/>
              </a:rPr>
              <a:t>整合集成全省所有业务系统，统一各业务系统入口，实现多业务系统的</a:t>
            </a:r>
            <a:r>
              <a:rPr lang="zh-CN" altLang="en-US" sz="1400" dirty="0">
                <a:solidFill>
                  <a:srgbClr val="000000"/>
                </a:solidFill>
                <a:latin typeface="Tahoma" panose="020B0604030504040204" pitchFamily="34" charset="0"/>
                <a:ea typeface="微软雅黑" panose="020B0503020204020204" pitchFamily="34" charset="-122"/>
              </a:rPr>
              <a:t>一个工号，一个网址，一点登录、一点认证。</a:t>
            </a:r>
            <a:endParaRPr lang="zh-CN" altLang="en-US" sz="1400" dirty="0">
              <a:solidFill>
                <a:srgbClr val="000000"/>
              </a:solidFill>
              <a:latin typeface="Tahoma" panose="020B0604030504040204" pitchFamily="34" charset="0"/>
              <a:ea typeface="微软雅黑" panose="020B0503020204020204" pitchFamily="34" charset="-122"/>
            </a:endParaRPr>
          </a:p>
          <a:p>
            <a:pPr marL="262255" lvl="0" indent="-174625" algn="just" eaLnBrk="1" hangingPunct="1">
              <a:lnSpc>
                <a:spcPts val="2200"/>
              </a:lnSpc>
              <a:buChar char="•"/>
            </a:pPr>
            <a:r>
              <a:rPr lang="zh-CN" altLang="en-US" sz="1400" b="0" dirty="0">
                <a:solidFill>
                  <a:srgbClr val="808080"/>
                </a:solidFill>
                <a:latin typeface="Tahoma" panose="020B0604030504040204" pitchFamily="34" charset="0"/>
                <a:ea typeface="微软雅黑" panose="020B0503020204020204" pitchFamily="34" charset="-122"/>
              </a:rPr>
              <a:t>包括</a:t>
            </a:r>
            <a:r>
              <a:rPr lang="en-US" altLang="zh-CN" sz="1400" b="0" dirty="0">
                <a:solidFill>
                  <a:srgbClr val="808080"/>
                </a:solidFill>
                <a:latin typeface="Tahoma" panose="020B0604030504040204" pitchFamily="34" charset="0"/>
                <a:ea typeface="微软雅黑" panose="020B0503020204020204" pitchFamily="34" charset="-122"/>
              </a:rPr>
              <a:t>:BSS/ESS/CBSS</a:t>
            </a:r>
            <a:r>
              <a:rPr lang="zh-CN" altLang="zh-CN" sz="1400" b="0" dirty="0">
                <a:solidFill>
                  <a:srgbClr val="808080"/>
                </a:solidFill>
                <a:latin typeface="Tahoma" panose="020B0604030504040204" pitchFamily="34" charset="0"/>
                <a:ea typeface="微软雅黑" panose="020B0503020204020204" pitchFamily="34" charset="-122"/>
              </a:rPr>
              <a:t>系统、助销系统、网上商城、无纸化办公系统、弹窗系统、</a:t>
            </a:r>
            <a:r>
              <a:rPr lang="en-US" altLang="zh-CN" sz="1400" b="0" dirty="0">
                <a:solidFill>
                  <a:srgbClr val="808080"/>
                </a:solidFill>
                <a:latin typeface="Tahoma" panose="020B0604030504040204" pitchFamily="34" charset="0"/>
                <a:ea typeface="微软雅黑" panose="020B0503020204020204" pitchFamily="34" charset="-122"/>
              </a:rPr>
              <a:t>CRM</a:t>
            </a:r>
            <a:r>
              <a:rPr lang="zh-CN" altLang="en-US" sz="1400" b="0" dirty="0">
                <a:solidFill>
                  <a:srgbClr val="808080"/>
                </a:solidFill>
                <a:latin typeface="Tahoma" panose="020B0604030504040204" pitchFamily="34" charset="0"/>
                <a:ea typeface="微软雅黑" panose="020B0503020204020204" pitchFamily="34" charset="-122"/>
              </a:rPr>
              <a:t>、</a:t>
            </a:r>
            <a:r>
              <a:rPr lang="zh-CN" altLang="zh-CN" sz="1400" b="0" dirty="0">
                <a:solidFill>
                  <a:srgbClr val="808080"/>
                </a:solidFill>
                <a:latin typeface="Tahoma" panose="020B0604030504040204" pitchFamily="34" charset="0"/>
                <a:ea typeface="微软雅黑" panose="020B0503020204020204" pitchFamily="34" charset="-122"/>
              </a:rPr>
              <a:t>投诉工单系统</a:t>
            </a:r>
            <a:r>
              <a:rPr lang="en-US" altLang="zh-CN" sz="1400" b="0" dirty="0">
                <a:solidFill>
                  <a:srgbClr val="808080"/>
                </a:solidFill>
                <a:latin typeface="Tahoma" panose="020B0604030504040204" pitchFamily="34" charset="0"/>
                <a:ea typeface="微软雅黑" panose="020B0503020204020204" pitchFamily="34" charset="-122"/>
              </a:rPr>
              <a:t>………</a:t>
            </a:r>
            <a:endParaRPr lang="zh-CN" altLang="en-US" sz="1400" b="0" dirty="0">
              <a:solidFill>
                <a:srgbClr val="808080"/>
              </a:solidFill>
              <a:latin typeface="Tahoma" panose="020B0604030504040204" pitchFamily="34" charset="0"/>
              <a:ea typeface="微软雅黑" panose="020B0503020204020204" pitchFamily="34" charset="-122"/>
            </a:endParaRPr>
          </a:p>
        </p:txBody>
      </p:sp>
      <p:sp>
        <p:nvSpPr>
          <p:cNvPr id="26633" name="矩形 9"/>
          <p:cNvSpPr/>
          <p:nvPr/>
        </p:nvSpPr>
        <p:spPr>
          <a:xfrm>
            <a:off x="1865313" y="5175250"/>
            <a:ext cx="2989262" cy="1062038"/>
          </a:xfrm>
          <a:prstGeom prst="rect">
            <a:avLst/>
          </a:prstGeom>
          <a:noFill/>
          <a:ln w="9525" cap="flat" cmpd="sng">
            <a:solidFill>
              <a:srgbClr val="D71A20"/>
            </a:solidFill>
            <a:prstDash val="dash"/>
            <a:miter/>
            <a:headEnd type="none" w="med" len="med"/>
            <a:tailEnd type="none" w="med" len="med"/>
          </a:ln>
        </p:spPr>
        <p:txBody>
          <a:bodyPr anchor="t">
            <a:spAutoFit/>
          </a:bodyPr>
          <a:lstStyle/>
          <a:p>
            <a:pPr marL="262255" lvl="0" indent="-174625" algn="just" eaLnBrk="1" hangingPunct="1">
              <a:lnSpc>
                <a:spcPct val="150000"/>
              </a:lnSpc>
              <a:buChar char="•"/>
            </a:pPr>
            <a:r>
              <a:rPr lang="zh-CN" altLang="en-US" sz="1400" b="0" dirty="0">
                <a:solidFill>
                  <a:srgbClr val="808080"/>
                </a:solidFill>
                <a:latin typeface="微软雅黑" panose="020B0503020204020204" pitchFamily="34" charset="-122"/>
                <a:ea typeface="微软雅黑" panose="020B0503020204020204" pitchFamily="34" charset="-122"/>
              </a:rPr>
              <a:t>各级渠道营业员、营业班长</a:t>
            </a:r>
            <a:endParaRPr lang="zh-CN" altLang="en-US" sz="1400" b="0" dirty="0">
              <a:solidFill>
                <a:srgbClr val="808080"/>
              </a:solidFill>
              <a:latin typeface="微软雅黑" panose="020B0503020204020204" pitchFamily="34" charset="-122"/>
              <a:ea typeface="微软雅黑" panose="020B0503020204020204" pitchFamily="34" charset="-122"/>
            </a:endParaRPr>
          </a:p>
          <a:p>
            <a:pPr marL="262255" lvl="0" indent="-174625" algn="just" eaLnBrk="1" hangingPunct="1">
              <a:lnSpc>
                <a:spcPct val="150000"/>
              </a:lnSpc>
              <a:buChar char="•"/>
            </a:pPr>
            <a:r>
              <a:rPr lang="zh-CN" altLang="en-US" sz="1400" b="0" dirty="0">
                <a:solidFill>
                  <a:srgbClr val="808080"/>
                </a:solidFill>
                <a:latin typeface="微软雅黑" panose="020B0503020204020204" pitchFamily="34" charset="-122"/>
                <a:ea typeface="微软雅黑" panose="020B0503020204020204" pitchFamily="34" charset="-122"/>
              </a:rPr>
              <a:t>客服代表及维系、管理人员</a:t>
            </a:r>
            <a:endParaRPr lang="zh-CN" altLang="en-US" sz="1400" b="0" dirty="0">
              <a:solidFill>
                <a:srgbClr val="808080"/>
              </a:solidFill>
              <a:latin typeface="微软雅黑" panose="020B0503020204020204" pitchFamily="34" charset="-122"/>
              <a:ea typeface="微软雅黑" panose="020B0503020204020204" pitchFamily="34" charset="-122"/>
            </a:endParaRPr>
          </a:p>
          <a:p>
            <a:pPr marL="262255" lvl="0" indent="-174625" algn="just" eaLnBrk="1" hangingPunct="1">
              <a:lnSpc>
                <a:spcPct val="150000"/>
              </a:lnSpc>
              <a:buChar char="•"/>
            </a:pPr>
            <a:r>
              <a:rPr lang="zh-CN" altLang="en-US" sz="1400" b="0" dirty="0">
                <a:solidFill>
                  <a:srgbClr val="808080"/>
                </a:solidFill>
                <a:latin typeface="微软雅黑" panose="020B0503020204020204" pitchFamily="34" charset="-122"/>
                <a:ea typeface="微软雅黑" panose="020B0503020204020204" pitchFamily="34" charset="-122"/>
              </a:rPr>
              <a:t>各级业务管理人员、支撑人员</a:t>
            </a:r>
            <a:endParaRPr lang="zh-CN" altLang="en-US" sz="1400" b="0" dirty="0">
              <a:solidFill>
                <a:srgbClr val="808080"/>
              </a:solidFill>
              <a:latin typeface="微软雅黑" panose="020B0503020204020204" pitchFamily="34" charset="-122"/>
              <a:ea typeface="微软雅黑" panose="020B0503020204020204" pitchFamily="34" charset="-122"/>
            </a:endParaRPr>
          </a:p>
        </p:txBody>
      </p:sp>
      <p:sp>
        <p:nvSpPr>
          <p:cNvPr id="26634" name="矩形 10"/>
          <p:cNvSpPr/>
          <p:nvPr/>
        </p:nvSpPr>
        <p:spPr>
          <a:xfrm>
            <a:off x="5405438" y="4165600"/>
            <a:ext cx="3487737" cy="2066925"/>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1" indent="-198120" algn="just" eaLnBrk="1" hangingPunct="1">
              <a:lnSpc>
                <a:spcPts val="2200"/>
              </a:lnSpc>
              <a:buChar char="•"/>
            </a:pPr>
            <a:r>
              <a:rPr lang="zh-CN" altLang="en-US" sz="1400" dirty="0">
                <a:solidFill>
                  <a:srgbClr val="000000"/>
                </a:solidFill>
                <a:latin typeface="微软雅黑" panose="020B0503020204020204" pitchFamily="34" charset="-122"/>
                <a:ea typeface="微软雅黑" panose="020B0503020204020204" pitchFamily="34" charset="-122"/>
              </a:rPr>
              <a:t>统一登录、单点认证</a:t>
            </a:r>
            <a:r>
              <a:rPr lang="en-US" altLang="zh-CN" sz="1400" b="0" dirty="0">
                <a:solidFill>
                  <a:srgbClr val="000000"/>
                </a:solidFill>
                <a:latin typeface="微软雅黑" panose="020B0503020204020204" pitchFamily="34" charset="-122"/>
                <a:ea typeface="微软雅黑" panose="020B0503020204020204" pitchFamily="34" charset="-122"/>
              </a:rPr>
              <a:t>–</a:t>
            </a:r>
            <a:r>
              <a:rPr lang="zh-CN" altLang="en-US" sz="1400" b="0" dirty="0">
                <a:solidFill>
                  <a:srgbClr val="808080"/>
                </a:solidFill>
                <a:latin typeface="微软雅黑" panose="020B0503020204020204" pitchFamily="34" charset="-122"/>
                <a:ea typeface="微软雅黑" panose="020B0503020204020204" pitchFamily="34" charset="-122"/>
              </a:rPr>
              <a:t>不用在各系统间频繁登录与切换</a:t>
            </a:r>
            <a:endParaRPr lang="zh-CN" altLang="en-US" sz="1400" b="0" dirty="0">
              <a:solidFill>
                <a:srgbClr val="808080"/>
              </a:solidFill>
              <a:latin typeface="微软雅黑" panose="020B0503020204020204" pitchFamily="34" charset="-122"/>
              <a:ea typeface="微软雅黑" panose="020B0503020204020204" pitchFamily="34" charset="-122"/>
            </a:endParaRPr>
          </a:p>
          <a:p>
            <a:pPr marL="285750" lvl="1" indent="-198120" algn="just" eaLnBrk="1" hangingPunct="1">
              <a:lnSpc>
                <a:spcPts val="2200"/>
              </a:lnSpc>
              <a:buChar char="•"/>
            </a:pPr>
            <a:r>
              <a:rPr lang="zh-CN" altLang="en-US" sz="1400" dirty="0">
                <a:solidFill>
                  <a:srgbClr val="000000"/>
                </a:solidFill>
                <a:latin typeface="微软雅黑" panose="020B0503020204020204" pitchFamily="34" charset="-122"/>
                <a:ea typeface="微软雅黑" panose="020B0503020204020204" pitchFamily="34" charset="-122"/>
              </a:rPr>
              <a:t>简化流程、提升效率</a:t>
            </a:r>
            <a:r>
              <a:rPr lang="en-US" altLang="zh-CN" sz="1400" b="0" dirty="0">
                <a:solidFill>
                  <a:srgbClr val="000000"/>
                </a:solidFill>
                <a:latin typeface="微软雅黑" panose="020B0503020204020204" pitchFamily="34" charset="-122"/>
                <a:ea typeface="微软雅黑" panose="020B0503020204020204" pitchFamily="34" charset="-122"/>
              </a:rPr>
              <a:t>–</a:t>
            </a:r>
            <a:r>
              <a:rPr lang="zh-CN" altLang="en-US" sz="1400" b="0" dirty="0">
                <a:solidFill>
                  <a:srgbClr val="808080"/>
                </a:solidFill>
                <a:latin typeface="微软雅黑" panose="020B0503020204020204" pitchFamily="34" charset="-122"/>
                <a:ea typeface="宋体" panose="02010600030101010101" pitchFamily="2" charset="-122"/>
              </a:rPr>
              <a:t>不再人工判断网别、</a:t>
            </a:r>
            <a:r>
              <a:rPr lang="zh-CN" altLang="en-US" sz="1400" b="0" dirty="0">
                <a:solidFill>
                  <a:srgbClr val="808080"/>
                </a:solidFill>
                <a:latin typeface="微软雅黑" panose="020B0503020204020204" pitchFamily="34" charset="-122"/>
                <a:ea typeface="微软雅黑" panose="020B0503020204020204" pitchFamily="34" charset="-122"/>
              </a:rPr>
              <a:t>缩短开户流程、不再让客户长时间等待</a:t>
            </a:r>
            <a:endParaRPr lang="zh-CN" altLang="en-US" sz="1400" b="0" dirty="0">
              <a:solidFill>
                <a:srgbClr val="808080"/>
              </a:solidFill>
              <a:latin typeface="微软雅黑" panose="020B0503020204020204" pitchFamily="34" charset="-122"/>
              <a:ea typeface="微软雅黑" panose="020B0503020204020204" pitchFamily="34" charset="-122"/>
            </a:endParaRPr>
          </a:p>
          <a:p>
            <a:pPr marL="285750" lvl="1" indent="-198120" algn="just" eaLnBrk="1" hangingPunct="1">
              <a:lnSpc>
                <a:spcPts val="2200"/>
              </a:lnSpc>
              <a:buChar char="•"/>
            </a:pPr>
            <a:r>
              <a:rPr lang="zh-CN" altLang="en-US" sz="1400" dirty="0">
                <a:solidFill>
                  <a:srgbClr val="000000"/>
                </a:solidFill>
                <a:latin typeface="微软雅黑" panose="020B0503020204020204" pitchFamily="34" charset="-122"/>
                <a:ea typeface="微软雅黑" panose="020B0503020204020204" pitchFamily="34" charset="-122"/>
              </a:rPr>
              <a:t>便捷服务、提升感知</a:t>
            </a:r>
            <a:r>
              <a:rPr lang="en-US" altLang="zh-CN" sz="1400" b="0" dirty="0">
                <a:solidFill>
                  <a:srgbClr val="000000"/>
                </a:solidFill>
                <a:latin typeface="微软雅黑" panose="020B0503020204020204" pitchFamily="34" charset="-122"/>
                <a:ea typeface="微软雅黑" panose="020B0503020204020204" pitchFamily="34" charset="-122"/>
              </a:rPr>
              <a:t>–</a:t>
            </a:r>
            <a:r>
              <a:rPr lang="zh-CN" altLang="en-US" sz="1400" b="0" dirty="0">
                <a:solidFill>
                  <a:srgbClr val="000000"/>
                </a:solidFill>
                <a:latin typeface="微软雅黑" panose="020B0503020204020204" pitchFamily="34" charset="-122"/>
                <a:ea typeface="微软雅黑" panose="020B0503020204020204" pitchFamily="34" charset="-122"/>
              </a:rPr>
              <a:t> </a:t>
            </a:r>
            <a:r>
              <a:rPr lang="zh-CN" altLang="en-US" sz="1400" b="0" dirty="0">
                <a:solidFill>
                  <a:srgbClr val="808080"/>
                </a:solidFill>
                <a:latin typeface="微软雅黑" panose="020B0503020204020204" pitchFamily="34" charset="-122"/>
                <a:ea typeface="微软雅黑" panose="020B0503020204020204" pitchFamily="34" charset="-122"/>
              </a:rPr>
              <a:t>快速定位业务受理菜单，提升客户服务感知</a:t>
            </a:r>
            <a:endParaRPr lang="zh-CN" altLang="en-US" sz="1400" b="0" dirty="0">
              <a:solidFill>
                <a:srgbClr val="80808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9219"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1</a:t>
            </a: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云</a:t>
            </a:r>
            <a:r>
              <a:rPr kumimoji="0" lang="zh-CN" altLang="en-US"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销售建设背景与历程</a:t>
            </a:r>
            <a:endPar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.3 </a:t>
            </a:r>
            <a:r>
              <a:rPr kumimoji="0" lang="zh-CN" altLang="en-US"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549275"/>
            <a:ext cx="5643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沃受理统一门户</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平台视图</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27650" name="圆角矩形 34"/>
          <p:cNvSpPr/>
          <p:nvPr/>
        </p:nvSpPr>
        <p:spPr>
          <a:xfrm>
            <a:off x="233363" y="1393825"/>
            <a:ext cx="8677275" cy="919163"/>
          </a:xfrm>
          <a:prstGeom prst="roundRect">
            <a:avLst>
              <a:gd name="adj" fmla="val 16667"/>
            </a:avLst>
          </a:prstGeom>
          <a:noFill/>
          <a:ln w="9525" cap="flat" cmpd="sng">
            <a:solidFill>
              <a:srgbClr val="D71A20"/>
            </a:solidFill>
            <a:prstDash val="dash"/>
            <a:round/>
            <a:headEnd type="none" w="med" len="med"/>
            <a:tailEnd type="none" w="med" len="med"/>
          </a:ln>
        </p:spPr>
        <p:txBody>
          <a:bodyPr anchor="t">
            <a:spAutoFit/>
          </a:bodyPr>
          <a:lstStyle/>
          <a:p>
            <a:pPr lvl="0" indent="0" eaLnBrk="1" hangingPunct="1">
              <a:lnSpc>
                <a:spcPct val="150000"/>
              </a:lnSpc>
            </a:pPr>
            <a:r>
              <a:rPr lang="zh-CN" altLang="en-US" sz="1600" b="0" dirty="0">
                <a:solidFill>
                  <a:srgbClr val="000000"/>
                </a:solidFill>
                <a:latin typeface="微软雅黑" panose="020B0503020204020204" pitchFamily="34" charset="-122"/>
                <a:ea typeface="微软雅黑" panose="020B0503020204020204" pitchFamily="34" charset="-122"/>
              </a:rPr>
              <a:t>通过界面嵌入或功能集成将</a:t>
            </a:r>
            <a:r>
              <a:rPr lang="en-US" altLang="zh-CN" sz="1600" b="0" dirty="0">
                <a:solidFill>
                  <a:srgbClr val="000000"/>
                </a:solidFill>
                <a:latin typeface="微软雅黑" panose="020B0503020204020204" pitchFamily="34" charset="-122"/>
                <a:ea typeface="微软雅黑" panose="020B0503020204020204" pitchFamily="34" charset="-122"/>
              </a:rPr>
              <a:t>BSS</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ESS</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CBSS</a:t>
            </a:r>
            <a:r>
              <a:rPr lang="zh-CN" altLang="en-US" sz="1600" b="0" dirty="0">
                <a:solidFill>
                  <a:srgbClr val="000000"/>
                </a:solidFill>
                <a:latin typeface="微软雅黑" panose="020B0503020204020204" pitchFamily="34" charset="-122"/>
                <a:ea typeface="微软雅黑" panose="020B0503020204020204" pitchFamily="34" charset="-122"/>
              </a:rPr>
              <a:t>等系统核心生产功能统一整合到统一门户平台，实现全系统的一点认证和一点登录</a:t>
            </a:r>
            <a:endParaRPr lang="zh-CN" altLang="en-US" sz="1600" b="0" dirty="0">
              <a:solidFill>
                <a:srgbClr val="000000"/>
              </a:solidFill>
              <a:latin typeface="微软雅黑" panose="020B0503020204020204" pitchFamily="34" charset="-122"/>
              <a:ea typeface="微软雅黑" panose="020B0503020204020204" pitchFamily="34" charset="-122"/>
            </a:endParaRPr>
          </a:p>
        </p:txBody>
      </p:sp>
      <p:sp>
        <p:nvSpPr>
          <p:cNvPr id="4" name="矩形 3"/>
          <p:cNvSpPr/>
          <p:nvPr/>
        </p:nvSpPr>
        <p:spPr bwMode="auto">
          <a:xfrm>
            <a:off x="684213" y="3067050"/>
            <a:ext cx="7775575" cy="3386138"/>
          </a:xfrm>
          <a:prstGeom prst="rect">
            <a:avLst/>
          </a:prstGeom>
          <a:solidFill>
            <a:srgbClr val="E4ECF8">
              <a:lumMod val="75000"/>
              <a:alpha val="45000"/>
            </a:srgbClr>
          </a:solidFill>
          <a:ln>
            <a:solidFill>
              <a:srgbClr val="009DE6"/>
            </a:solid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2" name="圆角矩形 4"/>
          <p:cNvSpPr/>
          <p:nvPr/>
        </p:nvSpPr>
        <p:spPr>
          <a:xfrm>
            <a:off x="914400" y="2460625"/>
            <a:ext cx="1209675" cy="461963"/>
          </a:xfrm>
          <a:prstGeom prst="roundRect">
            <a:avLst>
              <a:gd name="adj" fmla="val 16667"/>
            </a:avLst>
          </a:prstGeom>
          <a:solidFill>
            <a:srgbClr val="F18200"/>
          </a:solidFill>
          <a:ln w="9525">
            <a:noFill/>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营业员</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7653" name="圆角矩形 5"/>
          <p:cNvSpPr/>
          <p:nvPr/>
        </p:nvSpPr>
        <p:spPr>
          <a:xfrm>
            <a:off x="2916238" y="2460625"/>
            <a:ext cx="1444625" cy="461963"/>
          </a:xfrm>
          <a:prstGeom prst="roundRect">
            <a:avLst>
              <a:gd name="adj" fmla="val 16667"/>
            </a:avLst>
          </a:prstGeom>
          <a:solidFill>
            <a:srgbClr val="F18200"/>
          </a:solidFill>
          <a:ln w="9525">
            <a:noFill/>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营业厅经理</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7654" name="圆角矩形 6"/>
          <p:cNvSpPr/>
          <p:nvPr/>
        </p:nvSpPr>
        <p:spPr>
          <a:xfrm>
            <a:off x="5003800" y="2460625"/>
            <a:ext cx="1368425" cy="461963"/>
          </a:xfrm>
          <a:prstGeom prst="roundRect">
            <a:avLst>
              <a:gd name="adj" fmla="val 16667"/>
            </a:avLst>
          </a:prstGeom>
          <a:solidFill>
            <a:srgbClr val="F18200"/>
          </a:solidFill>
          <a:ln w="9525">
            <a:noFill/>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代理商</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7655" name="圆角矩形 7"/>
          <p:cNvSpPr/>
          <p:nvPr/>
        </p:nvSpPr>
        <p:spPr>
          <a:xfrm>
            <a:off x="6918325" y="2460625"/>
            <a:ext cx="1325563" cy="461963"/>
          </a:xfrm>
          <a:prstGeom prst="roundRect">
            <a:avLst>
              <a:gd name="adj" fmla="val 16667"/>
            </a:avLst>
          </a:prstGeom>
          <a:solidFill>
            <a:srgbClr val="F18200"/>
          </a:solidFill>
          <a:ln w="9525">
            <a:noFill/>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客服人员</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7656" name="圆角矩形 8"/>
          <p:cNvSpPr/>
          <p:nvPr/>
        </p:nvSpPr>
        <p:spPr>
          <a:xfrm>
            <a:off x="842963" y="3171825"/>
            <a:ext cx="7396162" cy="463550"/>
          </a:xfrm>
          <a:prstGeom prst="roundRect">
            <a:avLst>
              <a:gd name="adj" fmla="val 16667"/>
            </a:avLst>
          </a:prstGeom>
          <a:solidFill>
            <a:srgbClr val="009DE6"/>
          </a:solidFill>
          <a:ln w="9525">
            <a:noFill/>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统一门户平台</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27657" name="圆角矩形 9"/>
          <p:cNvSpPr/>
          <p:nvPr/>
        </p:nvSpPr>
        <p:spPr>
          <a:xfrm>
            <a:off x="957263" y="3790950"/>
            <a:ext cx="1785937" cy="347663"/>
          </a:xfrm>
          <a:prstGeom prst="roundRect">
            <a:avLst>
              <a:gd name="adj" fmla="val 16667"/>
            </a:avLst>
          </a:prstGeom>
          <a:solidFill>
            <a:srgbClr val="FFC000"/>
          </a:solidFill>
          <a:ln w="9525">
            <a:noFill/>
          </a:ln>
        </p:spPr>
        <p:txBody>
          <a:bodyPr anchor="t"/>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沃受理简化受理</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58" name="圆角矩形 10"/>
          <p:cNvSpPr/>
          <p:nvPr/>
        </p:nvSpPr>
        <p:spPr>
          <a:xfrm>
            <a:off x="2947988" y="3790950"/>
            <a:ext cx="1414462" cy="347663"/>
          </a:xfrm>
          <a:prstGeom prst="roundRect">
            <a:avLst>
              <a:gd name="adj" fmla="val 16667"/>
            </a:avLst>
          </a:prstGeom>
          <a:solidFill>
            <a:srgbClr val="FFC000"/>
          </a:solidFill>
          <a:ln w="9525">
            <a:noFill/>
          </a:ln>
        </p:spPr>
        <p:txBody>
          <a:bodyPr anchor="t"/>
          <a:lstStyle/>
          <a:p>
            <a:pPr lvl="0" indent="0" algn="ctr" eaLnBrk="1" hangingPunct="1"/>
            <a:r>
              <a:rPr lang="en-US" altLang="zh-CN" sz="1400" b="0" dirty="0">
                <a:solidFill>
                  <a:srgbClr val="000000"/>
                </a:solidFill>
                <a:latin typeface="微软雅黑" panose="020B0503020204020204" pitchFamily="34" charset="-122"/>
                <a:ea typeface="微软雅黑" panose="020B0503020204020204" pitchFamily="34" charset="-122"/>
              </a:rPr>
              <a:t>BSS</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59" name="圆角矩形 11"/>
          <p:cNvSpPr/>
          <p:nvPr/>
        </p:nvSpPr>
        <p:spPr>
          <a:xfrm>
            <a:off x="4540250" y="3790950"/>
            <a:ext cx="1784350" cy="347663"/>
          </a:xfrm>
          <a:prstGeom prst="roundRect">
            <a:avLst>
              <a:gd name="adj" fmla="val 16667"/>
            </a:avLst>
          </a:prstGeom>
          <a:solidFill>
            <a:srgbClr val="FFC000"/>
          </a:solidFill>
          <a:ln w="9525">
            <a:noFill/>
          </a:ln>
        </p:spPr>
        <p:txBody>
          <a:bodyPr anchor="t"/>
          <a:lstStyle/>
          <a:p>
            <a:pPr lvl="0" indent="0" eaLnBrk="1" hangingPunct="1"/>
            <a:r>
              <a:rPr lang="en-US" altLang="zh-CN" sz="1400" b="0" dirty="0">
                <a:solidFill>
                  <a:srgbClr val="000000"/>
                </a:solidFill>
                <a:latin typeface="微软雅黑" panose="020B0503020204020204" pitchFamily="34" charset="-122"/>
                <a:ea typeface="微软雅黑" panose="020B0503020204020204" pitchFamily="34" charset="-122"/>
              </a:rPr>
              <a:t>ESS</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0" name="圆角矩形 12"/>
          <p:cNvSpPr/>
          <p:nvPr/>
        </p:nvSpPr>
        <p:spPr>
          <a:xfrm>
            <a:off x="6532563" y="3790950"/>
            <a:ext cx="1195387" cy="347663"/>
          </a:xfrm>
          <a:prstGeom prst="roundRect">
            <a:avLst>
              <a:gd name="adj" fmla="val 16667"/>
            </a:avLst>
          </a:prstGeom>
          <a:solidFill>
            <a:srgbClr val="FFC000"/>
          </a:solidFill>
          <a:ln w="9525">
            <a:noFill/>
          </a:ln>
        </p:spPr>
        <p:txBody>
          <a:bodyPr anchor="t"/>
          <a:lstStyle/>
          <a:p>
            <a:pPr lvl="0" indent="0" algn="ctr" eaLnBrk="1" hangingPunct="1"/>
            <a:r>
              <a:rPr lang="en-US" altLang="zh-CN" sz="1400" b="0" dirty="0">
                <a:solidFill>
                  <a:srgbClr val="000000"/>
                </a:solidFill>
                <a:latin typeface="微软雅黑" panose="020B0503020204020204" pitchFamily="34" charset="-122"/>
                <a:ea typeface="微软雅黑" panose="020B0503020204020204" pitchFamily="34" charset="-122"/>
              </a:rPr>
              <a:t>CBSS</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1" name="圆角矩形 13"/>
          <p:cNvSpPr/>
          <p:nvPr/>
        </p:nvSpPr>
        <p:spPr>
          <a:xfrm>
            <a:off x="957263" y="4243388"/>
            <a:ext cx="1785937" cy="347662"/>
          </a:xfrm>
          <a:prstGeom prst="roundRect">
            <a:avLst>
              <a:gd name="adj" fmla="val 16667"/>
            </a:avLst>
          </a:prstGeom>
          <a:solidFill>
            <a:srgbClr val="E1EED2"/>
          </a:solidFill>
          <a:ln w="9525">
            <a:noFill/>
          </a:ln>
        </p:spPr>
        <p:txBody>
          <a:bodyPr anchor="t"/>
          <a:lstStyle/>
          <a:p>
            <a:pPr lvl="0" indent="0" eaLnBrk="1" hangingPunct="1"/>
            <a:r>
              <a:rPr lang="zh-CN" altLang="zh-CN" sz="1400" b="0" dirty="0">
                <a:solidFill>
                  <a:srgbClr val="000000"/>
                </a:solidFill>
                <a:latin typeface="微软雅黑" panose="020B0503020204020204" pitchFamily="34" charset="-122"/>
                <a:ea typeface="微软雅黑" panose="020B0503020204020204" pitchFamily="34" charset="-122"/>
              </a:rPr>
              <a:t>助销系统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2" name="圆角矩形 14"/>
          <p:cNvSpPr/>
          <p:nvPr/>
        </p:nvSpPr>
        <p:spPr>
          <a:xfrm>
            <a:off x="2947988" y="4264025"/>
            <a:ext cx="1414462" cy="347663"/>
          </a:xfrm>
          <a:prstGeom prst="roundRect">
            <a:avLst>
              <a:gd name="adj" fmla="val 16667"/>
            </a:avLst>
          </a:prstGeom>
          <a:solidFill>
            <a:srgbClr val="E1EED2"/>
          </a:solidFill>
          <a:ln w="9525">
            <a:noFill/>
          </a:ln>
        </p:spPr>
        <p:txBody>
          <a:bodyPr anchor="t"/>
          <a:lstStyle/>
          <a:p>
            <a:pPr lvl="0" indent="0" algn="ctr" eaLnBrk="1" hangingPunct="1"/>
            <a:r>
              <a:rPr lang="zh-CN" altLang="zh-CN" sz="1400" b="0" dirty="0">
                <a:solidFill>
                  <a:srgbClr val="000000"/>
                </a:solidFill>
                <a:latin typeface="微软雅黑" panose="020B0503020204020204" pitchFamily="34" charset="-122"/>
                <a:ea typeface="微软雅黑" panose="020B0503020204020204" pitchFamily="34" charset="-122"/>
              </a:rPr>
              <a:t>网上商城</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3" name="圆角矩形 15"/>
          <p:cNvSpPr/>
          <p:nvPr/>
        </p:nvSpPr>
        <p:spPr>
          <a:xfrm>
            <a:off x="4540250" y="4243388"/>
            <a:ext cx="1784350" cy="347662"/>
          </a:xfrm>
          <a:prstGeom prst="roundRect">
            <a:avLst>
              <a:gd name="adj" fmla="val 16667"/>
            </a:avLst>
          </a:prstGeom>
          <a:solidFill>
            <a:srgbClr val="E1EED2"/>
          </a:solidFill>
          <a:ln w="9525">
            <a:noFill/>
          </a:ln>
        </p:spPr>
        <p:txBody>
          <a:bodyPr anchor="t"/>
          <a:lstStyle/>
          <a:p>
            <a:pPr lvl="0" indent="0" eaLnBrk="1" hangingPunct="1"/>
            <a:r>
              <a:rPr lang="zh-CN" altLang="zh-CN" sz="1400" b="0" dirty="0">
                <a:solidFill>
                  <a:srgbClr val="000000"/>
                </a:solidFill>
                <a:latin typeface="微软雅黑" panose="020B0503020204020204" pitchFamily="34" charset="-122"/>
                <a:ea typeface="微软雅黑" panose="020B0503020204020204" pitchFamily="34" charset="-122"/>
              </a:rPr>
              <a:t>无纸化办公</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4" name="圆角矩形 16"/>
          <p:cNvSpPr/>
          <p:nvPr/>
        </p:nvSpPr>
        <p:spPr>
          <a:xfrm>
            <a:off x="6532563" y="4243388"/>
            <a:ext cx="1195387" cy="347662"/>
          </a:xfrm>
          <a:prstGeom prst="roundRect">
            <a:avLst>
              <a:gd name="adj" fmla="val 16667"/>
            </a:avLst>
          </a:prstGeom>
          <a:solidFill>
            <a:srgbClr val="E1EED2"/>
          </a:solidFill>
          <a:ln w="9525">
            <a:noFill/>
          </a:ln>
        </p:spPr>
        <p:txBody>
          <a:bodyPr anchor="t"/>
          <a:lstStyle/>
          <a:p>
            <a:pPr lvl="0" indent="0" algn="ctr" eaLnBrk="1" hangingPunct="1"/>
            <a:r>
              <a:rPr lang="zh-CN" altLang="zh-CN" sz="1400" b="0" dirty="0">
                <a:solidFill>
                  <a:srgbClr val="000000"/>
                </a:solidFill>
                <a:latin typeface="微软雅黑" panose="020B0503020204020204" pitchFamily="34" charset="-122"/>
                <a:ea typeface="微软雅黑" panose="020B0503020204020204" pitchFamily="34" charset="-122"/>
              </a:rPr>
              <a:t>弹窗系统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5" name="圆角矩形 17"/>
          <p:cNvSpPr/>
          <p:nvPr/>
        </p:nvSpPr>
        <p:spPr>
          <a:xfrm>
            <a:off x="957263" y="4725988"/>
            <a:ext cx="1785937" cy="347662"/>
          </a:xfrm>
          <a:prstGeom prst="roundRect">
            <a:avLst>
              <a:gd name="adj" fmla="val 16667"/>
            </a:avLst>
          </a:prstGeom>
          <a:solidFill>
            <a:srgbClr val="E1EED2"/>
          </a:solidFill>
          <a:ln w="9525">
            <a:noFill/>
          </a:ln>
        </p:spPr>
        <p:txBody>
          <a:bodyPr anchor="t"/>
          <a:lstStyle/>
          <a:p>
            <a:pPr lvl="0" indent="0" eaLnBrk="1" hangingPunct="1"/>
            <a:r>
              <a:rPr lang="en-US" altLang="zh-CN" sz="1400" b="0" dirty="0">
                <a:solidFill>
                  <a:srgbClr val="000000"/>
                </a:solidFill>
                <a:latin typeface="微软雅黑" panose="020B0503020204020204" pitchFamily="34" charset="-122"/>
                <a:ea typeface="微软雅黑" panose="020B0503020204020204" pitchFamily="34" charset="-122"/>
              </a:rPr>
              <a:t>SAP</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6" name="圆角矩形 18"/>
          <p:cNvSpPr/>
          <p:nvPr/>
        </p:nvSpPr>
        <p:spPr>
          <a:xfrm>
            <a:off x="2947988" y="4746625"/>
            <a:ext cx="1414462" cy="347663"/>
          </a:xfrm>
          <a:prstGeom prst="roundRect">
            <a:avLst>
              <a:gd name="adj" fmla="val 16667"/>
            </a:avLst>
          </a:prstGeom>
          <a:solidFill>
            <a:srgbClr val="E1EED2"/>
          </a:solidFill>
          <a:ln w="9525">
            <a:noFill/>
          </a:ln>
        </p:spPr>
        <p:txBody>
          <a:bodyPr anchor="t"/>
          <a:lstStyle/>
          <a:p>
            <a:pPr lvl="0" indent="0" algn="ctr" eaLnBrk="1" hangingPunct="1"/>
            <a:r>
              <a:rPr lang="en-US" altLang="zh-CN" sz="1400" b="0" dirty="0">
                <a:solidFill>
                  <a:srgbClr val="000000"/>
                </a:solidFill>
                <a:latin typeface="微软雅黑" panose="020B0503020204020204" pitchFamily="34" charset="-122"/>
                <a:ea typeface="微软雅黑" panose="020B0503020204020204" pitchFamily="34" charset="-122"/>
              </a:rPr>
              <a:t>POS</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7" name="圆角矩形 19"/>
          <p:cNvSpPr/>
          <p:nvPr/>
        </p:nvSpPr>
        <p:spPr>
          <a:xfrm>
            <a:off x="957263" y="5292725"/>
            <a:ext cx="1785937" cy="347663"/>
          </a:xfrm>
          <a:prstGeom prst="roundRect">
            <a:avLst>
              <a:gd name="adj" fmla="val 16667"/>
            </a:avLst>
          </a:prstGeom>
          <a:solidFill>
            <a:srgbClr val="E1EED2"/>
          </a:solidFill>
          <a:ln w="9525">
            <a:noFill/>
          </a:ln>
        </p:spPr>
        <p:txBody>
          <a:bodyPr anchor="t"/>
          <a:lstStyle/>
          <a:p>
            <a:pPr lvl="0" indent="0" eaLnBrk="1" hangingPunct="1"/>
            <a:r>
              <a:rPr lang="en-US" altLang="zh-CN" sz="1400" b="0" dirty="0">
                <a:solidFill>
                  <a:srgbClr val="000000"/>
                </a:solidFill>
                <a:latin typeface="微软雅黑" panose="020B0503020204020204" pitchFamily="34" charset="-122"/>
                <a:ea typeface="微软雅黑" panose="020B0503020204020204" pitchFamily="34" charset="-122"/>
              </a:rPr>
              <a:t>CRM</a:t>
            </a:r>
            <a:r>
              <a:rPr lang="zh-CN" altLang="zh-CN" sz="1400" b="0" dirty="0">
                <a:solidFill>
                  <a:srgbClr val="000000"/>
                </a:solidFill>
                <a:latin typeface="微软雅黑" panose="020B0503020204020204" pitchFamily="34" charset="-122"/>
                <a:ea typeface="微软雅黑" panose="020B0503020204020204" pitchFamily="34" charset="-122"/>
              </a:rPr>
              <a:t>（卡管理系统）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8" name="圆角矩形 20"/>
          <p:cNvSpPr/>
          <p:nvPr/>
        </p:nvSpPr>
        <p:spPr>
          <a:xfrm>
            <a:off x="2947988" y="5313363"/>
            <a:ext cx="1414462" cy="347662"/>
          </a:xfrm>
          <a:prstGeom prst="roundRect">
            <a:avLst>
              <a:gd name="adj" fmla="val 16667"/>
            </a:avLst>
          </a:prstGeom>
          <a:solidFill>
            <a:srgbClr val="E1EED2"/>
          </a:solidFill>
          <a:ln w="9525">
            <a:noFill/>
          </a:ln>
        </p:spPr>
        <p:txBody>
          <a:bodyPr anchor="t"/>
          <a:lstStyle/>
          <a:p>
            <a:pPr lvl="0" indent="0" algn="ctr" eaLnBrk="1" hangingPunct="1"/>
            <a:r>
              <a:rPr lang="zh-CN" altLang="zh-CN" sz="1400" b="0" dirty="0">
                <a:solidFill>
                  <a:srgbClr val="000000"/>
                </a:solidFill>
                <a:latin typeface="微软雅黑" panose="020B0503020204020204" pitchFamily="34" charset="-122"/>
                <a:ea typeface="微软雅黑" panose="020B0503020204020204" pitchFamily="34" charset="-122"/>
              </a:rPr>
              <a:t>投诉工单系统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69" name="圆角矩形 21"/>
          <p:cNvSpPr/>
          <p:nvPr/>
        </p:nvSpPr>
        <p:spPr>
          <a:xfrm>
            <a:off x="957263" y="5721350"/>
            <a:ext cx="1785937" cy="347663"/>
          </a:xfrm>
          <a:prstGeom prst="roundRect">
            <a:avLst>
              <a:gd name="adj" fmla="val 16667"/>
            </a:avLst>
          </a:prstGeom>
          <a:solidFill>
            <a:srgbClr val="E1EED2"/>
          </a:solidFill>
          <a:ln w="9525">
            <a:noFill/>
          </a:ln>
        </p:spPr>
        <p:txBody>
          <a:bodyPr anchor="t"/>
          <a:lstStyle/>
          <a:p>
            <a:pPr lvl="0" indent="0" eaLnBrk="1" hangingPunct="1"/>
            <a:r>
              <a:rPr lang="zh-CN" altLang="zh-CN" sz="1400" b="0" dirty="0">
                <a:solidFill>
                  <a:srgbClr val="000000"/>
                </a:solidFill>
                <a:latin typeface="微软雅黑" panose="020B0503020204020204" pitchFamily="34" charset="-122"/>
                <a:ea typeface="微软雅黑" panose="020B0503020204020204" pitchFamily="34" charset="-122"/>
              </a:rPr>
              <a:t>知识库</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70" name="圆角矩形 22"/>
          <p:cNvSpPr/>
          <p:nvPr/>
        </p:nvSpPr>
        <p:spPr>
          <a:xfrm>
            <a:off x="2947988" y="5734050"/>
            <a:ext cx="1414462" cy="347663"/>
          </a:xfrm>
          <a:prstGeom prst="roundRect">
            <a:avLst>
              <a:gd name="adj" fmla="val 16667"/>
            </a:avLst>
          </a:prstGeom>
          <a:solidFill>
            <a:srgbClr val="E1EED2"/>
          </a:solidFill>
          <a:ln w="9525">
            <a:noFill/>
          </a:ln>
        </p:spPr>
        <p:txBody>
          <a:bodyPr anchor="t"/>
          <a:lstStyle/>
          <a:p>
            <a:pPr lvl="0" indent="0" algn="ctr" eaLnBrk="1" hangingPunct="1"/>
            <a:r>
              <a:rPr lang="zh-CN" altLang="zh-CN" sz="1400" b="0" dirty="0">
                <a:solidFill>
                  <a:srgbClr val="000000"/>
                </a:solidFill>
                <a:latin typeface="微软雅黑" panose="020B0503020204020204" pitchFamily="34" charset="-122"/>
                <a:ea typeface="微软雅黑" panose="020B0503020204020204" pitchFamily="34" charset="-122"/>
              </a:rPr>
              <a:t>考试系统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71" name="圆角矩形 23"/>
          <p:cNvSpPr/>
          <p:nvPr/>
        </p:nvSpPr>
        <p:spPr>
          <a:xfrm>
            <a:off x="5573713" y="5507038"/>
            <a:ext cx="1785937" cy="347662"/>
          </a:xfrm>
          <a:prstGeom prst="roundRect">
            <a:avLst>
              <a:gd name="adj" fmla="val 16667"/>
            </a:avLst>
          </a:prstGeom>
          <a:solidFill>
            <a:srgbClr val="E1EED2"/>
          </a:solidFill>
          <a:ln w="9525">
            <a:noFill/>
          </a:ln>
        </p:spPr>
        <p:txBody>
          <a:bodyPr anchor="t"/>
          <a:lstStyle/>
          <a:p>
            <a:pPr lvl="0" indent="0" eaLnBrk="1" hangingPunct="1"/>
            <a:r>
              <a:rPr lang="zh-CN" altLang="zh-CN" sz="1400" b="0" dirty="0">
                <a:solidFill>
                  <a:srgbClr val="000000"/>
                </a:solidFill>
                <a:latin typeface="微软雅黑" panose="020B0503020204020204" pitchFamily="34" charset="-122"/>
                <a:ea typeface="微软雅黑" panose="020B0503020204020204" pitchFamily="34" charset="-122"/>
              </a:rPr>
              <a:t>广电</a:t>
            </a:r>
            <a:r>
              <a:rPr lang="en-US" altLang="zh-CN" sz="1400" b="0" dirty="0">
                <a:solidFill>
                  <a:srgbClr val="000000"/>
                </a:solidFill>
                <a:latin typeface="微软雅黑" panose="020B0503020204020204" pitchFamily="34" charset="-122"/>
                <a:ea typeface="微软雅黑" panose="020B0503020204020204" pitchFamily="34" charset="-122"/>
              </a:rPr>
              <a:t>BOSS</a:t>
            </a:r>
            <a:r>
              <a:rPr lang="zh-CN" altLang="zh-CN"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72" name="圆角矩形 24"/>
          <p:cNvSpPr/>
          <p:nvPr/>
        </p:nvSpPr>
        <p:spPr>
          <a:xfrm>
            <a:off x="6532563" y="4718050"/>
            <a:ext cx="1195387" cy="346075"/>
          </a:xfrm>
          <a:prstGeom prst="roundRect">
            <a:avLst>
              <a:gd name="adj" fmla="val 16667"/>
            </a:avLst>
          </a:prstGeom>
          <a:solidFill>
            <a:srgbClr val="E1EED2"/>
          </a:solidFill>
          <a:ln w="9525">
            <a:noFill/>
          </a:ln>
        </p:spPr>
        <p:txBody>
          <a:bodyPr anchor="t"/>
          <a:lstStyle/>
          <a:p>
            <a:pPr lvl="0" indent="0" algn="ctr" eaLnBrk="1" hangingPunct="1"/>
            <a:r>
              <a:rPr lang="zh-CN" altLang="zh-CN" sz="1400" b="0" dirty="0">
                <a:solidFill>
                  <a:srgbClr val="000000"/>
                </a:solidFill>
                <a:latin typeface="微软雅黑" panose="020B0503020204020204" pitchFamily="34" charset="-122"/>
                <a:ea typeface="微软雅黑" panose="020B0503020204020204" pitchFamily="34" charset="-122"/>
              </a:rPr>
              <a:t>沃运营</a:t>
            </a:r>
            <a:r>
              <a:rPr lang="zh-CN" altLang="en-US" sz="1400" b="0" dirty="0">
                <a:solidFill>
                  <a:srgbClr val="000000"/>
                </a:solidFill>
                <a:latin typeface="微软雅黑" panose="020B0503020204020204" pitchFamily="34" charset="-122"/>
                <a:ea typeface="微软雅黑" panose="020B0503020204020204" pitchFamily="34" charset="-122"/>
              </a:rPr>
              <a:t>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73" name="文本框 25"/>
          <p:cNvSpPr txBox="1"/>
          <p:nvPr/>
        </p:nvSpPr>
        <p:spPr>
          <a:xfrm>
            <a:off x="4689475" y="5978525"/>
            <a:ext cx="1863725" cy="461963"/>
          </a:xfrm>
          <a:prstGeom prst="rect">
            <a:avLst/>
          </a:prstGeom>
          <a:noFill/>
          <a:ln w="9525">
            <a:noFill/>
          </a:ln>
        </p:spPr>
        <p:txBody>
          <a:bodyPr anchor="t">
            <a:spAutoFit/>
          </a:bodyPr>
          <a:lstStyle/>
          <a:p>
            <a:pPr lvl="0" indent="0" eaLnBrk="1" hangingPunct="1"/>
            <a:r>
              <a:rPr lang="zh-CN" altLang="en-US" sz="2400" i="1" dirty="0">
                <a:solidFill>
                  <a:srgbClr val="FF0000"/>
                </a:solidFill>
                <a:latin typeface="微软雅黑" panose="020B0503020204020204" pitchFamily="34" charset="-122"/>
                <a:ea typeface="微软雅黑" panose="020B0503020204020204" pitchFamily="34" charset="-122"/>
              </a:rPr>
              <a:t>沃受理平台</a:t>
            </a:r>
            <a:endParaRPr lang="zh-CN" altLang="en-US" sz="2400" i="1" dirty="0">
              <a:solidFill>
                <a:srgbClr val="FF0000"/>
              </a:solidFill>
              <a:latin typeface="微软雅黑" panose="020B0503020204020204" pitchFamily="34" charset="-122"/>
              <a:ea typeface="微软雅黑" panose="020B0503020204020204" pitchFamily="34" charset="-122"/>
            </a:endParaRPr>
          </a:p>
        </p:txBody>
      </p:sp>
      <p:sp>
        <p:nvSpPr>
          <p:cNvPr id="27674" name="圆角矩形 26"/>
          <p:cNvSpPr/>
          <p:nvPr/>
        </p:nvSpPr>
        <p:spPr>
          <a:xfrm>
            <a:off x="4540250" y="4718050"/>
            <a:ext cx="1784350" cy="346075"/>
          </a:xfrm>
          <a:prstGeom prst="roundRect">
            <a:avLst>
              <a:gd name="adj" fmla="val 16667"/>
            </a:avLst>
          </a:prstGeom>
          <a:solidFill>
            <a:srgbClr val="E1EED2"/>
          </a:solidFill>
          <a:ln w="9525">
            <a:noFill/>
          </a:ln>
        </p:spPr>
        <p:txBody>
          <a:bodyPr anchor="t"/>
          <a:lstStyle/>
          <a:p>
            <a:pPr lvl="0" indent="0" eaLnBrk="1" hangingPunct="1"/>
            <a:r>
              <a:rPr lang="zh-CN" altLang="zh-CN" sz="1400" b="0" dirty="0">
                <a:solidFill>
                  <a:srgbClr val="000000"/>
                </a:solidFill>
                <a:latin typeface="微软雅黑" panose="020B0503020204020204" pitchFamily="34" charset="-122"/>
                <a:ea typeface="微软雅黑" panose="020B0503020204020204" pitchFamily="34" charset="-122"/>
              </a:rPr>
              <a:t>基层积分管理系统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7675" name="下箭头 27"/>
          <p:cNvSpPr/>
          <p:nvPr/>
        </p:nvSpPr>
        <p:spPr>
          <a:xfrm>
            <a:off x="1346200" y="2922588"/>
            <a:ext cx="360363" cy="249237"/>
          </a:xfrm>
          <a:prstGeom prst="downArrow">
            <a:avLst>
              <a:gd name="adj1" fmla="val 50000"/>
              <a:gd name="adj2" fmla="val 50000"/>
            </a:avLst>
          </a:prstGeom>
          <a:solidFill>
            <a:srgbClr val="F182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7676" name="下箭头 28"/>
          <p:cNvSpPr/>
          <p:nvPr/>
        </p:nvSpPr>
        <p:spPr>
          <a:xfrm>
            <a:off x="3398838" y="2922588"/>
            <a:ext cx="360362" cy="249237"/>
          </a:xfrm>
          <a:prstGeom prst="downArrow">
            <a:avLst>
              <a:gd name="adj1" fmla="val 50000"/>
              <a:gd name="adj2" fmla="val 50000"/>
            </a:avLst>
          </a:prstGeom>
          <a:solidFill>
            <a:srgbClr val="F182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7677" name="下箭头 29"/>
          <p:cNvSpPr/>
          <p:nvPr/>
        </p:nvSpPr>
        <p:spPr>
          <a:xfrm>
            <a:off x="5516563" y="2919413"/>
            <a:ext cx="360362" cy="249237"/>
          </a:xfrm>
          <a:prstGeom prst="downArrow">
            <a:avLst>
              <a:gd name="adj1" fmla="val 50000"/>
              <a:gd name="adj2" fmla="val 50000"/>
            </a:avLst>
          </a:prstGeom>
          <a:solidFill>
            <a:srgbClr val="F182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27678" name="下箭头 30"/>
          <p:cNvSpPr/>
          <p:nvPr/>
        </p:nvSpPr>
        <p:spPr>
          <a:xfrm>
            <a:off x="7366000" y="2911475"/>
            <a:ext cx="360363" cy="249238"/>
          </a:xfrm>
          <a:prstGeom prst="downArrow">
            <a:avLst>
              <a:gd name="adj1" fmla="val 50000"/>
              <a:gd name="adj2" fmla="val 50000"/>
            </a:avLst>
          </a:prstGeom>
          <a:solidFill>
            <a:srgbClr val="F18200"/>
          </a:solidFill>
          <a:ln w="9525">
            <a:noFill/>
          </a:ln>
        </p:spPr>
        <p:txBody>
          <a:bodyPr anchor="t"/>
          <a:lstStyle/>
          <a:p>
            <a:pPr lvl="0" indent="0" eaLnBrk="1" hangingPunct="1"/>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842963" y="3687763"/>
            <a:ext cx="7396163" cy="1423988"/>
          </a:xfrm>
          <a:prstGeom prst="rect">
            <a:avLst/>
          </a:prstGeom>
          <a:noFill/>
          <a:ln w="38100">
            <a:solidFill>
              <a:srgbClr val="FFFFFF">
                <a:lumMod val="65000"/>
              </a:srgbClr>
            </a:solidFill>
            <a:prstDash val="sysDot"/>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bwMode="auto">
          <a:xfrm>
            <a:off x="842963" y="5227638"/>
            <a:ext cx="4167188" cy="935038"/>
          </a:xfrm>
          <a:prstGeom prst="rect">
            <a:avLst/>
          </a:prstGeom>
          <a:noFill/>
          <a:ln w="38100">
            <a:solidFill>
              <a:srgbClr val="FFFFFF">
                <a:lumMod val="65000"/>
              </a:srgbClr>
            </a:solidFill>
            <a:prstDash val="sysDot"/>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4" name="矩形 33"/>
          <p:cNvSpPr/>
          <p:nvPr/>
        </p:nvSpPr>
        <p:spPr bwMode="auto">
          <a:xfrm>
            <a:off x="5389563" y="5208588"/>
            <a:ext cx="2849563" cy="954088"/>
          </a:xfrm>
          <a:prstGeom prst="rect">
            <a:avLst/>
          </a:prstGeom>
          <a:noFill/>
          <a:ln w="38100">
            <a:solidFill>
              <a:srgbClr val="FFFFFF">
                <a:lumMod val="65000"/>
              </a:srgbClr>
            </a:solidFill>
            <a:prstDash val="sysDot"/>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682" name="文本框 34"/>
          <p:cNvSpPr txBox="1"/>
          <p:nvPr/>
        </p:nvSpPr>
        <p:spPr>
          <a:xfrm>
            <a:off x="4448175" y="5154613"/>
            <a:ext cx="400050" cy="1020762"/>
          </a:xfrm>
          <a:prstGeom prst="rect">
            <a:avLst/>
          </a:prstGeom>
          <a:noFill/>
          <a:ln w="9525">
            <a:noFill/>
          </a:ln>
        </p:spPr>
        <p:txBody>
          <a:bodyPr vert="eaVert" anchor="t">
            <a:spAutoFit/>
          </a:bodyPr>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办公系统群</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7683" name="文本框 35"/>
          <p:cNvSpPr txBox="1"/>
          <p:nvPr/>
        </p:nvSpPr>
        <p:spPr>
          <a:xfrm>
            <a:off x="7740650" y="5154613"/>
            <a:ext cx="400050" cy="1047750"/>
          </a:xfrm>
          <a:prstGeom prst="rect">
            <a:avLst/>
          </a:prstGeom>
          <a:noFill/>
          <a:ln w="9525">
            <a:noFill/>
          </a:ln>
        </p:spPr>
        <p:txBody>
          <a:bodyPr vert="eaVert" anchor="t">
            <a:spAutoFit/>
          </a:bodyPr>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外部系统群</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7684" name="文本框 36"/>
          <p:cNvSpPr txBox="1"/>
          <p:nvPr/>
        </p:nvSpPr>
        <p:spPr>
          <a:xfrm>
            <a:off x="7759700" y="3859213"/>
            <a:ext cx="400050" cy="1223962"/>
          </a:xfrm>
          <a:prstGeom prst="rect">
            <a:avLst/>
          </a:prstGeom>
          <a:noFill/>
          <a:ln w="9525">
            <a:noFill/>
          </a:ln>
        </p:spPr>
        <p:txBody>
          <a:bodyPr vert="eaVert" anchor="t">
            <a:spAutoFit/>
          </a:bodyPr>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生产系统群</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558800"/>
            <a:ext cx="5688013"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沃受理统一门户</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引导式业务受理</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2413" y="2595563"/>
            <a:ext cx="8712200" cy="4002088"/>
          </a:xfrm>
          <a:prstGeom prst="rect">
            <a:avLst/>
          </a:prstGeom>
          <a:noFill/>
          <a:ln w="15875" cap="flat" cmpd="sng" algn="ctr">
            <a:solidFill>
              <a:srgbClr val="FFFFFF">
                <a:lumMod val="85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pic>
        <p:nvPicPr>
          <p:cNvPr id="4" name="Picture 3"/>
          <p:cNvPicPr>
            <a:picLocks noChangeAspect="1" noChangeArrowheads="1"/>
          </p:cNvPicPr>
          <p:nvPr/>
        </p:nvPicPr>
        <p:blipFill>
          <a:blip r:embed="rId1" cstate="print">
            <a:duotone>
              <a:srgbClr val="2D2D8A">
                <a:shade val="45000"/>
                <a:satMod val="135000"/>
              </a:srgbClr>
              <a:prstClr val="white"/>
            </a:duotone>
          </a:blip>
          <a:srcRect/>
          <a:stretch>
            <a:fillRect/>
          </a:stretch>
        </p:blipFill>
        <p:spPr bwMode="auto">
          <a:xfrm>
            <a:off x="4201513" y="2651794"/>
            <a:ext cx="703903" cy="487578"/>
          </a:xfrm>
          <a:prstGeom prst="rect">
            <a:avLst/>
          </a:prstGeom>
          <a:noFill/>
          <a:ln>
            <a:noFill/>
          </a:ln>
        </p:spPr>
      </p:pic>
      <p:sp>
        <p:nvSpPr>
          <p:cNvPr id="5" name="圆角矩形 4"/>
          <p:cNvSpPr/>
          <p:nvPr/>
        </p:nvSpPr>
        <p:spPr>
          <a:xfrm>
            <a:off x="3130550" y="3155950"/>
            <a:ext cx="2846388" cy="441325"/>
          </a:xfrm>
          <a:prstGeom prst="roundRect">
            <a:avLst/>
          </a:prstGeom>
          <a:solidFill>
            <a:srgbClr val="F08200"/>
          </a:solidFill>
          <a:ln w="9525" cap="flat" cmpd="sng" algn="ctr">
            <a:solidFill>
              <a:srgbClr val="FFC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输入用户号码</a:t>
            </a:r>
            <a:endParaRPr kumimoji="0" lang="zh-CN" altLang="en-US" sz="12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6" name="圆角矩形 5"/>
          <p:cNvSpPr/>
          <p:nvPr/>
        </p:nvSpPr>
        <p:spPr>
          <a:xfrm>
            <a:off x="433388" y="5964238"/>
            <a:ext cx="8239125" cy="493713"/>
          </a:xfrm>
          <a:prstGeom prst="roundRect">
            <a:avLst/>
          </a:prstGeom>
          <a:solidFill>
            <a:srgbClr val="F08200"/>
          </a:solidFill>
          <a:ln w="9525" cap="flat" cmpd="sng" algn="ctr">
            <a:solidFill>
              <a:srgbClr val="FFC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rPr>
              <a:t>自动根据网别跳转到相应系统的办理页面</a:t>
            </a:r>
            <a:endParaRPr kumimoji="0" lang="zh-CN" altLang="en-US" sz="1600" b="1"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cs"/>
            </a:endParaRPr>
          </a:p>
        </p:txBody>
      </p:sp>
      <p:sp>
        <p:nvSpPr>
          <p:cNvPr id="7" name="文本框 6"/>
          <p:cNvSpPr txBox="1"/>
          <p:nvPr/>
        </p:nvSpPr>
        <p:spPr bwMode="auto">
          <a:xfrm>
            <a:off x="723900" y="4102100"/>
            <a:ext cx="2381250" cy="1323975"/>
          </a:xfrm>
          <a:prstGeom prst="rect">
            <a:avLst/>
          </a:prstGeom>
          <a:solidFill>
            <a:srgbClr val="FFFFFF">
              <a:lumMod val="95000"/>
            </a:srgbClr>
          </a:solidFill>
          <a:ln>
            <a:solidFill>
              <a:srgbClr val="FFC000"/>
            </a:solidFill>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rPr>
              <a:t>选择办理的业务类型</a:t>
            </a:r>
            <a:endParaRPr kumimoji="0" lang="en-US" altLang="zh-CN"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dirty="0">
              <a:ln>
                <a:noFill/>
              </a:ln>
              <a:solidFill>
                <a:srgbClr val="EF820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a:off x="3262313" y="4102100"/>
            <a:ext cx="2543175" cy="492125"/>
          </a:xfrm>
          <a:prstGeom prst="roundRect">
            <a:avLst/>
          </a:prstGeom>
          <a:solidFill>
            <a:srgbClr val="FFFFFF">
              <a:lumMod val="95000"/>
            </a:srgbClr>
          </a:solidFill>
          <a:ln w="9525" cap="flat" cmpd="sng" algn="ctr">
            <a:solidFill>
              <a:srgbClr val="FFC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缴费</a:t>
            </a:r>
            <a:endPar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endParaRPr>
          </a:p>
        </p:txBody>
      </p:sp>
      <p:sp>
        <p:nvSpPr>
          <p:cNvPr id="9" name="圆角矩形 8"/>
          <p:cNvSpPr/>
          <p:nvPr/>
        </p:nvSpPr>
        <p:spPr>
          <a:xfrm>
            <a:off x="3259138" y="4686300"/>
            <a:ext cx="2546350" cy="493713"/>
          </a:xfrm>
          <a:prstGeom prst="roundRect">
            <a:avLst/>
          </a:prstGeom>
          <a:solidFill>
            <a:srgbClr val="FFFFFF">
              <a:lumMod val="95000"/>
            </a:srgbClr>
          </a:solidFill>
          <a:ln w="9525" cap="flat" cmpd="sng" algn="ctr">
            <a:solidFill>
              <a:srgbClr val="FFC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补换卡</a:t>
            </a:r>
            <a:endPar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endParaRPr>
          </a:p>
        </p:txBody>
      </p:sp>
      <p:sp>
        <p:nvSpPr>
          <p:cNvPr id="10" name="圆角矩形 9"/>
          <p:cNvSpPr/>
          <p:nvPr/>
        </p:nvSpPr>
        <p:spPr>
          <a:xfrm>
            <a:off x="5943600" y="4102100"/>
            <a:ext cx="2516188" cy="457200"/>
          </a:xfrm>
          <a:prstGeom prst="roundRect">
            <a:avLst/>
          </a:prstGeom>
          <a:solidFill>
            <a:srgbClr val="FFFFFF">
              <a:lumMod val="95000"/>
            </a:srgbClr>
          </a:solidFill>
          <a:ln w="9525" cap="flat" cmpd="sng" algn="ctr">
            <a:solidFill>
              <a:srgbClr val="FFC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产品变更</a:t>
            </a:r>
            <a:endPar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endParaRPr>
          </a:p>
        </p:txBody>
      </p:sp>
      <p:sp>
        <p:nvSpPr>
          <p:cNvPr id="11" name="圆角矩形 10"/>
          <p:cNvSpPr/>
          <p:nvPr/>
        </p:nvSpPr>
        <p:spPr>
          <a:xfrm>
            <a:off x="5943600" y="4686300"/>
            <a:ext cx="2516188" cy="493713"/>
          </a:xfrm>
          <a:prstGeom prst="roundRect">
            <a:avLst/>
          </a:prstGeom>
          <a:solidFill>
            <a:srgbClr val="FFFFFF">
              <a:lumMod val="95000"/>
            </a:srgbClr>
          </a:solidFill>
          <a:ln w="9525" cap="flat" cmpd="sng" algn="ctr">
            <a:solidFill>
              <a:srgbClr val="FFC000"/>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23</a:t>
            </a:r>
            <a:r>
              <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转</a:t>
            </a:r>
            <a:r>
              <a:rPr kumimoji="0" lang="en-US" altLang="zh-CN"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rPr>
              <a:t>4</a:t>
            </a:r>
            <a:endParaRPr kumimoji="0" lang="zh-CN" altLang="en-US" sz="1600" b="0" i="0" u="none" strike="noStrike" kern="0" cap="none" spc="0" normalizeH="0" baseline="0" noProof="0" dirty="0">
              <a:ln>
                <a:noFill/>
              </a:ln>
              <a:solidFill>
                <a:srgbClr val="EF8201"/>
              </a:solidFill>
              <a:effectLst/>
              <a:uLnTx/>
              <a:uFillTx/>
              <a:latin typeface="Arial" panose="020B0604020202020204" pitchFamily="34" charset="0"/>
              <a:ea typeface="微软雅黑" panose="020B0503020204020204" pitchFamily="34" charset="-122"/>
              <a:cs typeface="+mn-cs"/>
            </a:endParaRPr>
          </a:p>
        </p:txBody>
      </p:sp>
      <p:sp>
        <p:nvSpPr>
          <p:cNvPr id="12" name="矩形 11"/>
          <p:cNvSpPr/>
          <p:nvPr/>
        </p:nvSpPr>
        <p:spPr>
          <a:xfrm>
            <a:off x="433388" y="3973513"/>
            <a:ext cx="8239125" cy="1558925"/>
          </a:xfrm>
          <a:prstGeom prst="rect">
            <a:avLst/>
          </a:prstGeom>
          <a:noFill/>
          <a:ln w="9525" cap="flat" cmpd="sng" algn="ctr">
            <a:solidFill>
              <a:srgbClr val="FFC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0" cap="none" spc="0" normalizeH="0" baseline="0" noProof="0">
              <a:ln>
                <a:noFill/>
              </a:ln>
              <a:solidFill>
                <a:srgbClr val="EF8201"/>
              </a:solidFill>
              <a:effectLst/>
              <a:uLnTx/>
              <a:uFillTx/>
              <a:latin typeface="Arial" panose="020B0604020202020204" pitchFamily="34" charset="0"/>
              <a:ea typeface="微软雅黑" panose="020B0503020204020204" pitchFamily="34" charset="-122"/>
              <a:cs typeface="+mn-cs"/>
            </a:endParaRPr>
          </a:p>
        </p:txBody>
      </p:sp>
      <p:sp>
        <p:nvSpPr>
          <p:cNvPr id="28684" name="TextBox 65"/>
          <p:cNvSpPr txBox="1"/>
          <p:nvPr/>
        </p:nvSpPr>
        <p:spPr>
          <a:xfrm>
            <a:off x="3282950" y="5122863"/>
            <a:ext cx="2425700" cy="338137"/>
          </a:xfrm>
          <a:prstGeom prst="rect">
            <a:avLst/>
          </a:prstGeom>
          <a:noFill/>
          <a:ln w="9525">
            <a:noFill/>
          </a:ln>
        </p:spPr>
        <p:txBody>
          <a:bodyPr anchor="t">
            <a:spAutoFit/>
          </a:bodyPr>
          <a:lstStyle/>
          <a:p>
            <a:pPr lvl="0" indent="0" algn="ctr" eaLnBrk="0" hangingPunct="0"/>
            <a:r>
              <a:rPr lang="en-US" altLang="zh-CN" sz="1600" dirty="0">
                <a:solidFill>
                  <a:srgbClr val="EF8201"/>
                </a:solidFill>
                <a:latin typeface="微软雅黑" panose="020B0503020204020204" pitchFamily="34" charset="-122"/>
                <a:ea typeface="微软雅黑" panose="020B0503020204020204" pitchFamily="34" charset="-122"/>
              </a:rPr>
              <a:t>….</a:t>
            </a:r>
            <a:endParaRPr lang="zh-CN" altLang="en-US" sz="1600" dirty="0">
              <a:solidFill>
                <a:srgbClr val="EF8201"/>
              </a:solidFill>
              <a:latin typeface="微软雅黑" panose="020B0503020204020204" pitchFamily="34" charset="-122"/>
              <a:ea typeface="微软雅黑" panose="020B0503020204020204" pitchFamily="34" charset="-122"/>
            </a:endParaRPr>
          </a:p>
        </p:txBody>
      </p:sp>
      <p:sp>
        <p:nvSpPr>
          <p:cNvPr id="14" name="下箭头 13"/>
          <p:cNvSpPr/>
          <p:nvPr/>
        </p:nvSpPr>
        <p:spPr bwMode="auto">
          <a:xfrm>
            <a:off x="4067175" y="5683250"/>
            <a:ext cx="1050925" cy="236538"/>
          </a:xfrm>
          <a:prstGeom prst="downArrow">
            <a:avLst/>
          </a:prstGeom>
          <a:solidFill>
            <a:srgbClr val="FFC000"/>
          </a:soli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下箭头 14"/>
          <p:cNvSpPr/>
          <p:nvPr/>
        </p:nvSpPr>
        <p:spPr bwMode="auto">
          <a:xfrm>
            <a:off x="4029075" y="3660775"/>
            <a:ext cx="1049338" cy="236538"/>
          </a:xfrm>
          <a:prstGeom prst="downArrow">
            <a:avLst/>
          </a:prstGeom>
          <a:solidFill>
            <a:srgbClr val="FFC000"/>
          </a:soli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文本框 15"/>
          <p:cNvSpPr txBox="1"/>
          <p:nvPr/>
        </p:nvSpPr>
        <p:spPr>
          <a:xfrm>
            <a:off x="252413" y="1411288"/>
            <a:ext cx="8712200" cy="1016000"/>
          </a:xfrm>
          <a:prstGeom prst="rect">
            <a:avLst/>
          </a:prstGeom>
          <a:ln>
            <a:solidFill>
              <a:srgbClr val="D71A20"/>
            </a:solidFill>
            <a:prstDash val="dash"/>
          </a:ln>
        </p:spPr>
        <p:txBody>
          <a:bodyPr anchor="ctr">
            <a:spAutoFit/>
          </a:bodyPr>
          <a:lstStyle>
            <a:defPPr>
              <a:defRPr lang="zh-CN"/>
            </a:defPPr>
            <a:lvl1pPr eaLnBrk="0" hangingPunct="0">
              <a:lnSpc>
                <a:spcPts val="2400"/>
              </a:lnSpc>
              <a:defRPr sz="1600" b="1">
                <a:solidFill>
                  <a:prstClr val="black"/>
                </a:solidFill>
                <a:latin typeface="Tahoma" panose="020B0604030504040204" pitchFamily="34" charset="0"/>
                <a:ea typeface="微软雅黑" panose="020B0503020204020204" pitchFamily="34" charset="-122"/>
              </a:defRPr>
            </a:lvl1pPr>
          </a:lstStyle>
          <a:p>
            <a:pPr marL="0" marR="0" lvl="0" indent="0" algn="l" defTabSz="914400" rtl="0" eaLnBrk="0" fontAlgn="auto" latinLnBrk="0" hangingPunct="0">
              <a:lnSpc>
                <a:spcPts val="2400"/>
              </a:lnSpc>
              <a:spcBef>
                <a:spcPts val="0"/>
              </a:spcBef>
              <a:spcAft>
                <a:spcPts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prstClr val="black"/>
                </a:solidFill>
                <a:effectLst/>
                <a:uLnTx/>
                <a:uFillTx/>
                <a:latin typeface="Tahoma" panose="020B0604030504040204" pitchFamily="34" charset="0"/>
                <a:ea typeface="微软雅黑" panose="020B0503020204020204" pitchFamily="34" charset="-122"/>
                <a:cs typeface="+mn-cs"/>
              </a:rPr>
              <a:t>针对系统繁杂，业务办理时需要识别网别的</a:t>
            </a:r>
            <a:r>
              <a:rPr kumimoji="0" lang="zh-CN" altLang="en-US" sz="1600" b="0" i="0" u="none" strike="noStrike" kern="0" cap="none" spc="0" normalizeH="0" baseline="0" noProof="0" dirty="0" smtClean="0">
                <a:ln>
                  <a:noFill/>
                </a:ln>
                <a:solidFill>
                  <a:prstClr val="black"/>
                </a:solidFill>
                <a:effectLst/>
                <a:uLnTx/>
                <a:uFillTx/>
                <a:latin typeface="Tahoma" panose="020B0604030504040204" pitchFamily="34" charset="0"/>
                <a:ea typeface="微软雅黑" panose="020B0503020204020204" pitchFamily="34" charset="-122"/>
                <a:cs typeface="+mn-cs"/>
              </a:rPr>
              <a:t>问题，采用引导</a:t>
            </a:r>
            <a:r>
              <a:rPr kumimoji="0" lang="zh-CN" altLang="en-US" sz="1600" b="0" i="0" u="none" strike="noStrike" kern="0" cap="none" spc="0" normalizeH="0" baseline="0" noProof="0" dirty="0">
                <a:ln>
                  <a:noFill/>
                </a:ln>
                <a:solidFill>
                  <a:prstClr val="black"/>
                </a:solidFill>
                <a:effectLst/>
                <a:uLnTx/>
                <a:uFillTx/>
                <a:latin typeface="Tahoma" panose="020B0604030504040204" pitchFamily="34" charset="0"/>
                <a:ea typeface="微软雅黑" panose="020B0503020204020204" pitchFamily="34" charset="-122"/>
                <a:cs typeface="+mn-cs"/>
              </a:rPr>
              <a:t>式业务受理，通过快捷输入业务号码，系统自动区分</a:t>
            </a:r>
            <a:r>
              <a:rPr kumimoji="0" lang="en-US" altLang="zh-CN" sz="1600" b="0" i="0" u="none" strike="noStrike" kern="0" cap="none" spc="0" normalizeH="0" baseline="0" noProof="0" dirty="0">
                <a:ln>
                  <a:noFill/>
                </a:ln>
                <a:solidFill>
                  <a:prstClr val="black"/>
                </a:solidFill>
                <a:effectLst/>
                <a:uLnTx/>
                <a:uFillTx/>
                <a:latin typeface="Tahoma" panose="020B0604030504040204" pitchFamily="34" charset="0"/>
                <a:ea typeface="微软雅黑" panose="020B0503020204020204" pitchFamily="34" charset="-122"/>
                <a:cs typeface="+mn-cs"/>
              </a:rPr>
              <a:t>2/3/4G</a:t>
            </a:r>
            <a:r>
              <a:rPr kumimoji="0" lang="zh-CN" altLang="en-US" sz="1600" b="0" i="0" u="none" strike="noStrike" kern="0" cap="none" spc="0" normalizeH="0" baseline="0" noProof="0" dirty="0">
                <a:ln>
                  <a:noFill/>
                </a:ln>
                <a:solidFill>
                  <a:prstClr val="black"/>
                </a:solidFill>
                <a:effectLst/>
                <a:uLnTx/>
                <a:uFillTx/>
                <a:latin typeface="Tahoma" panose="020B0604030504040204" pitchFamily="34" charset="0"/>
                <a:ea typeface="微软雅黑" panose="020B0503020204020204" pitchFamily="34" charset="-122"/>
                <a:cs typeface="+mn-cs"/>
              </a:rPr>
              <a:t>，并跳转到相应系统界面。省去了以往的网别判断、重复判断等步骤，提升了业务办理效率</a:t>
            </a:r>
            <a:endParaRPr kumimoji="0" lang="zh-CN" altLang="en-US" sz="1600" b="0" i="0" u="none" strike="noStrike" kern="0" cap="none" spc="0" normalizeH="0" baseline="0" noProof="0" dirty="0">
              <a:ln>
                <a:noFill/>
              </a:ln>
              <a:solidFill>
                <a:prstClr val="black"/>
              </a:solidFill>
              <a:effectLst/>
              <a:uLnTx/>
              <a:uFillTx/>
              <a:latin typeface="Tahoma" panose="020B0604030504040204" pitchFamily="34" charset="0"/>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473075"/>
            <a:ext cx="57610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沃受理统一门户</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统一登录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29698" name="矩形 3"/>
          <p:cNvSpPr/>
          <p:nvPr/>
        </p:nvSpPr>
        <p:spPr>
          <a:xfrm>
            <a:off x="250825" y="5595938"/>
            <a:ext cx="8642350" cy="1001712"/>
          </a:xfrm>
          <a:prstGeom prst="rect">
            <a:avLst/>
          </a:prstGeom>
          <a:solidFill>
            <a:srgbClr val="EEECE1"/>
          </a:solidFill>
          <a:ln w="9525">
            <a:noFill/>
          </a:ln>
        </p:spPr>
        <p:txBody>
          <a:bodyPr anchor="t">
            <a:spAutoFit/>
          </a:bodyPr>
          <a:lstStyle/>
          <a:p>
            <a:pPr lvl="0" indent="0" eaLnBrk="1" hangingPunct="1">
              <a:lnSpc>
                <a:spcPct val="200000"/>
              </a:lnSpc>
            </a:pPr>
            <a:r>
              <a:rPr lang="zh-CN" altLang="en-US" sz="1600" dirty="0">
                <a:solidFill>
                  <a:srgbClr val="000000"/>
                </a:solidFill>
                <a:latin typeface="微软雅黑" panose="020B0503020204020204" pitchFamily="34" charset="-122"/>
                <a:ea typeface="微软雅黑" panose="020B0503020204020204" pitchFamily="34" charset="-122"/>
              </a:rPr>
              <a:t>沃受理统一登录平台首页</a:t>
            </a:r>
            <a:endParaRPr lang="en-US" altLang="zh-CN" sz="1600" b="0" dirty="0">
              <a:solidFill>
                <a:srgbClr val="000000"/>
              </a:solidFill>
              <a:latin typeface="微软雅黑" panose="020B0503020204020204" pitchFamily="34" charset="-122"/>
              <a:ea typeface="微软雅黑" panose="020B0503020204020204" pitchFamily="34" charset="-122"/>
            </a:endParaRPr>
          </a:p>
          <a:p>
            <a:pPr lvl="0" indent="0" eaLnBrk="1" hangingPunct="1">
              <a:lnSpc>
                <a:spcPct val="200000"/>
              </a:lnSpc>
            </a:pPr>
            <a:r>
              <a:rPr lang="zh-CN" altLang="en-US" sz="1600" dirty="0">
                <a:solidFill>
                  <a:srgbClr val="000000"/>
                </a:solidFill>
                <a:latin typeface="微软雅黑" panose="020B0503020204020204" pitchFamily="34" charset="-122"/>
                <a:ea typeface="微软雅黑" panose="020B0503020204020204" pitchFamily="34" charset="-122"/>
              </a:rPr>
              <a:t>登录账号：</a:t>
            </a:r>
            <a:r>
              <a:rPr lang="zh-CN" altLang="zh-CN" sz="1600" dirty="0">
                <a:solidFill>
                  <a:srgbClr val="FF0000"/>
                </a:solidFill>
                <a:latin typeface="微软雅黑" panose="020B0503020204020204" pitchFamily="34" charset="-122"/>
                <a:ea typeface="微软雅黑" panose="020B0503020204020204" pitchFamily="34" charset="-122"/>
              </a:rPr>
              <a:t>用户名</a:t>
            </a:r>
            <a:r>
              <a:rPr lang="en-US" altLang="zh-CN" sz="1600" dirty="0">
                <a:solidFill>
                  <a:srgbClr val="FF0000"/>
                </a:solidFill>
                <a:latin typeface="微软雅黑" panose="020B0503020204020204" pitchFamily="34" charset="-122"/>
                <a:ea typeface="微软雅黑" panose="020B0503020204020204" pitchFamily="34" charset="-122"/>
              </a:rPr>
              <a:t>/</a:t>
            </a:r>
            <a:r>
              <a:rPr lang="zh-CN" altLang="zh-CN" sz="1600" dirty="0">
                <a:solidFill>
                  <a:srgbClr val="FF0000"/>
                </a:solidFill>
                <a:latin typeface="微软雅黑" panose="020B0503020204020204" pitchFamily="34" charset="-122"/>
                <a:ea typeface="微软雅黑" panose="020B0503020204020204" pitchFamily="34" charset="-122"/>
              </a:rPr>
              <a:t>密码为</a:t>
            </a:r>
            <a:r>
              <a:rPr lang="en-US" altLang="zh-CN" sz="1600" dirty="0">
                <a:solidFill>
                  <a:srgbClr val="FF0000"/>
                </a:solidFill>
                <a:latin typeface="微软雅黑" panose="020B0503020204020204" pitchFamily="34" charset="-122"/>
                <a:ea typeface="微软雅黑" panose="020B0503020204020204" pitchFamily="34" charset="-122"/>
              </a:rPr>
              <a:t>CBSS</a:t>
            </a:r>
            <a:r>
              <a:rPr lang="zh-CN" altLang="zh-CN" sz="1600" dirty="0">
                <a:solidFill>
                  <a:srgbClr val="FF0000"/>
                </a:solidFill>
                <a:latin typeface="微软雅黑" panose="020B0503020204020204" pitchFamily="34" charset="-122"/>
                <a:ea typeface="微软雅黑" panose="020B0503020204020204" pitchFamily="34" charset="-122"/>
              </a:rPr>
              <a:t>登录工号和密码</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68551" y="1340768"/>
            <a:ext cx="7620000" cy="40386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114" y="1055688"/>
            <a:ext cx="7000182" cy="5636543"/>
          </a:xfrm>
          <a:prstGeom prst="rect">
            <a:avLst/>
          </a:prstGeom>
        </p:spPr>
      </p:pic>
      <p:sp>
        <p:nvSpPr>
          <p:cNvPr id="3" name="标题 1"/>
          <p:cNvSpPr txBox="1"/>
          <p:nvPr/>
        </p:nvSpPr>
        <p:spPr bwMode="auto">
          <a:xfrm>
            <a:off x="1187450" y="485775"/>
            <a:ext cx="56165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首页</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4" name="圆角矩形标注 3"/>
          <p:cNvSpPr/>
          <p:nvPr/>
        </p:nvSpPr>
        <p:spPr bwMode="auto">
          <a:xfrm>
            <a:off x="915988" y="4445000"/>
            <a:ext cx="533400" cy="969963"/>
          </a:xfrm>
          <a:prstGeom prst="wedgeRoundRectCallout">
            <a:avLst>
              <a:gd name="adj1" fmla="val -134492"/>
              <a:gd name="adj2" fmla="val -81730"/>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菜单区域</a:t>
            </a:r>
            <a:endPar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11"/>
          <p:cNvSpPr>
            <a:spLocks noChangeArrowheads="1"/>
          </p:cNvSpPr>
          <p:nvPr/>
        </p:nvSpPr>
        <p:spPr bwMode="auto">
          <a:xfrm>
            <a:off x="1331913" y="1993900"/>
            <a:ext cx="5616351" cy="2968626"/>
          </a:xfrm>
          <a:prstGeom prst="roundRect">
            <a:avLst>
              <a:gd name="adj" fmla="val 16667"/>
            </a:avLst>
          </a:prstGeom>
          <a:noFill/>
          <a:ln w="28575">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圆角矩形 15"/>
          <p:cNvSpPr>
            <a:spLocks noChangeArrowheads="1"/>
          </p:cNvSpPr>
          <p:nvPr/>
        </p:nvSpPr>
        <p:spPr bwMode="auto">
          <a:xfrm>
            <a:off x="3889375" y="5085184"/>
            <a:ext cx="2411413" cy="1368004"/>
          </a:xfrm>
          <a:prstGeom prst="roundRect">
            <a:avLst>
              <a:gd name="adj" fmla="val 16667"/>
            </a:avLst>
          </a:prstGeom>
          <a:noFill/>
          <a:ln w="28575">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圆角矩形标注 10"/>
          <p:cNvSpPr/>
          <p:nvPr/>
        </p:nvSpPr>
        <p:spPr bwMode="auto">
          <a:xfrm>
            <a:off x="6804025" y="1106488"/>
            <a:ext cx="1774825" cy="341313"/>
          </a:xfrm>
          <a:prstGeom prst="wedgeRoundRectCallout">
            <a:avLst>
              <a:gd name="adj1" fmla="val -18331"/>
              <a:gd name="adj2" fmla="val -72592"/>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引导式业务受理</a:t>
            </a:r>
            <a:endPar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0727" name="圆角矩形标注 11"/>
          <p:cNvSpPr/>
          <p:nvPr/>
        </p:nvSpPr>
        <p:spPr>
          <a:xfrm>
            <a:off x="6770688" y="1382713"/>
            <a:ext cx="2063750" cy="954087"/>
          </a:xfrm>
          <a:prstGeom prst="wedgeRoundRectCallout">
            <a:avLst>
              <a:gd name="adj1" fmla="val -76509"/>
              <a:gd name="adj2" fmla="val -30463"/>
              <a:gd name="adj3" fmla="val 16667"/>
            </a:avLst>
          </a:prstGeom>
          <a:solidFill>
            <a:srgbClr val="FFC000">
              <a:alpha val="85097"/>
            </a:srgbClr>
          </a:solidFill>
          <a:ln w="9525">
            <a:noFill/>
          </a:ln>
        </p:spPr>
        <p:txBody>
          <a:bodyPr anchor="t">
            <a:spAutoFit/>
          </a:bodyPr>
          <a:lstStyle/>
          <a:p>
            <a:pPr lvl="0" indent="0" algn="just" eaLnBrk="1" hangingPunct="1">
              <a:lnSpc>
                <a:spcPts val="2000"/>
              </a:lnSpc>
            </a:pPr>
            <a:r>
              <a:rPr lang="zh-CN" altLang="en-US" sz="1200" b="0" dirty="0">
                <a:solidFill>
                  <a:srgbClr val="FFFFFF"/>
                </a:solidFill>
                <a:latin typeface="微软雅黑" panose="020B0503020204020204" pitchFamily="34" charset="-122"/>
                <a:ea typeface="微软雅黑" panose="020B0503020204020204" pitchFamily="34" charset="-122"/>
              </a:rPr>
              <a:t>快捷输入业务号码，系统自动区分</a:t>
            </a:r>
            <a:r>
              <a:rPr lang="en-US" altLang="zh-CN" sz="1200" b="0" dirty="0">
                <a:solidFill>
                  <a:srgbClr val="FFFFFF"/>
                </a:solidFill>
                <a:latin typeface="微软雅黑" panose="020B0503020204020204" pitchFamily="34" charset="-122"/>
                <a:ea typeface="微软雅黑" panose="020B0503020204020204" pitchFamily="34" charset="-122"/>
              </a:rPr>
              <a:t>2/3/4G</a:t>
            </a:r>
            <a:r>
              <a:rPr lang="zh-CN" altLang="en-US" sz="1200" b="0" dirty="0">
                <a:solidFill>
                  <a:srgbClr val="FFFFFF"/>
                </a:solidFill>
                <a:latin typeface="微软雅黑" panose="020B0503020204020204" pitchFamily="34" charset="-122"/>
                <a:ea typeface="微软雅黑" panose="020B0503020204020204" pitchFamily="34" charset="-122"/>
              </a:rPr>
              <a:t>，并跳转到相应系统界面。</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199063" y="5487988"/>
            <a:ext cx="1893888" cy="862013"/>
          </a:xfrm>
          <a:prstGeom prst="rect">
            <a:avLst/>
          </a:prstGeom>
          <a:solidFill>
            <a:srgbClr val="FFC000">
              <a:alpha val="85000"/>
            </a:srgbClr>
          </a:solidFill>
          <a:ln>
            <a:solidFill>
              <a:srgbClr val="FFFFFF"/>
            </a:solidFill>
            <a:prstDash val="dash"/>
          </a:ln>
        </p:spPr>
        <p:txBody>
          <a:bodyPr wrap="square">
            <a:spAutoFit/>
          </a:bodyPr>
          <a:lstStyle>
            <a:defPPr>
              <a:defRPr lang="zh-CN"/>
            </a:defPPr>
            <a:lvl2pPr marL="285750" lvl="1" indent="-198755" algn="just">
              <a:lnSpc>
                <a:spcPts val="2200"/>
              </a:lnSpc>
              <a:buChar char="•"/>
              <a:defRPr sz="1400" b="1">
                <a:latin typeface="+mj-ea"/>
                <a:ea typeface="+mj-ea"/>
              </a:defRPr>
            </a:lvl2pPr>
          </a:lstStyle>
          <a:p>
            <a:pPr marL="0" marR="0" lvl="0" indent="0" algn="l" defTabSz="914400" rtl="0" eaLnBrk="1" fontAlgn="auto" latinLnBrk="0" hangingPunct="1">
              <a:lnSpc>
                <a:spcPts val="2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个人收藏常用</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功能</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ts val="2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mn-cs"/>
              </a:rPr>
              <a:t>可以根据个人常用受理菜单进行收藏设置</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标注 13"/>
          <p:cNvSpPr/>
          <p:nvPr/>
        </p:nvSpPr>
        <p:spPr bwMode="auto">
          <a:xfrm>
            <a:off x="7452320" y="3527748"/>
            <a:ext cx="1470249" cy="986767"/>
          </a:xfrm>
          <a:prstGeom prst="wedgeRoundRectCallout">
            <a:avLst>
              <a:gd name="adj1" fmla="val -157481"/>
              <a:gd name="adj2" fmla="val -124917"/>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营销活动快速受理</a:t>
            </a:r>
            <a:endPar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图片 5"/>
          <p:cNvPicPr>
            <a:picLocks noChangeAspect="1"/>
          </p:cNvPicPr>
          <p:nvPr/>
        </p:nvPicPr>
        <p:blipFill>
          <a:blip r:embed="rId1"/>
          <a:stretch>
            <a:fillRect/>
          </a:stretch>
        </p:blipFill>
        <p:spPr>
          <a:xfrm>
            <a:off x="222250" y="1684338"/>
            <a:ext cx="8742363" cy="5057775"/>
          </a:xfrm>
          <a:prstGeom prst="rect">
            <a:avLst/>
          </a:prstGeom>
          <a:noFill/>
          <a:ln w="9525">
            <a:noFill/>
          </a:ln>
        </p:spPr>
      </p:pic>
      <p:pic>
        <p:nvPicPr>
          <p:cNvPr id="31746" name="图片 2"/>
          <p:cNvPicPr>
            <a:picLocks noChangeAspect="1"/>
          </p:cNvPicPr>
          <p:nvPr/>
        </p:nvPicPr>
        <p:blipFill>
          <a:blip r:embed="rId2"/>
          <a:stretch>
            <a:fillRect/>
          </a:stretch>
        </p:blipFill>
        <p:spPr>
          <a:xfrm>
            <a:off x="222250" y="1804988"/>
            <a:ext cx="8742363" cy="4503737"/>
          </a:xfrm>
          <a:prstGeom prst="rect">
            <a:avLst/>
          </a:prstGeom>
          <a:noFill/>
          <a:ln w="9525">
            <a:noFill/>
          </a:ln>
        </p:spPr>
      </p:pic>
      <p:sp>
        <p:nvSpPr>
          <p:cNvPr id="2" name="标题 1"/>
          <p:cNvSpPr txBox="1"/>
          <p:nvPr/>
        </p:nvSpPr>
        <p:spPr bwMode="auto">
          <a:xfrm>
            <a:off x="1128713" y="476250"/>
            <a:ext cx="5603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用户搜索结果</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1748" name="AutoShape 2"/>
          <p:cNvSpPr/>
          <p:nvPr/>
        </p:nvSpPr>
        <p:spPr>
          <a:xfrm>
            <a:off x="2019300" y="1223963"/>
            <a:ext cx="2047875" cy="476250"/>
          </a:xfrm>
          <a:prstGeom prst="chevron">
            <a:avLst>
              <a:gd name="adj" fmla="val 16423"/>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用户搜索结果页面</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1749" name="AutoShape 3"/>
          <p:cNvSpPr/>
          <p:nvPr/>
        </p:nvSpPr>
        <p:spPr>
          <a:xfrm>
            <a:off x="250825" y="1223963"/>
            <a:ext cx="1736725" cy="476250"/>
          </a:xfrm>
          <a:prstGeom prst="homePlate">
            <a:avLst>
              <a:gd name="adj" fmla="val 16156"/>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引导式业务受理</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6" name="圆角矩形标注 5"/>
          <p:cNvSpPr/>
          <p:nvPr/>
        </p:nvSpPr>
        <p:spPr bwMode="auto">
          <a:xfrm>
            <a:off x="7485063" y="2360613"/>
            <a:ext cx="1774825" cy="341313"/>
          </a:xfrm>
          <a:prstGeom prst="wedgeRoundRectCallout">
            <a:avLst>
              <a:gd name="adj1" fmla="val -18331"/>
              <a:gd name="adj2" fmla="val -72592"/>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引导式业务受理</a:t>
            </a:r>
            <a:endPar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1751" name="圆角矩形标注 11"/>
          <p:cNvSpPr/>
          <p:nvPr/>
        </p:nvSpPr>
        <p:spPr>
          <a:xfrm>
            <a:off x="7185025" y="2987675"/>
            <a:ext cx="2063750" cy="952500"/>
          </a:xfrm>
          <a:prstGeom prst="wedgeRoundRectCallout">
            <a:avLst>
              <a:gd name="adj1" fmla="val -63944"/>
              <a:gd name="adj2" fmla="val -140606"/>
              <a:gd name="adj3" fmla="val 16667"/>
            </a:avLst>
          </a:prstGeom>
          <a:solidFill>
            <a:srgbClr val="FFC000">
              <a:alpha val="85097"/>
            </a:srgbClr>
          </a:solidFill>
          <a:ln w="9525">
            <a:noFill/>
          </a:ln>
        </p:spPr>
        <p:txBody>
          <a:bodyPr anchor="t">
            <a:spAutoFit/>
          </a:bodyPr>
          <a:lstStyle/>
          <a:p>
            <a:pPr lvl="0" indent="0" algn="just" eaLnBrk="1" hangingPunct="1">
              <a:lnSpc>
                <a:spcPts val="2000"/>
              </a:lnSpc>
            </a:pPr>
            <a:r>
              <a:rPr lang="zh-CN" altLang="en-US" sz="1200" b="0" dirty="0">
                <a:solidFill>
                  <a:srgbClr val="FFFFFF"/>
                </a:solidFill>
                <a:latin typeface="微软雅黑" panose="020B0503020204020204" pitchFamily="34" charset="-122"/>
                <a:ea typeface="微软雅黑" panose="020B0503020204020204" pitchFamily="34" charset="-122"/>
              </a:rPr>
              <a:t>快捷输入业务号码，系统自动区分</a:t>
            </a:r>
            <a:r>
              <a:rPr lang="en-US" altLang="zh-CN" sz="1200" b="0" dirty="0">
                <a:solidFill>
                  <a:srgbClr val="FFFFFF"/>
                </a:solidFill>
                <a:latin typeface="微软雅黑" panose="020B0503020204020204" pitchFamily="34" charset="-122"/>
                <a:ea typeface="微软雅黑" panose="020B0503020204020204" pitchFamily="34" charset="-122"/>
              </a:rPr>
              <a:t>2/3/4G</a:t>
            </a:r>
            <a:r>
              <a:rPr lang="zh-CN" altLang="en-US" sz="1200" b="0" dirty="0">
                <a:solidFill>
                  <a:srgbClr val="FFFFFF"/>
                </a:solidFill>
                <a:latin typeface="微软雅黑" panose="020B0503020204020204" pitchFamily="34" charset="-122"/>
                <a:ea typeface="微软雅黑" panose="020B0503020204020204" pitchFamily="34" charset="-122"/>
              </a:rPr>
              <a:t>，并显示常用菜单，用户信息等。</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8" name="圆角矩形 15"/>
          <p:cNvSpPr>
            <a:spLocks noChangeArrowheads="1"/>
          </p:cNvSpPr>
          <p:nvPr/>
        </p:nvSpPr>
        <p:spPr bwMode="auto">
          <a:xfrm>
            <a:off x="6403975" y="1844675"/>
            <a:ext cx="2163763" cy="404813"/>
          </a:xfrm>
          <a:prstGeom prst="roundRect">
            <a:avLst>
              <a:gd name="adj" fmla="val 16667"/>
            </a:avLst>
          </a:prstGeom>
          <a:noFill/>
          <a:ln w="28575">
            <a:solidFill>
              <a:srgbClr val="FFFF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chemeClr val="tx1">
                  <a:lumMod val="65000"/>
                  <a:lumOff val="35000"/>
                </a:schemeClr>
              </a:solidFill>
              <a:effectLst/>
              <a:uLnTx/>
              <a:uFillTx/>
              <a:latin typeface="Arial" panose="020B0604020202020204" pitchFamily="34" charset="0"/>
              <a:ea typeface="宋体" panose="02010600030101010101" pitchFamily="2" charset="-122"/>
              <a:cs typeface="+mn-cs"/>
            </a:endParaRPr>
          </a:p>
        </p:txBody>
      </p:sp>
      <p:sp>
        <p:nvSpPr>
          <p:cNvPr id="9" name="圆角矩形 15"/>
          <p:cNvSpPr>
            <a:spLocks noChangeArrowheads="1"/>
          </p:cNvSpPr>
          <p:nvPr/>
        </p:nvSpPr>
        <p:spPr bwMode="auto">
          <a:xfrm>
            <a:off x="1541463" y="2701925"/>
            <a:ext cx="5643563" cy="1374775"/>
          </a:xfrm>
          <a:prstGeom prst="roundRect">
            <a:avLst>
              <a:gd name="adj" fmla="val 16667"/>
            </a:avLst>
          </a:prstGeom>
          <a:noFill/>
          <a:ln w="28575">
            <a:solidFill>
              <a:srgbClr val="FFFF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chemeClr val="tx1">
                  <a:lumMod val="65000"/>
                  <a:lumOff val="3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8"/>
          <p:cNvPicPr>
            <a:picLocks noChangeAspect="1"/>
          </p:cNvPicPr>
          <p:nvPr/>
        </p:nvPicPr>
        <p:blipFill>
          <a:blip r:embed="rId1"/>
          <a:stretch>
            <a:fillRect/>
          </a:stretch>
        </p:blipFill>
        <p:spPr>
          <a:xfrm>
            <a:off x="282575" y="1700213"/>
            <a:ext cx="8753475" cy="4824412"/>
          </a:xfrm>
          <a:prstGeom prst="rect">
            <a:avLst/>
          </a:prstGeom>
          <a:noFill/>
          <a:ln w="9525">
            <a:noFill/>
          </a:ln>
        </p:spPr>
      </p:pic>
      <p:sp>
        <p:nvSpPr>
          <p:cNvPr id="2" name="标题 1"/>
          <p:cNvSpPr txBox="1"/>
          <p:nvPr/>
        </p:nvSpPr>
        <p:spPr bwMode="auto">
          <a:xfrm>
            <a:off x="1128713" y="476250"/>
            <a:ext cx="56038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菜单搜索结果</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2771" name="AutoShape 2"/>
          <p:cNvSpPr/>
          <p:nvPr/>
        </p:nvSpPr>
        <p:spPr>
          <a:xfrm>
            <a:off x="2019300" y="1223963"/>
            <a:ext cx="2047875" cy="476250"/>
          </a:xfrm>
          <a:prstGeom prst="chevron">
            <a:avLst>
              <a:gd name="adj" fmla="val 16423"/>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菜单搜索结果页面</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2772" name="AutoShape 3"/>
          <p:cNvSpPr/>
          <p:nvPr/>
        </p:nvSpPr>
        <p:spPr>
          <a:xfrm>
            <a:off x="250825" y="1223963"/>
            <a:ext cx="1736725" cy="476250"/>
          </a:xfrm>
          <a:prstGeom prst="homePlate">
            <a:avLst>
              <a:gd name="adj" fmla="val 16156"/>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引导式业务受理</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6" name="圆角矩形标注 5"/>
          <p:cNvSpPr/>
          <p:nvPr/>
        </p:nvSpPr>
        <p:spPr bwMode="auto">
          <a:xfrm>
            <a:off x="7485063" y="2360613"/>
            <a:ext cx="1774825" cy="341313"/>
          </a:xfrm>
          <a:prstGeom prst="wedgeRoundRectCallout">
            <a:avLst>
              <a:gd name="adj1" fmla="val -18331"/>
              <a:gd name="adj2" fmla="val -72592"/>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引导式业务受理</a:t>
            </a:r>
            <a:endParaRPr kumimoji="0" lang="zh-CN" altLang="en-US" sz="16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32774" name="圆角矩形标注 11"/>
          <p:cNvSpPr/>
          <p:nvPr/>
        </p:nvSpPr>
        <p:spPr>
          <a:xfrm>
            <a:off x="7185025" y="2987675"/>
            <a:ext cx="2063750" cy="668338"/>
          </a:xfrm>
          <a:prstGeom prst="wedgeRoundRectCallout">
            <a:avLst>
              <a:gd name="adj1" fmla="val -63944"/>
              <a:gd name="adj2" fmla="val -140606"/>
              <a:gd name="adj3" fmla="val 16667"/>
            </a:avLst>
          </a:prstGeom>
          <a:solidFill>
            <a:srgbClr val="FFC000">
              <a:alpha val="85097"/>
            </a:srgbClr>
          </a:solidFill>
          <a:ln w="9525">
            <a:noFill/>
          </a:ln>
        </p:spPr>
        <p:txBody>
          <a:bodyPr anchor="t">
            <a:spAutoFit/>
          </a:bodyPr>
          <a:lstStyle/>
          <a:p>
            <a:pPr lvl="0" indent="0" algn="just" eaLnBrk="1" hangingPunct="1">
              <a:lnSpc>
                <a:spcPts val="2000"/>
              </a:lnSpc>
            </a:pPr>
            <a:r>
              <a:rPr lang="zh-CN" altLang="en-US" sz="1200" b="0" dirty="0">
                <a:solidFill>
                  <a:srgbClr val="FFFFFF"/>
                </a:solidFill>
                <a:latin typeface="微软雅黑" panose="020B0503020204020204" pitchFamily="34" charset="-122"/>
                <a:ea typeface="微软雅黑" panose="020B0503020204020204" pitchFamily="34" charset="-122"/>
              </a:rPr>
              <a:t>输入菜单关键字，搜索出相关菜单</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8" name="圆角矩形 15"/>
          <p:cNvSpPr>
            <a:spLocks noChangeArrowheads="1"/>
          </p:cNvSpPr>
          <p:nvPr/>
        </p:nvSpPr>
        <p:spPr bwMode="auto">
          <a:xfrm>
            <a:off x="6403975" y="1944688"/>
            <a:ext cx="2163763" cy="404813"/>
          </a:xfrm>
          <a:prstGeom prst="roundRect">
            <a:avLst>
              <a:gd name="adj" fmla="val 16667"/>
            </a:avLst>
          </a:prstGeom>
          <a:noFill/>
          <a:ln w="28575">
            <a:solidFill>
              <a:srgbClr val="FFFF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chemeClr val="tx1">
                  <a:lumMod val="65000"/>
                  <a:lumOff val="35000"/>
                </a:schemeClr>
              </a:solidFill>
              <a:effectLst/>
              <a:uLnTx/>
              <a:uFillTx/>
              <a:latin typeface="Arial" panose="020B0604020202020204" pitchFamily="34" charset="0"/>
              <a:ea typeface="宋体" panose="02010600030101010101" pitchFamily="2" charset="-122"/>
              <a:cs typeface="+mn-cs"/>
            </a:endParaRPr>
          </a:p>
        </p:txBody>
      </p:sp>
      <p:sp>
        <p:nvSpPr>
          <p:cNvPr id="9" name="圆角矩形 15"/>
          <p:cNvSpPr>
            <a:spLocks noChangeArrowheads="1"/>
          </p:cNvSpPr>
          <p:nvPr/>
        </p:nvSpPr>
        <p:spPr bwMode="auto">
          <a:xfrm>
            <a:off x="1258888" y="2701925"/>
            <a:ext cx="1800225" cy="798513"/>
          </a:xfrm>
          <a:prstGeom prst="roundRect">
            <a:avLst>
              <a:gd name="adj" fmla="val 16667"/>
            </a:avLst>
          </a:prstGeom>
          <a:noFill/>
          <a:ln w="28575">
            <a:solidFill>
              <a:srgbClr val="FF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chemeClr val="tx1">
                  <a:lumMod val="65000"/>
                  <a:lumOff val="3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txBox="1"/>
          <p:nvPr/>
        </p:nvSpPr>
        <p:spPr>
          <a:xfrm>
            <a:off x="1220788" y="549275"/>
            <a:ext cx="5651500" cy="4778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商品中心建设</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建设思路</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
        <p:nvSpPr>
          <p:cNvPr id="33794" name="文本框 61"/>
          <p:cNvSpPr txBox="1"/>
          <p:nvPr/>
        </p:nvSpPr>
        <p:spPr>
          <a:xfrm>
            <a:off x="261938" y="1236663"/>
            <a:ext cx="8677275" cy="1200150"/>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把基础产品、业务活动、终端、增值业务等经过打包组合的方式形成商品进行售卖；</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为匹配不同区域销售场景，对商品进行上下架管理，达到快速投放的目的；</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引入场景化销售概念，将最热门的、市场主推的商品进行置顶展示，一键受理。</a:t>
            </a:r>
            <a:endParaRPr lang="en-US" altLang="zh-CN" sz="1600" b="0" dirty="0">
              <a:solidFill>
                <a:srgbClr val="000000"/>
              </a:solidFill>
              <a:latin typeface="Tahoma" panose="020B0604030504040204" pitchFamily="34" charset="0"/>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8042" y="2508821"/>
            <a:ext cx="6254278" cy="430455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图片 6"/>
          <p:cNvPicPr>
            <a:picLocks noChangeAspect="1"/>
          </p:cNvPicPr>
          <p:nvPr/>
        </p:nvPicPr>
        <p:blipFill>
          <a:blip r:embed="rId1"/>
          <a:stretch>
            <a:fillRect/>
          </a:stretch>
        </p:blipFill>
        <p:spPr>
          <a:xfrm>
            <a:off x="250825" y="1844675"/>
            <a:ext cx="8785225" cy="4897438"/>
          </a:xfrm>
          <a:prstGeom prst="rect">
            <a:avLst/>
          </a:prstGeom>
          <a:noFill/>
          <a:ln w="9525">
            <a:noFill/>
          </a:ln>
        </p:spPr>
      </p:pic>
      <p:sp>
        <p:nvSpPr>
          <p:cNvPr id="2" name="标题 1"/>
          <p:cNvSpPr txBox="1"/>
          <p:nvPr/>
        </p:nvSpPr>
        <p:spPr bwMode="auto">
          <a:xfrm>
            <a:off x="1187450" y="485775"/>
            <a:ext cx="8229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|ESS</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补卡</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5" name="圆角矩形标注 4"/>
          <p:cNvSpPr/>
          <p:nvPr/>
        </p:nvSpPr>
        <p:spPr bwMode="auto">
          <a:xfrm>
            <a:off x="6156325" y="5461000"/>
            <a:ext cx="2062163" cy="517525"/>
          </a:xfrm>
          <a:prstGeom prst="wedgeRoundRectCallout">
            <a:avLst>
              <a:gd name="adj1" fmla="val -38976"/>
              <a:gd name="adj2" fmla="val -99834"/>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工作台内容</a:t>
            </a:r>
            <a:endPar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7"/>
          <p:cNvSpPr>
            <a:spLocks noChangeArrowheads="1"/>
          </p:cNvSpPr>
          <p:nvPr/>
        </p:nvSpPr>
        <p:spPr bwMode="auto">
          <a:xfrm>
            <a:off x="4375150" y="2492375"/>
            <a:ext cx="701675" cy="355600"/>
          </a:xfrm>
          <a:prstGeom prst="roundRect">
            <a:avLst>
              <a:gd name="adj" fmla="val 16667"/>
            </a:avLst>
          </a:prstGeom>
          <a:noFill/>
          <a:ln w="28575" algn="ctr">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21" name="AutoShape 2"/>
          <p:cNvSpPr/>
          <p:nvPr/>
        </p:nvSpPr>
        <p:spPr>
          <a:xfrm>
            <a:off x="2019300" y="1295400"/>
            <a:ext cx="1757363" cy="476250"/>
          </a:xfrm>
          <a:prstGeom prst="chevron">
            <a:avLst>
              <a:gd name="adj" fmla="val 16434"/>
            </a:avLst>
          </a:prstGeom>
          <a:solidFill>
            <a:srgbClr val="0070C0"/>
          </a:solidFill>
          <a:ln w="9525">
            <a:noFill/>
          </a:ln>
        </p:spPr>
        <p:txBody>
          <a:bodyPr anchor="ctr"/>
          <a:lstStyle/>
          <a:p>
            <a:pPr lvl="0" indent="0" algn="ctr" eaLnBrk="1" hangingPunct="1"/>
            <a:r>
              <a:rPr lang="en-US" altLang="zh-CN" sz="1600" dirty="0">
                <a:solidFill>
                  <a:srgbClr val="FFFFFF"/>
                </a:solidFill>
                <a:latin typeface="微软雅黑" panose="020B0503020204020204" pitchFamily="34" charset="-122"/>
                <a:ea typeface="微软雅黑" panose="020B0503020204020204" pitchFamily="34" charset="-122"/>
              </a:rPr>
              <a:t>ESS</a:t>
            </a:r>
            <a:r>
              <a:rPr lang="zh-CN" altLang="en-US" sz="1600" dirty="0">
                <a:solidFill>
                  <a:srgbClr val="FFFFFF"/>
                </a:solidFill>
                <a:latin typeface="微软雅黑" panose="020B0503020204020204" pitchFamily="34" charset="-122"/>
                <a:ea typeface="微软雅黑" panose="020B0503020204020204" pitchFamily="34" charset="-122"/>
              </a:rPr>
              <a:t>补卡</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4822" name="AutoShape 3"/>
          <p:cNvSpPr/>
          <p:nvPr/>
        </p:nvSpPr>
        <p:spPr>
          <a:xfrm>
            <a:off x="250825" y="1295400"/>
            <a:ext cx="1736725" cy="476250"/>
          </a:xfrm>
          <a:prstGeom prst="homePlate">
            <a:avLst>
              <a:gd name="adj" fmla="val 16156"/>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沃受理嵌套功能</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图片 4"/>
          <p:cNvPicPr>
            <a:picLocks noChangeAspect="1"/>
          </p:cNvPicPr>
          <p:nvPr/>
        </p:nvPicPr>
        <p:blipFill>
          <a:blip r:embed="rId1"/>
          <a:stretch>
            <a:fillRect/>
          </a:stretch>
        </p:blipFill>
        <p:spPr>
          <a:xfrm>
            <a:off x="250825" y="1785938"/>
            <a:ext cx="8785225" cy="4667250"/>
          </a:xfrm>
          <a:prstGeom prst="rect">
            <a:avLst/>
          </a:prstGeom>
          <a:noFill/>
          <a:ln w="9525">
            <a:noFill/>
          </a:ln>
        </p:spPr>
      </p:pic>
      <p:sp>
        <p:nvSpPr>
          <p:cNvPr id="2" name="标题 1"/>
          <p:cNvSpPr txBox="1"/>
          <p:nvPr/>
        </p:nvSpPr>
        <p:spPr bwMode="auto">
          <a:xfrm>
            <a:off x="1187450" y="485775"/>
            <a:ext cx="8229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en-US" altLang="zh-CN" sz="2000" b="1" i="0" u="none" strike="noStrike" kern="1200" cap="none" spc="0" normalizeH="0" baseline="0" noProof="0" dirty="0" err="1"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cBSS</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普通缴费</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5" name="圆角矩形标注 4"/>
          <p:cNvSpPr/>
          <p:nvPr/>
        </p:nvSpPr>
        <p:spPr bwMode="auto">
          <a:xfrm>
            <a:off x="3770313" y="5805488"/>
            <a:ext cx="2062163" cy="517525"/>
          </a:xfrm>
          <a:prstGeom prst="wedgeRoundRectCallout">
            <a:avLst>
              <a:gd name="adj1" fmla="val -38976"/>
              <a:gd name="adj2" fmla="val -99834"/>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工作台内容</a:t>
            </a:r>
            <a:endPar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7"/>
          <p:cNvSpPr>
            <a:spLocks noChangeArrowheads="1"/>
          </p:cNvSpPr>
          <p:nvPr/>
        </p:nvSpPr>
        <p:spPr bwMode="auto">
          <a:xfrm>
            <a:off x="3319463" y="2425700"/>
            <a:ext cx="1036638" cy="355600"/>
          </a:xfrm>
          <a:prstGeom prst="roundRect">
            <a:avLst>
              <a:gd name="adj" fmla="val 16667"/>
            </a:avLst>
          </a:prstGeom>
          <a:noFill/>
          <a:ln w="28575" algn="ctr">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45" name="AutoShape 2"/>
          <p:cNvSpPr/>
          <p:nvPr/>
        </p:nvSpPr>
        <p:spPr>
          <a:xfrm>
            <a:off x="2019300" y="1295400"/>
            <a:ext cx="1757363" cy="476250"/>
          </a:xfrm>
          <a:prstGeom prst="chevron">
            <a:avLst>
              <a:gd name="adj" fmla="val 16434"/>
            </a:avLst>
          </a:prstGeom>
          <a:solidFill>
            <a:srgbClr val="0070C0"/>
          </a:solidFill>
          <a:ln w="9525">
            <a:noFill/>
          </a:ln>
        </p:spPr>
        <p:txBody>
          <a:bodyPr anchor="ctr"/>
          <a:lstStyle/>
          <a:p>
            <a:pPr lvl="0" indent="0" algn="ctr" eaLnBrk="1" hangingPunct="1"/>
            <a:r>
              <a:rPr lang="en-US" altLang="zh-CN" sz="1600" dirty="0">
                <a:solidFill>
                  <a:srgbClr val="FFFFFF"/>
                </a:solidFill>
                <a:latin typeface="微软雅黑" panose="020B0503020204020204" pitchFamily="34" charset="-122"/>
                <a:ea typeface="微软雅黑" panose="020B0503020204020204" pitchFamily="34" charset="-122"/>
              </a:rPr>
              <a:t>cBSS</a:t>
            </a:r>
            <a:r>
              <a:rPr lang="zh-CN" altLang="en-US" sz="1600" dirty="0">
                <a:solidFill>
                  <a:srgbClr val="FFFFFF"/>
                </a:solidFill>
                <a:latin typeface="微软雅黑" panose="020B0503020204020204" pitchFamily="34" charset="-122"/>
                <a:ea typeface="微软雅黑" panose="020B0503020204020204" pitchFamily="34" charset="-122"/>
              </a:rPr>
              <a:t>普通缴费</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5846" name="AutoShape 3"/>
          <p:cNvSpPr/>
          <p:nvPr/>
        </p:nvSpPr>
        <p:spPr>
          <a:xfrm>
            <a:off x="250825" y="1295400"/>
            <a:ext cx="1736725" cy="476250"/>
          </a:xfrm>
          <a:prstGeom prst="homePlate">
            <a:avLst>
              <a:gd name="adj" fmla="val 16156"/>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沃受理嵌套功能</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2"/>
          <p:cNvPicPr>
            <a:picLocks noChangeAspect="1"/>
          </p:cNvPicPr>
          <p:nvPr/>
        </p:nvPicPr>
        <p:blipFill>
          <a:blip r:embed="rId1"/>
          <a:stretch>
            <a:fillRect/>
          </a:stretch>
        </p:blipFill>
        <p:spPr>
          <a:xfrm>
            <a:off x="250825" y="2005013"/>
            <a:ext cx="8823325" cy="3800475"/>
          </a:xfrm>
          <a:prstGeom prst="rect">
            <a:avLst/>
          </a:prstGeom>
          <a:noFill/>
          <a:ln w="9525">
            <a:noFill/>
          </a:ln>
        </p:spPr>
      </p:pic>
      <p:sp>
        <p:nvSpPr>
          <p:cNvPr id="2" name="标题 1"/>
          <p:cNvSpPr txBox="1"/>
          <p:nvPr/>
        </p:nvSpPr>
        <p:spPr bwMode="auto">
          <a:xfrm>
            <a:off x="1187450" y="485775"/>
            <a:ext cx="82296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统一开户</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36867" name="组合 8"/>
          <p:cNvGrpSpPr/>
          <p:nvPr/>
        </p:nvGrpSpPr>
        <p:grpSpPr>
          <a:xfrm>
            <a:off x="3805238" y="2262188"/>
            <a:ext cx="2062162" cy="2478087"/>
            <a:chOff x="3805599" y="1740393"/>
            <a:chExt cx="2061968" cy="2610703"/>
          </a:xfrm>
        </p:grpSpPr>
        <p:sp>
          <p:nvSpPr>
            <p:cNvPr id="5" name="圆角矩形标注 4"/>
            <p:cNvSpPr/>
            <p:nvPr/>
          </p:nvSpPr>
          <p:spPr bwMode="auto">
            <a:xfrm>
              <a:off x="3805599" y="3805875"/>
              <a:ext cx="2061968" cy="545221"/>
            </a:xfrm>
            <a:prstGeom prst="wedgeRoundRectCallout">
              <a:avLst>
                <a:gd name="adj1" fmla="val -38976"/>
                <a:gd name="adj2" fmla="val -99834"/>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工作台内容</a:t>
              </a:r>
              <a:endPar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7"/>
            <p:cNvSpPr>
              <a:spLocks noChangeArrowheads="1"/>
            </p:cNvSpPr>
            <p:nvPr/>
          </p:nvSpPr>
          <p:spPr bwMode="auto">
            <a:xfrm>
              <a:off x="4500859" y="1740393"/>
              <a:ext cx="914314" cy="374630"/>
            </a:xfrm>
            <a:prstGeom prst="roundRect">
              <a:avLst>
                <a:gd name="adj" fmla="val 16667"/>
              </a:avLst>
            </a:prstGeom>
            <a:noFill/>
            <a:ln w="28575" algn="ctr">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6870" name="AutoShape 2"/>
          <p:cNvSpPr/>
          <p:nvPr/>
        </p:nvSpPr>
        <p:spPr>
          <a:xfrm>
            <a:off x="2019300" y="1295400"/>
            <a:ext cx="1757363" cy="476250"/>
          </a:xfrm>
          <a:prstGeom prst="chevron">
            <a:avLst>
              <a:gd name="adj" fmla="val 16434"/>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统一开户</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6871" name="AutoShape 3"/>
          <p:cNvSpPr/>
          <p:nvPr/>
        </p:nvSpPr>
        <p:spPr>
          <a:xfrm>
            <a:off x="250825" y="1295400"/>
            <a:ext cx="1736725" cy="476250"/>
          </a:xfrm>
          <a:prstGeom prst="homePlate">
            <a:avLst>
              <a:gd name="adj" fmla="val 16156"/>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沃受理整合功能</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23963" y="549275"/>
            <a:ext cx="565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云销售建设背景</a:t>
            </a:r>
            <a:endParaRPr kumimoji="1" lang="zh-CN" altLang="en-US" sz="2000" b="1" i="0" u="none" strike="noStrike" kern="1200" cap="none" spc="0" normalizeH="0" baseline="0" noProof="0" dirty="0" smtClean="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50825" y="2449513"/>
            <a:ext cx="4208463" cy="1768475"/>
          </a:xfrm>
          <a:prstGeom prst="rect">
            <a:avLst/>
          </a:prstGeom>
          <a:noFill/>
          <a:ln w="19050" cap="flat" cmpd="sng" algn="ctr">
            <a:solidFill>
              <a:srgbClr val="4F6D77"/>
            </a:solidFill>
            <a:prstDash val="solid"/>
          </a:ln>
          <a:effectLst/>
        </p:spPr>
        <p:txBody>
          <a:bodyPr anchor="ctr"/>
          <a:lstStyle/>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业务传统</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流程复杂冗长</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，导致业务办理</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临柜时间长，客户    体验感知差</a:t>
            </a:r>
            <a:endParaRPr kumimoji="0" lang="en-US" altLang="zh-CN"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过度依赖坐席</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，营业厅营销活动全部依赖坐席排队处理完成，导购人员没有得到充分利用。</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缺乏销售工具摆脱业务办理时间地点的限制，无法</a:t>
            </a:r>
            <a:endParaRPr kumimoji="0" lang="en-US" altLang="zh-CN"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Tx/>
              <a:buNone/>
              <a:defRPr/>
            </a:pP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进行灵活的场景化营销</a:t>
            </a:r>
            <a:endPar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0243" name="矩形 1"/>
          <p:cNvSpPr/>
          <p:nvPr/>
        </p:nvSpPr>
        <p:spPr>
          <a:xfrm>
            <a:off x="219075" y="1268413"/>
            <a:ext cx="8674100" cy="655637"/>
          </a:xfrm>
          <a:prstGeom prst="rect">
            <a:avLst/>
          </a:prstGeom>
          <a:noFill/>
          <a:ln w="9525" cap="flat" cmpd="sng">
            <a:solidFill>
              <a:srgbClr val="D71A21"/>
            </a:solidFill>
            <a:prstDash val="dash"/>
            <a:miter/>
            <a:headEnd type="none" w="med" len="med"/>
            <a:tailEnd type="none" w="med" len="med"/>
          </a:ln>
        </p:spPr>
        <p:txBody>
          <a:bodyPr anchor="t">
            <a:spAutoFit/>
          </a:bodyPr>
          <a:lstStyle/>
          <a:p>
            <a:pPr marL="0" lvl="1" indent="0" eaLnBrk="1" hangingPunct="1">
              <a:lnSpc>
                <a:spcPts val="2200"/>
              </a:lnSpc>
              <a:buNone/>
            </a:pPr>
            <a:r>
              <a:rPr lang="zh-CN" altLang="en-US" sz="1600" b="0" dirty="0">
                <a:solidFill>
                  <a:srgbClr val="000000"/>
                </a:solidFill>
                <a:latin typeface="微软雅黑" panose="020B0503020204020204" pitchFamily="34" charset="-122"/>
                <a:ea typeface="微软雅黑" panose="020B0503020204020204" pitchFamily="34" charset="-122"/>
              </a:rPr>
              <a:t>长期以来，区公司在前端营业方面一直存在支撑系统</a:t>
            </a:r>
            <a:r>
              <a:rPr lang="zh-CN" altLang="en-US" sz="2000" b="0" dirty="0">
                <a:solidFill>
                  <a:srgbClr val="CC0000"/>
                </a:solidFill>
                <a:latin typeface="微软雅黑" panose="020B0503020204020204" pitchFamily="34" charset="-122"/>
                <a:ea typeface="微软雅黑" panose="020B0503020204020204" pitchFamily="34" charset="-122"/>
              </a:rPr>
              <a:t>多</a:t>
            </a:r>
            <a:r>
              <a:rPr lang="zh-CN" altLang="en-US" sz="1600" b="0" dirty="0">
                <a:solidFill>
                  <a:srgbClr val="000000"/>
                </a:solidFill>
                <a:latin typeface="微软雅黑" panose="020B0503020204020204" pitchFamily="34" charset="-122"/>
                <a:ea typeface="微软雅黑" panose="020B0503020204020204" pitchFamily="34" charset="-122"/>
              </a:rPr>
              <a:t>，业务受理流程</a:t>
            </a:r>
            <a:r>
              <a:rPr lang="zh-CN" altLang="en-US" sz="2000" b="0" dirty="0">
                <a:solidFill>
                  <a:srgbClr val="CC0000"/>
                </a:solidFill>
                <a:latin typeface="微软雅黑" panose="020B0503020204020204" pitchFamily="34" charset="-122"/>
                <a:ea typeface="微软雅黑" panose="020B0503020204020204" pitchFamily="34" charset="-122"/>
              </a:rPr>
              <a:t>复杂</a:t>
            </a:r>
            <a:r>
              <a:rPr lang="zh-CN" altLang="en-US" sz="1600" b="0" dirty="0">
                <a:solidFill>
                  <a:srgbClr val="000000"/>
                </a:solidFill>
                <a:latin typeface="微软雅黑" panose="020B0503020204020204" pitchFamily="34" charset="-122"/>
                <a:ea typeface="微软雅黑" panose="020B0503020204020204" pitchFamily="34" charset="-122"/>
              </a:rPr>
              <a:t>，过度依赖坐席，渠道外拓能力</a:t>
            </a:r>
            <a:r>
              <a:rPr lang="zh-CN" altLang="en-US" sz="2000" b="0" dirty="0">
                <a:solidFill>
                  <a:srgbClr val="CC0000"/>
                </a:solidFill>
                <a:latin typeface="微软雅黑" panose="020B0503020204020204" pitchFamily="34" charset="-122"/>
                <a:ea typeface="微软雅黑" panose="020B0503020204020204" pitchFamily="34" charset="-122"/>
              </a:rPr>
              <a:t>不足</a:t>
            </a:r>
            <a:r>
              <a:rPr lang="zh-CN" altLang="en-US" sz="1600" b="0" dirty="0">
                <a:solidFill>
                  <a:srgbClr val="000000"/>
                </a:solidFill>
                <a:latin typeface="微软雅黑" panose="020B0503020204020204" pitchFamily="34" charset="-122"/>
                <a:ea typeface="微软雅黑" panose="020B0503020204020204" pitchFamily="34" charset="-122"/>
              </a:rPr>
              <a:t>等诸多问题，导致临柜时间长，业务受理效率和客户感知得不到有效提升。</a:t>
            </a:r>
            <a:endParaRPr lang="en-US" altLang="zh-CN" sz="1600" b="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4684713" y="2438400"/>
            <a:ext cx="4208463" cy="1766888"/>
          </a:xfrm>
          <a:prstGeom prst="rect">
            <a:avLst/>
          </a:prstGeom>
          <a:noFill/>
          <a:ln w="19050" cap="flat" cmpd="sng" algn="ctr">
            <a:solidFill>
              <a:srgbClr val="4F6D77"/>
            </a:solidFill>
            <a:prstDash val="solid"/>
          </a:ln>
          <a:effectLst/>
        </p:spPr>
        <p:txBody>
          <a:bodyPr anchor="ctr"/>
          <a:lstStyle/>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营销人员需频繁登录多个系统，</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账号多，地址多，切换频繁</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，客户感知差。</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相似功能对应多套系统多个界面，</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各系统对应流程不统一，操作流程复杂</a:t>
            </a:r>
            <a:endParaRPr kumimoji="0" lang="en-US" altLang="zh-CN"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4684713" y="4551363"/>
            <a:ext cx="4208463" cy="2114550"/>
          </a:xfrm>
          <a:prstGeom prst="rect">
            <a:avLst/>
          </a:prstGeom>
          <a:noFill/>
          <a:ln w="19050" cap="flat" cmpd="sng" algn="ctr">
            <a:solidFill>
              <a:srgbClr val="4F6D77"/>
            </a:solidFill>
            <a:prstDash val="solid"/>
          </a:ln>
          <a:effectLst/>
        </p:spPr>
        <p:txBody>
          <a:bodyPr anchor="ctr"/>
          <a:lstStyle/>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endParaRPr kumimoji="0" lang="en-US" altLang="zh-CN" sz="12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互联网时代下的业务需求、个性化需求、产品越来越多，要求系统快速灵活支持。</a:t>
            </a:r>
            <a:endParaRPr kumimoji="0" lang="en-US" altLang="zh-CN" sz="12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业务生产系统</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产品繁多</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，协同能力不足，一线生产人员</a:t>
            </a: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选择困难、效率低</a:t>
            </a:r>
            <a:endParaRPr kumimoji="0" lang="en-US" altLang="zh-CN"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部分产品、产品包还是依赖传统的后台人工</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管理、统一配置权限方式，极大的限制了产品</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适应不同市场的自由。</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50825" y="4551363"/>
            <a:ext cx="4208463" cy="2114550"/>
          </a:xfrm>
          <a:prstGeom prst="rect">
            <a:avLst/>
          </a:prstGeom>
          <a:noFill/>
          <a:ln w="19050" cap="flat" cmpd="sng" algn="ctr">
            <a:solidFill>
              <a:srgbClr val="4F6D77"/>
            </a:solidFill>
            <a:prstDash val="solid"/>
          </a:ln>
          <a:effectLst/>
        </p:spPr>
        <p:txBody>
          <a:bodyPr anchor="ctr"/>
          <a:lstStyle/>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渠道建设灵活性不足</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，无法根据人流量等灵活调整渠道策略</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缺乏线上线下互动</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由于系统原因，线上线下渠道受理流程割裂，无法有效协同，影响运营效率</a:t>
            </a:r>
            <a:endParaRPr kumimoji="0" lang="en-US" altLang="zh-CN" sz="12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 typeface="Wingdings" panose="05000000000000000000" pitchFamily="2" charset="2"/>
              <a:buChar char="u"/>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线上线下业务主要通过物流配送交付，成本高，</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Tx/>
              <a:buSzPct val="80000"/>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缺乏用户自提渠道</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247" name="矩形 6"/>
          <p:cNvSpPr/>
          <p:nvPr/>
        </p:nvSpPr>
        <p:spPr>
          <a:xfrm>
            <a:off x="1187450" y="2098675"/>
            <a:ext cx="3271838" cy="400050"/>
          </a:xfrm>
          <a:prstGeom prst="rect">
            <a:avLst/>
          </a:prstGeom>
          <a:solidFill>
            <a:srgbClr val="D71A20"/>
          </a:solidFill>
          <a:ln w="9525" cap="flat" cmpd="sng">
            <a:solidFill>
              <a:srgbClr val="D71A20"/>
            </a:solidFill>
            <a:prstDash val="solid"/>
            <a:miter/>
            <a:headEnd type="none" w="med" len="med"/>
            <a:tailEnd type="none" w="med" len="med"/>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流程复杂，临柜时间长</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10248" name="矩形 6"/>
          <p:cNvSpPr/>
          <p:nvPr/>
        </p:nvSpPr>
        <p:spPr>
          <a:xfrm>
            <a:off x="5835650" y="4289425"/>
            <a:ext cx="3057525" cy="400050"/>
          </a:xfrm>
          <a:prstGeom prst="rect">
            <a:avLst/>
          </a:prstGeom>
          <a:solidFill>
            <a:srgbClr val="D71A20"/>
          </a:solidFill>
          <a:ln w="9525" cap="flat" cmpd="sng">
            <a:solidFill>
              <a:srgbClr val="D71A20"/>
            </a:solidFill>
            <a:prstDash val="solid"/>
            <a:miter/>
            <a:headEnd type="none" w="med" len="med"/>
            <a:tailEnd type="none" w="med" len="med"/>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产品繁多，配置复杂</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10249" name="矩形 6"/>
          <p:cNvSpPr/>
          <p:nvPr/>
        </p:nvSpPr>
        <p:spPr>
          <a:xfrm>
            <a:off x="1403350" y="4289425"/>
            <a:ext cx="3055938" cy="400050"/>
          </a:xfrm>
          <a:prstGeom prst="rect">
            <a:avLst/>
          </a:prstGeom>
          <a:solidFill>
            <a:srgbClr val="D71A20"/>
          </a:solidFill>
          <a:ln w="9525" cap="flat" cmpd="sng">
            <a:solidFill>
              <a:srgbClr val="D71A20"/>
            </a:solidFill>
            <a:prstDash val="solid"/>
            <a:miter/>
            <a:headEnd type="none" w="med" len="med"/>
            <a:tailEnd type="none" w="med" len="med"/>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渠道外拓能力不足</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10250" name="矩形 6"/>
          <p:cNvSpPr/>
          <p:nvPr/>
        </p:nvSpPr>
        <p:spPr>
          <a:xfrm>
            <a:off x="5624513" y="2098675"/>
            <a:ext cx="3268662" cy="400050"/>
          </a:xfrm>
          <a:prstGeom prst="rect">
            <a:avLst/>
          </a:prstGeom>
          <a:solidFill>
            <a:srgbClr val="D71A20"/>
          </a:solidFill>
          <a:ln w="9525" cap="flat" cmpd="sng">
            <a:solidFill>
              <a:srgbClr val="D71A20"/>
            </a:solidFill>
            <a:prstDash val="solid"/>
            <a:miter/>
            <a:headEnd type="none" w="med" len="med"/>
            <a:tailEnd type="none" w="med" len="med"/>
          </a:ln>
        </p:spPr>
        <p:txBody>
          <a:bodyPr anchor="ctr"/>
          <a:lstStyle/>
          <a:p>
            <a:pPr lvl="0" indent="0" algn="ctr" eaLnBrk="1" hangingPunct="1"/>
            <a:r>
              <a:rPr lang="zh-CN" altLang="en-US" sz="1800" dirty="0">
                <a:solidFill>
                  <a:srgbClr val="FFFFFF"/>
                </a:solidFill>
                <a:latin typeface="微软雅黑" panose="020B0503020204020204" pitchFamily="34" charset="-122"/>
                <a:ea typeface="微软雅黑" panose="020B0503020204020204" pitchFamily="34" charset="-122"/>
              </a:rPr>
              <a:t>多点登录，流程不统一</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10251" name="矩形 6"/>
          <p:cNvSpPr/>
          <p:nvPr/>
        </p:nvSpPr>
        <p:spPr>
          <a:xfrm>
            <a:off x="250825" y="2098675"/>
            <a:ext cx="936625" cy="400050"/>
          </a:xfrm>
          <a:prstGeom prst="rect">
            <a:avLst/>
          </a:prstGeom>
          <a:solidFill>
            <a:srgbClr val="FFC000"/>
          </a:solidFill>
          <a:ln w="9525" cap="flat" cmpd="sng">
            <a:solidFill>
              <a:srgbClr val="FFC000"/>
            </a:solidFill>
            <a:prstDash val="solid"/>
            <a:miter/>
            <a:headEnd type="none" w="med" len="med"/>
            <a:tailEnd type="none" w="med" len="med"/>
          </a:ln>
        </p:spPr>
        <p:txBody>
          <a:bodyPr anchor="ctr"/>
          <a:lstStyle/>
          <a:p>
            <a:pPr lvl="0" indent="0" algn="ctr" eaLnBrk="1" hangingPunct="1"/>
            <a:r>
              <a:rPr lang="zh-CN" altLang="en-US" dirty="0">
                <a:solidFill>
                  <a:srgbClr val="000000"/>
                </a:solidFill>
                <a:latin typeface="微软雅黑" panose="020B0503020204020204" pitchFamily="34" charset="-122"/>
                <a:ea typeface="微软雅黑" panose="020B0503020204020204" pitchFamily="34" charset="-122"/>
              </a:rPr>
              <a:t>云销售</a:t>
            </a:r>
            <a:r>
              <a:rPr lang="en-US" altLang="zh-CN" dirty="0">
                <a:solidFill>
                  <a:srgbClr val="000000"/>
                </a:solidFill>
                <a:latin typeface="微软雅黑" panose="020B0503020204020204" pitchFamily="34" charset="-122"/>
                <a:ea typeface="微软雅黑" panose="020B0503020204020204" pitchFamily="34" charset="-122"/>
              </a:rPr>
              <a:t>APP</a:t>
            </a:r>
            <a:endParaRPr lang="en-US" altLang="zh-CN" dirty="0">
              <a:solidFill>
                <a:srgbClr val="000000"/>
              </a:solidFill>
              <a:latin typeface="微软雅黑" panose="020B0503020204020204" pitchFamily="34" charset="-122"/>
              <a:ea typeface="微软雅黑" panose="020B0503020204020204" pitchFamily="34" charset="-122"/>
            </a:endParaRPr>
          </a:p>
          <a:p>
            <a:pPr lvl="0" indent="0" algn="ctr" eaLnBrk="1" hangingPunct="1"/>
            <a:r>
              <a:rPr lang="zh-CN" altLang="en-US" dirty="0">
                <a:solidFill>
                  <a:srgbClr val="000000"/>
                </a:solidFill>
                <a:latin typeface="微软雅黑" panose="020B0503020204020204" pitchFamily="34" charset="-122"/>
                <a:ea typeface="微软雅黑" panose="020B0503020204020204" pitchFamily="34" charset="-122"/>
              </a:rPr>
              <a:t>建设背景</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0252" name="矩形 6"/>
          <p:cNvSpPr/>
          <p:nvPr/>
        </p:nvSpPr>
        <p:spPr>
          <a:xfrm>
            <a:off x="4687888" y="2098675"/>
            <a:ext cx="936625" cy="400050"/>
          </a:xfrm>
          <a:prstGeom prst="rect">
            <a:avLst/>
          </a:prstGeom>
          <a:solidFill>
            <a:srgbClr val="FFC000"/>
          </a:solidFill>
          <a:ln w="9525" cap="flat" cmpd="sng">
            <a:solidFill>
              <a:srgbClr val="FFC000"/>
            </a:solidFill>
            <a:prstDash val="solid"/>
            <a:miter/>
            <a:headEnd type="none" w="med" len="med"/>
            <a:tailEnd type="none" w="med" len="med"/>
          </a:ln>
        </p:spPr>
        <p:txBody>
          <a:bodyPr anchor="ctr"/>
          <a:lstStyle/>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沃受理</a:t>
            </a:r>
            <a:endParaRPr lang="en-US" altLang="zh-CN" sz="1200" b="0" dirty="0">
              <a:solidFill>
                <a:srgbClr val="000000"/>
              </a:solidFill>
              <a:latin typeface="微软雅黑" panose="020B0503020204020204" pitchFamily="34" charset="-122"/>
              <a:ea typeface="微软雅黑" panose="020B0503020204020204" pitchFamily="34" charset="-122"/>
            </a:endParaRPr>
          </a:p>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建设背景</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10253" name="矩形 6"/>
          <p:cNvSpPr/>
          <p:nvPr/>
        </p:nvSpPr>
        <p:spPr>
          <a:xfrm>
            <a:off x="4684713" y="4289425"/>
            <a:ext cx="1150937" cy="400050"/>
          </a:xfrm>
          <a:prstGeom prst="rect">
            <a:avLst/>
          </a:prstGeom>
          <a:solidFill>
            <a:srgbClr val="FFC000"/>
          </a:solidFill>
          <a:ln w="9525" cap="flat" cmpd="sng">
            <a:solidFill>
              <a:srgbClr val="FFC000"/>
            </a:solidFill>
            <a:prstDash val="solid"/>
            <a:miter/>
            <a:headEnd type="none" w="med" len="med"/>
            <a:tailEnd type="none" w="med" len="med"/>
          </a:ln>
        </p:spPr>
        <p:txBody>
          <a:bodyPr anchor="ctr"/>
          <a:lstStyle/>
          <a:p>
            <a:pPr lvl="0" indent="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商品中心</a:t>
            </a:r>
            <a:endParaRPr lang="en-US" altLang="zh-CN" sz="1200" dirty="0">
              <a:solidFill>
                <a:srgbClr val="000000"/>
              </a:solidFill>
              <a:latin typeface="微软雅黑" panose="020B0503020204020204" pitchFamily="34" charset="-122"/>
              <a:ea typeface="微软雅黑" panose="020B0503020204020204" pitchFamily="34" charset="-122"/>
            </a:endParaRPr>
          </a:p>
          <a:p>
            <a:pPr lvl="0" indent="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建设背景</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0254" name="矩形 6"/>
          <p:cNvSpPr/>
          <p:nvPr/>
        </p:nvSpPr>
        <p:spPr>
          <a:xfrm>
            <a:off x="250825" y="4289425"/>
            <a:ext cx="1152525" cy="400050"/>
          </a:xfrm>
          <a:prstGeom prst="rect">
            <a:avLst/>
          </a:prstGeom>
          <a:solidFill>
            <a:srgbClr val="FFC000"/>
          </a:solidFill>
          <a:ln w="9525" cap="flat" cmpd="sng">
            <a:solidFill>
              <a:srgbClr val="FFC000"/>
            </a:solidFill>
            <a:prstDash val="solid"/>
            <a:miter/>
            <a:headEnd type="none" w="med" len="med"/>
            <a:tailEnd type="none" w="med" len="med"/>
          </a:ln>
        </p:spPr>
        <p:txBody>
          <a:bodyPr anchor="ctr"/>
          <a:lstStyle/>
          <a:p>
            <a:pPr lvl="0" indent="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自助终端</a:t>
            </a:r>
            <a:endParaRPr lang="en-US" altLang="zh-CN" sz="1200" dirty="0">
              <a:solidFill>
                <a:srgbClr val="000000"/>
              </a:solidFill>
              <a:latin typeface="微软雅黑" panose="020B0503020204020204" pitchFamily="34" charset="-122"/>
              <a:ea typeface="微软雅黑" panose="020B0503020204020204" pitchFamily="34" charset="-122"/>
            </a:endParaRPr>
          </a:p>
          <a:p>
            <a:pPr lvl="0" indent="0" algn="ctr" eaLnBrk="1" hangingPunct="1"/>
            <a:r>
              <a:rPr lang="zh-CN" altLang="en-US" sz="1200" dirty="0">
                <a:solidFill>
                  <a:srgbClr val="000000"/>
                </a:solidFill>
                <a:latin typeface="微软雅黑" panose="020B0503020204020204" pitchFamily="34" charset="-122"/>
                <a:ea typeface="微软雅黑" panose="020B0503020204020204" pitchFamily="34" charset="-122"/>
              </a:rPr>
              <a:t>建设背景</a:t>
            </a:r>
            <a:endParaRPr lang="zh-CN" altLang="en-US" sz="1200" dirty="0">
              <a:solidFill>
                <a:srgbClr val="000000"/>
              </a:solidFill>
              <a:latin typeface="微软雅黑" panose="020B0503020204020204" pitchFamily="34" charset="-122"/>
              <a:ea typeface="微软雅黑" panose="020B0503020204020204" pitchFamily="34" charset="-122"/>
            </a:endParaRPr>
          </a:p>
        </p:txBody>
      </p:sp>
      <p:pic>
        <p:nvPicPr>
          <p:cNvPr id="16" name="图片 32"/>
          <p:cNvPicPr>
            <a:picLocks noChangeAspect="1"/>
          </p:cNvPicPr>
          <p:nvPr/>
        </p:nvPicPr>
        <p:blipFill>
          <a:blip r:embed="rId1"/>
          <a:srcRect/>
          <a:stretch>
            <a:fillRect/>
          </a:stretch>
        </p:blipFill>
        <p:spPr bwMode="auto">
          <a:xfrm>
            <a:off x="7937500" y="3568700"/>
            <a:ext cx="882650" cy="588963"/>
          </a:xfrm>
          <a:prstGeom prst="rect">
            <a:avLst/>
          </a:prstGeom>
          <a:noFill/>
          <a:ln w="9525">
            <a:solidFill>
              <a:srgbClr val="FFFFFF">
                <a:lumMod val="85000"/>
                <a:alpha val="4000"/>
              </a:srgb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256" name="组合 4"/>
          <p:cNvGrpSpPr/>
          <p:nvPr/>
        </p:nvGrpSpPr>
        <p:grpSpPr>
          <a:xfrm>
            <a:off x="3924300" y="3257550"/>
            <a:ext cx="514350" cy="960438"/>
            <a:chOff x="767506" y="1274227"/>
            <a:chExt cx="2882723" cy="5323125"/>
          </a:xfrm>
        </p:grpSpPr>
        <p:pic>
          <p:nvPicPr>
            <p:cNvPr id="10257" name="图片 5"/>
            <p:cNvPicPr>
              <a:picLocks noChangeAspect="1"/>
            </p:cNvPicPr>
            <p:nvPr/>
          </p:nvPicPr>
          <p:blipFill>
            <a:blip r:embed="rId2"/>
            <a:stretch>
              <a:fillRect/>
            </a:stretch>
          </p:blipFill>
          <p:spPr>
            <a:xfrm>
              <a:off x="767506" y="1274227"/>
              <a:ext cx="2882723" cy="5323125"/>
            </a:xfrm>
            <a:prstGeom prst="rect">
              <a:avLst/>
            </a:prstGeom>
            <a:noFill/>
            <a:ln w="9525">
              <a:noFill/>
            </a:ln>
          </p:spPr>
        </p:pic>
        <p:pic>
          <p:nvPicPr>
            <p:cNvPr id="10258" name="图片 6"/>
            <p:cNvPicPr>
              <a:picLocks noChangeAspect="1"/>
            </p:cNvPicPr>
            <p:nvPr/>
          </p:nvPicPr>
          <p:blipFill>
            <a:blip r:embed="rId3"/>
            <a:stretch>
              <a:fillRect/>
            </a:stretch>
          </p:blipFill>
          <p:spPr>
            <a:xfrm>
              <a:off x="1110740" y="2143487"/>
              <a:ext cx="2196255" cy="3584604"/>
            </a:xfrm>
            <a:prstGeom prst="rect">
              <a:avLst/>
            </a:prstGeom>
            <a:noFill/>
            <a:ln w="9525">
              <a:noFill/>
            </a:ln>
          </p:spPr>
        </p:pic>
      </p:grpSp>
      <p:pic>
        <p:nvPicPr>
          <p:cNvPr id="10259" name="图片 20"/>
          <p:cNvPicPr>
            <a:picLocks noChangeAspect="1"/>
          </p:cNvPicPr>
          <p:nvPr/>
        </p:nvPicPr>
        <p:blipFill>
          <a:blip r:embed="rId4"/>
          <a:stretch>
            <a:fillRect/>
          </a:stretch>
        </p:blipFill>
        <p:spPr>
          <a:xfrm>
            <a:off x="7812088" y="5872163"/>
            <a:ext cx="1081087" cy="722312"/>
          </a:xfrm>
          <a:prstGeom prst="rect">
            <a:avLst/>
          </a:prstGeom>
          <a:noFill/>
          <a:ln w="9525">
            <a:noFill/>
          </a:ln>
        </p:spPr>
      </p:pic>
      <p:pic>
        <p:nvPicPr>
          <p:cNvPr id="10260" name="图片 21"/>
          <p:cNvPicPr>
            <a:picLocks noChangeAspect="1"/>
          </p:cNvPicPr>
          <p:nvPr/>
        </p:nvPicPr>
        <p:blipFill>
          <a:blip r:embed="rId5"/>
          <a:stretch>
            <a:fillRect/>
          </a:stretch>
        </p:blipFill>
        <p:spPr>
          <a:xfrm>
            <a:off x="3814763" y="5802313"/>
            <a:ext cx="612775" cy="825500"/>
          </a:xfrm>
          <a:prstGeom prst="rect">
            <a:avLst/>
          </a:prstGeom>
          <a:noFill/>
          <a:ln w="9525">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2"/>
          <p:cNvPicPr>
            <a:picLocks noChangeAspect="1"/>
          </p:cNvPicPr>
          <p:nvPr/>
        </p:nvPicPr>
        <p:blipFill>
          <a:blip r:embed="rId1"/>
          <a:stretch>
            <a:fillRect/>
          </a:stretch>
        </p:blipFill>
        <p:spPr>
          <a:xfrm>
            <a:off x="250825" y="1931988"/>
            <a:ext cx="8310563" cy="4160837"/>
          </a:xfrm>
          <a:prstGeom prst="rect">
            <a:avLst/>
          </a:prstGeom>
          <a:noFill/>
          <a:ln w="9525">
            <a:noFill/>
          </a:ln>
        </p:spPr>
      </p:pic>
      <p:sp>
        <p:nvSpPr>
          <p:cNvPr id="2" name="标题 1"/>
          <p:cNvSpPr txBox="1"/>
          <p:nvPr/>
        </p:nvSpPr>
        <p:spPr bwMode="auto">
          <a:xfrm>
            <a:off x="1154113" y="508000"/>
            <a:ext cx="5570538"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沃受理页面展示</a:t>
            </a:r>
            <a:r>
              <a:rPr kumimoji="1" lang="en-US" altLang="zh-CN"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明星手机合约</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37891" name="组合 8"/>
          <p:cNvGrpSpPr/>
          <p:nvPr/>
        </p:nvGrpSpPr>
        <p:grpSpPr>
          <a:xfrm>
            <a:off x="5032846" y="2474640"/>
            <a:ext cx="2203450" cy="2322512"/>
            <a:chOff x="4521493" y="1711785"/>
            <a:chExt cx="2203243" cy="2465074"/>
          </a:xfrm>
        </p:grpSpPr>
        <p:sp>
          <p:nvSpPr>
            <p:cNvPr id="5" name="圆角矩形标注 4"/>
            <p:cNvSpPr/>
            <p:nvPr/>
          </p:nvSpPr>
          <p:spPr bwMode="auto">
            <a:xfrm>
              <a:off x="4535780" y="3630937"/>
              <a:ext cx="2188956" cy="545922"/>
            </a:xfrm>
            <a:prstGeom prst="wedgeRoundRectCallout">
              <a:avLst>
                <a:gd name="adj1" fmla="val -38976"/>
                <a:gd name="adj2" fmla="val -99834"/>
                <a:gd name="adj3" fmla="val 16667"/>
              </a:avLst>
            </a:prstGeom>
            <a:solidFill>
              <a:srgbClr val="FFC000"/>
            </a:solidFill>
            <a:ln>
              <a:solidFill>
                <a:srgbClr val="808080"/>
              </a:solidFill>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工作台内容</a:t>
              </a:r>
              <a:endParaRPr kumimoji="0" lang="zh-CN" altLang="en-US" sz="2400" b="0" i="1"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7"/>
            <p:cNvSpPr>
              <a:spLocks noChangeArrowheads="1"/>
            </p:cNvSpPr>
            <p:nvPr/>
          </p:nvSpPr>
          <p:spPr bwMode="auto">
            <a:xfrm>
              <a:off x="4521493" y="1711785"/>
              <a:ext cx="914314" cy="374058"/>
            </a:xfrm>
            <a:prstGeom prst="roundRect">
              <a:avLst>
                <a:gd name="adj" fmla="val 16667"/>
              </a:avLst>
            </a:prstGeom>
            <a:noFill/>
            <a:ln w="28575" algn="ctr">
              <a:solidFill>
                <a:srgbClr val="000000"/>
              </a:solidFill>
              <a:prstDash val="dash"/>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37894" name="AutoShape 2"/>
          <p:cNvSpPr/>
          <p:nvPr/>
        </p:nvSpPr>
        <p:spPr>
          <a:xfrm>
            <a:off x="2124075" y="1271588"/>
            <a:ext cx="1757363" cy="476250"/>
          </a:xfrm>
          <a:prstGeom prst="chevron">
            <a:avLst>
              <a:gd name="adj" fmla="val 16434"/>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明星手机合约</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37895" name="AutoShape 3"/>
          <p:cNvSpPr/>
          <p:nvPr/>
        </p:nvSpPr>
        <p:spPr>
          <a:xfrm>
            <a:off x="250825" y="1271588"/>
            <a:ext cx="1873250" cy="476250"/>
          </a:xfrm>
          <a:prstGeom prst="homePlate">
            <a:avLst>
              <a:gd name="adj" fmla="val 16152"/>
            </a:avLst>
          </a:prstGeom>
          <a:solidFill>
            <a:srgbClr val="0070C0"/>
          </a:solidFill>
          <a:ln w="9525">
            <a:noFill/>
          </a:ln>
        </p:spPr>
        <p:txBody>
          <a:bodyPr anchor="ctr"/>
          <a:lstStyle/>
          <a:p>
            <a:pPr lvl="0" indent="0" algn="ctr" eaLnBrk="1" hangingPunct="1"/>
            <a:r>
              <a:rPr lang="zh-CN" altLang="en-US" sz="1600" dirty="0">
                <a:solidFill>
                  <a:srgbClr val="FFFFFF"/>
                </a:solidFill>
                <a:latin typeface="微软雅黑" panose="020B0503020204020204" pitchFamily="34" charset="-122"/>
                <a:ea typeface="微软雅黑" panose="020B0503020204020204" pitchFamily="34" charset="-122"/>
              </a:rPr>
              <a:t>营销活动快速受理</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38915"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1.3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1.5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2011363" y="2571750"/>
            <a:ext cx="6818313" cy="1368425"/>
          </a:xfrm>
          <a:prstGeom prst="rect">
            <a:avLst/>
          </a:prstGeom>
          <a:solidFill>
            <a:srgbClr val="FFFFCC"/>
          </a:solidFill>
          <a:ln w="12700" cap="flat" cmpd="sng" algn="ctr">
            <a:solidFill>
              <a:srgbClr val="FF9900"/>
            </a:solidFill>
            <a:prstDash val="solid"/>
          </a:ln>
          <a:effectLst>
            <a:outerShdw blurRad="40000" dist="20000" dir="5400000" rotWithShape="0">
              <a:srgbClr val="000000">
                <a:alpha val="38000"/>
              </a:srgbClr>
            </a:outerShdw>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rPr>
              <a:t>应用层</a:t>
            </a:r>
            <a:endParaRPr kumimoji="0" lang="zh-CN" altLang="en-US" sz="1200" b="1" i="0" u="none" strike="noStrike" kern="0" cap="none" spc="0" normalizeH="0" baseline="0" noProof="0" dirty="0">
              <a:ln>
                <a:noFill/>
              </a:ln>
              <a:solidFill>
                <a:srgbClr val="F79646">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79" name="矩形 78"/>
          <p:cNvSpPr/>
          <p:nvPr/>
        </p:nvSpPr>
        <p:spPr>
          <a:xfrm>
            <a:off x="2011363" y="5327650"/>
            <a:ext cx="6818313" cy="973138"/>
          </a:xfrm>
          <a:prstGeom prst="rect">
            <a:avLst/>
          </a:prstGeom>
          <a:gradFill flip="none" rotWithShape="1">
            <a:gsLst>
              <a:gs pos="0">
                <a:srgbClr val="66FF99">
                  <a:tint val="66000"/>
                  <a:satMod val="160000"/>
                </a:srgbClr>
              </a:gs>
              <a:gs pos="50000">
                <a:srgbClr val="66FF99">
                  <a:tint val="44500"/>
                  <a:satMod val="160000"/>
                </a:srgbClr>
              </a:gs>
              <a:gs pos="100000">
                <a:srgbClr val="66FF99">
                  <a:tint val="23500"/>
                  <a:satMod val="160000"/>
                </a:srgbClr>
              </a:gs>
            </a:gsLst>
            <a:lin ang="13500000" scaled="1"/>
            <a:tileRect/>
          </a:gradFill>
          <a:ln w="12700" cap="flat" cmpd="sng" algn="ctr">
            <a:solidFill>
              <a:srgbClr val="006600"/>
            </a:solidFill>
            <a:prstDash val="solid"/>
          </a:ln>
          <a:effectLst>
            <a:outerShdw blurRad="40000" dist="20000" dir="5400000" rotWithShape="0">
              <a:srgbClr val="000000">
                <a:alpha val="38000"/>
              </a:srgbClr>
            </a:outerShdw>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数据层</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矩形 79"/>
          <p:cNvSpPr/>
          <p:nvPr/>
        </p:nvSpPr>
        <p:spPr>
          <a:xfrm>
            <a:off x="2011363" y="4022725"/>
            <a:ext cx="6818313" cy="1223963"/>
          </a:xfrm>
          <a:prstGeom prst="rect">
            <a:avLst/>
          </a:prstGeom>
          <a:solidFill>
            <a:srgbClr val="CCCCFF"/>
          </a:solidFill>
          <a:ln w="12700" cap="flat" cmpd="sng" algn="ctr">
            <a:solidFill>
              <a:srgbClr val="0070C0"/>
            </a:solidFill>
            <a:prstDash val="solid"/>
          </a:ln>
          <a:effectLst>
            <a:outerShdw blurRad="40000" dist="20000" dir="5400000" rotWithShape="0">
              <a:srgbClr val="000000">
                <a:alpha val="38000"/>
              </a:srgbClr>
            </a:outerShdw>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8064A2">
                    <a:lumMod val="75000"/>
                  </a:srgbClr>
                </a:solidFill>
                <a:effectLst/>
                <a:uLnTx/>
                <a:uFillTx/>
                <a:latin typeface="微软雅黑" panose="020B0503020204020204" pitchFamily="34" charset="-122"/>
                <a:ea typeface="微软雅黑" panose="020B0503020204020204" pitchFamily="34" charset="-122"/>
                <a:cs typeface="+mn-cs"/>
              </a:rPr>
              <a:t>组件层</a:t>
            </a:r>
            <a:endParaRPr kumimoji="0" lang="zh-CN" altLang="en-US" sz="1200" b="1" i="0" u="none" strike="noStrike" kern="0" cap="none" spc="0" normalizeH="0" baseline="0" noProof="0" dirty="0">
              <a:ln>
                <a:noFill/>
              </a:ln>
              <a:solidFill>
                <a:srgbClr val="8064A2">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81" name="矩形 80"/>
          <p:cNvSpPr/>
          <p:nvPr/>
        </p:nvSpPr>
        <p:spPr>
          <a:xfrm>
            <a:off x="3394075" y="35417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融合开户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2" name="矩形 81"/>
          <p:cNvSpPr/>
          <p:nvPr/>
        </p:nvSpPr>
        <p:spPr>
          <a:xfrm>
            <a:off x="6969125" y="35417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查询</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矩形 82"/>
          <p:cNvSpPr/>
          <p:nvPr/>
        </p:nvSpPr>
        <p:spPr>
          <a:xfrm>
            <a:off x="5178425" y="35417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线下取卡</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4" name="矩形 83"/>
          <p:cNvSpPr/>
          <p:nvPr/>
        </p:nvSpPr>
        <p:spPr>
          <a:xfrm>
            <a:off x="3394075" y="31099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数固开户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p:cNvSpPr/>
          <p:nvPr/>
        </p:nvSpPr>
        <p:spPr>
          <a:xfrm>
            <a:off x="5178425" y="31099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服务变更</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6" name="矩形 85"/>
          <p:cNvSpPr/>
          <p:nvPr/>
        </p:nvSpPr>
        <p:spPr>
          <a:xfrm>
            <a:off x="2011363" y="1874838"/>
            <a:ext cx="6818313" cy="647700"/>
          </a:xfrm>
          <a:prstGeom prst="rect">
            <a:avLst/>
          </a:prstGeom>
          <a:solidFill>
            <a:srgbClr val="00FFFF"/>
          </a:solidFill>
          <a:ln w="12700" cap="flat" cmpd="sng" algn="ctr">
            <a:solidFill>
              <a:srgbClr val="00B0F0"/>
            </a:solidFill>
            <a:prstDash val="soli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接触层</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矩形 87"/>
          <p:cNvSpPr/>
          <p:nvPr/>
        </p:nvSpPr>
        <p:spPr>
          <a:xfrm>
            <a:off x="3951288" y="2062163"/>
            <a:ext cx="3400425" cy="300038"/>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自助销售终端</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9" name="矩形 88"/>
          <p:cNvSpPr/>
          <p:nvPr/>
        </p:nvSpPr>
        <p:spPr>
          <a:xfrm>
            <a:off x="2843213" y="5472113"/>
            <a:ext cx="4125913" cy="720725"/>
          </a:xfrm>
          <a:prstGeom prst="rect">
            <a:avLst/>
          </a:prstGeom>
          <a:solidFill>
            <a:srgbClr val="FFFFCC"/>
          </a:solidFill>
          <a:ln w="19050" cap="flat" cmpd="sng" algn="ctr">
            <a:solidFill>
              <a:srgbClr val="F79646"/>
            </a:solidFill>
            <a:prstDash val="soli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流程图: 磁盘 91"/>
          <p:cNvSpPr/>
          <p:nvPr/>
        </p:nvSpPr>
        <p:spPr>
          <a:xfrm>
            <a:off x="3454400" y="5589588"/>
            <a:ext cx="757238" cy="485775"/>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订单数据</a:t>
            </a: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流程图: 磁盘 98"/>
          <p:cNvSpPr/>
          <p:nvPr/>
        </p:nvSpPr>
        <p:spPr>
          <a:xfrm>
            <a:off x="5216525" y="5589588"/>
            <a:ext cx="758825" cy="485775"/>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账户数据</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6" name="矩形 105"/>
          <p:cNvSpPr/>
          <p:nvPr/>
        </p:nvSpPr>
        <p:spPr>
          <a:xfrm>
            <a:off x="7056438" y="5481638"/>
            <a:ext cx="1619250" cy="720725"/>
          </a:xfrm>
          <a:prstGeom prst="rect">
            <a:avLst/>
          </a:prstGeom>
          <a:solidFill>
            <a:srgbClr val="FFFFCC"/>
          </a:solidFill>
          <a:ln w="19050" cap="flat" cmpd="sng" algn="ctr">
            <a:solidFill>
              <a:srgbClr val="F79646"/>
            </a:solidFill>
            <a:prstDash val="soli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文件系统</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 name="流程图: 磁盘 111"/>
          <p:cNvSpPr/>
          <p:nvPr/>
        </p:nvSpPr>
        <p:spPr>
          <a:xfrm>
            <a:off x="7820025" y="5589588"/>
            <a:ext cx="757238" cy="485775"/>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无纸化数据</a:t>
            </a: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8" name="流程图: 磁盘 117"/>
          <p:cNvSpPr/>
          <p:nvPr/>
        </p:nvSpPr>
        <p:spPr>
          <a:xfrm>
            <a:off x="6099175" y="5589588"/>
            <a:ext cx="757238" cy="485775"/>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分析数据</a:t>
            </a: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矩形 124"/>
          <p:cNvSpPr/>
          <p:nvPr/>
        </p:nvSpPr>
        <p:spPr>
          <a:xfrm>
            <a:off x="7153275" y="4292600"/>
            <a:ext cx="1050925" cy="288925"/>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接口安全管理</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6" name="矩形 135"/>
          <p:cNvSpPr/>
          <p:nvPr/>
        </p:nvSpPr>
        <p:spPr>
          <a:xfrm>
            <a:off x="5929313" y="4292600"/>
            <a:ext cx="1050925" cy="288925"/>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消息队列</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7" name="矩形 136"/>
          <p:cNvSpPr/>
          <p:nvPr/>
        </p:nvSpPr>
        <p:spPr>
          <a:xfrm>
            <a:off x="4748213" y="4292600"/>
            <a:ext cx="1049338" cy="288925"/>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权限管理</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8" name="矩形 137"/>
          <p:cNvSpPr/>
          <p:nvPr/>
        </p:nvSpPr>
        <p:spPr>
          <a:xfrm>
            <a:off x="3522663" y="4292600"/>
            <a:ext cx="1050925" cy="288925"/>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信息分发</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7" name="矩形 146"/>
          <p:cNvSpPr/>
          <p:nvPr/>
        </p:nvSpPr>
        <p:spPr>
          <a:xfrm>
            <a:off x="3394075" y="26781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4G</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0" name="矩形 149"/>
          <p:cNvSpPr/>
          <p:nvPr/>
        </p:nvSpPr>
        <p:spPr>
          <a:xfrm>
            <a:off x="5178425" y="26781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3G</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3" name="矩形 152"/>
          <p:cNvSpPr/>
          <p:nvPr/>
        </p:nvSpPr>
        <p:spPr>
          <a:xfrm>
            <a:off x="6969125" y="31099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缴费</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6" name="矩形 155"/>
          <p:cNvSpPr/>
          <p:nvPr/>
        </p:nvSpPr>
        <p:spPr>
          <a:xfrm>
            <a:off x="6969125" y="2678113"/>
            <a:ext cx="1309688" cy="287338"/>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2G</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9" name="矩形 158"/>
          <p:cNvSpPr/>
          <p:nvPr/>
        </p:nvSpPr>
        <p:spPr>
          <a:xfrm>
            <a:off x="1506538" y="2027238"/>
            <a:ext cx="360363" cy="4187825"/>
          </a:xfrm>
          <a:prstGeom prst="rect">
            <a:avLst/>
          </a:prstGeom>
          <a:solidFill>
            <a:srgbClr val="FF9900"/>
          </a:solidFill>
          <a:ln w="12700" cap="flat" cmpd="sng" algn="ctr">
            <a:solidFill>
              <a:srgbClr val="993366"/>
            </a:solidFill>
            <a:prstDash val="solid"/>
          </a:ln>
          <a:effec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外部统一接口服务</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0" name="圆角矩形 159"/>
          <p:cNvSpPr/>
          <p:nvPr/>
        </p:nvSpPr>
        <p:spPr>
          <a:xfrm>
            <a:off x="1403350" y="1412875"/>
            <a:ext cx="7561263" cy="5040313"/>
          </a:xfrm>
          <a:prstGeom prst="roundRect">
            <a:avLst>
              <a:gd name="adj" fmla="val 6745"/>
            </a:avLst>
          </a:prstGeom>
          <a:noFill/>
          <a:ln w="19050" cap="flat" cmpd="sng" algn="ctr">
            <a:solidFill>
              <a:srgbClr val="D71A20"/>
            </a:solidFill>
            <a:prstDash val="lgDash"/>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自助销售终端系统</a:t>
            </a:r>
            <a:endPar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1" name="圆角矩形 160"/>
          <p:cNvSpPr/>
          <p:nvPr/>
        </p:nvSpPr>
        <p:spPr>
          <a:xfrm>
            <a:off x="179388" y="1412875"/>
            <a:ext cx="914400" cy="5040313"/>
          </a:xfrm>
          <a:prstGeom prst="roundRect">
            <a:avLst/>
          </a:prstGeom>
          <a:solidFill>
            <a:schemeClr val="bg1"/>
          </a:solidFill>
          <a:ln w="19050" cap="flat" cmpd="sng" algn="ctr">
            <a:solidFill>
              <a:srgbClr val="D71A20"/>
            </a:solidFill>
            <a:prstDash val="lgDash"/>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2" name="圆角矩形 161"/>
          <p:cNvSpPr/>
          <p:nvPr/>
        </p:nvSpPr>
        <p:spPr>
          <a:xfrm>
            <a:off x="276225" y="1700213"/>
            <a:ext cx="720725" cy="576263"/>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CBSS</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3" name="圆角矩形 162"/>
          <p:cNvSpPr/>
          <p:nvPr/>
        </p:nvSpPr>
        <p:spPr>
          <a:xfrm>
            <a:off x="261938" y="2497138"/>
            <a:ext cx="720725" cy="574675"/>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BSS</a:t>
            </a: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4" name="圆角矩形 163"/>
          <p:cNvSpPr/>
          <p:nvPr/>
        </p:nvSpPr>
        <p:spPr>
          <a:xfrm>
            <a:off x="258763" y="3292475"/>
            <a:ext cx="720725" cy="576263"/>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ECS</a:t>
            </a: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5" name="圆角矩形 164"/>
          <p:cNvSpPr/>
          <p:nvPr/>
        </p:nvSpPr>
        <p:spPr>
          <a:xfrm>
            <a:off x="260350" y="4084638"/>
            <a:ext cx="720725" cy="576263"/>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号线系统</a:t>
            </a: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6" name="左右箭头 165"/>
          <p:cNvSpPr/>
          <p:nvPr/>
        </p:nvSpPr>
        <p:spPr>
          <a:xfrm>
            <a:off x="1046412" y="2682548"/>
            <a:ext cx="464060" cy="242396"/>
          </a:xfrm>
          <a:prstGeom prst="leftRightArrow">
            <a:avLst/>
          </a:prstGeom>
          <a:solidFill>
            <a:srgbClr val="00B0F0"/>
          </a:solidFill>
          <a:ln w="12700" cap="flat" cmpd="sng" algn="ctr">
            <a:solidFill>
              <a:srgbClr val="4F81BD">
                <a:shade val="50000"/>
              </a:srgbClr>
            </a:solidFill>
            <a:prstDash val="solid"/>
          </a:ln>
          <a:effectLst/>
          <a:scene3d>
            <a:camera prst="orthographicFront"/>
            <a:lightRig rig="threePt" dir="t"/>
          </a:scene3d>
          <a:sp3d>
            <a:bevelT w="114300" prst="hardEdge"/>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7" name="左右箭头 166"/>
          <p:cNvSpPr/>
          <p:nvPr/>
        </p:nvSpPr>
        <p:spPr>
          <a:xfrm>
            <a:off x="1046412" y="4099888"/>
            <a:ext cx="464060" cy="242396"/>
          </a:xfrm>
          <a:prstGeom prst="leftRightArrow">
            <a:avLst/>
          </a:prstGeom>
          <a:solidFill>
            <a:srgbClr val="00B0F0"/>
          </a:solidFill>
          <a:ln w="12700" cap="flat" cmpd="sng" algn="ctr">
            <a:solidFill>
              <a:srgbClr val="4F81BD">
                <a:shade val="50000"/>
              </a:srgbClr>
            </a:solidFill>
            <a:prstDash val="solid"/>
          </a:ln>
          <a:effectLst/>
          <a:scene3d>
            <a:camera prst="orthographicFront"/>
            <a:lightRig rig="threePt" dir="t"/>
          </a:scene3d>
          <a:sp3d>
            <a:bevelT w="114300" prst="hardEdge"/>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8" name="左右箭头 167"/>
          <p:cNvSpPr/>
          <p:nvPr/>
        </p:nvSpPr>
        <p:spPr>
          <a:xfrm>
            <a:off x="1046412" y="5517232"/>
            <a:ext cx="464060" cy="242396"/>
          </a:xfrm>
          <a:prstGeom prst="leftRightArrow">
            <a:avLst/>
          </a:prstGeom>
          <a:solidFill>
            <a:srgbClr val="00B0F0"/>
          </a:solidFill>
          <a:ln w="12700" cap="flat" cmpd="sng" algn="ctr">
            <a:solidFill>
              <a:srgbClr val="4F81BD">
                <a:shade val="50000"/>
              </a:srgbClr>
            </a:solidFill>
            <a:prstDash val="solid"/>
          </a:ln>
          <a:effectLst/>
          <a:scene3d>
            <a:camera prst="orthographicFront"/>
            <a:lightRig rig="threePt" dir="t"/>
          </a:scene3d>
          <a:sp3d>
            <a:bevelT w="114300" prst="hardEdge"/>
          </a:sp3d>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9" name="流程图: 磁盘 168"/>
          <p:cNvSpPr/>
          <p:nvPr/>
        </p:nvSpPr>
        <p:spPr>
          <a:xfrm>
            <a:off x="4335463" y="5589588"/>
            <a:ext cx="758825" cy="485775"/>
          </a:xfrm>
          <a:prstGeom prst="flowChartMagneticDisk">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客户信息</a:t>
            </a:r>
            <a:endPar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0" name="圆角矩形 169"/>
          <p:cNvSpPr/>
          <p:nvPr/>
        </p:nvSpPr>
        <p:spPr>
          <a:xfrm>
            <a:off x="287338" y="4872038"/>
            <a:ext cx="719138" cy="576263"/>
          </a:xfrm>
          <a:prstGeom prst="roundRect">
            <a:avLst/>
          </a:prstGeom>
          <a:solidFill>
            <a:srgbClr val="4BACC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经营分析</a:t>
            </a:r>
            <a:endParaRPr kumimoji="0" lang="zh-CN" altLang="en-US" sz="1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1" name="矩形 170"/>
          <p:cNvSpPr/>
          <p:nvPr/>
        </p:nvSpPr>
        <p:spPr>
          <a:xfrm>
            <a:off x="3522663" y="4733925"/>
            <a:ext cx="4681538" cy="279400"/>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云数据引擎</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Rectangle 2"/>
          <p:cNvSpPr>
            <a:spLocks noChangeArrowheads="1"/>
          </p:cNvSpPr>
          <p:nvPr/>
        </p:nvSpPr>
        <p:spPr bwMode="auto">
          <a:xfrm>
            <a:off x="1187450" y="620713"/>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系统框架</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txBox="1"/>
          <p:nvPr/>
        </p:nvSpPr>
        <p:spPr>
          <a:xfrm>
            <a:off x="1177925" y="485775"/>
            <a:ext cx="8229600" cy="5667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自助销售终端</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smtClean="0">
                <a:solidFill>
                  <a:srgbClr val="7F7F7F"/>
                </a:solidFill>
                <a:latin typeface="微软雅黑" panose="020B0503020204020204" pitchFamily="34" charset="-122"/>
                <a:ea typeface="微软雅黑" panose="020B0503020204020204" pitchFamily="34" charset="-122"/>
              </a:rPr>
              <a:t>图例</a:t>
            </a:r>
            <a:endParaRPr lang="zh-CN" altLang="en-US" sz="2000" dirty="0">
              <a:solidFill>
                <a:srgbClr val="7F7F7F"/>
              </a:solidFill>
              <a:latin typeface="微软雅黑" panose="020B0503020204020204" pitchFamily="34" charset="-122"/>
              <a:ea typeface="微软雅黑" panose="020B0503020204020204" pitchFamily="34" charset="-122"/>
            </a:endParaRPr>
          </a:p>
        </p:txBody>
      </p:sp>
      <p:pic>
        <p:nvPicPr>
          <p:cNvPr id="40962" name="图片 24"/>
          <p:cNvPicPr>
            <a:picLocks noChangeAspect="1"/>
          </p:cNvPicPr>
          <p:nvPr/>
        </p:nvPicPr>
        <p:blipFill>
          <a:blip r:embed="rId1"/>
          <a:stretch>
            <a:fillRect/>
          </a:stretch>
        </p:blipFill>
        <p:spPr>
          <a:xfrm>
            <a:off x="468313" y="1268413"/>
            <a:ext cx="3527425" cy="4759325"/>
          </a:xfrm>
          <a:prstGeom prst="rect">
            <a:avLst/>
          </a:prstGeom>
          <a:noFill/>
          <a:ln w="9525">
            <a:noFill/>
          </a:ln>
        </p:spPr>
      </p:pic>
      <p:sp>
        <p:nvSpPr>
          <p:cNvPr id="32" name="矩形 31"/>
          <p:cNvSpPr/>
          <p:nvPr/>
        </p:nvSpPr>
        <p:spPr>
          <a:xfrm>
            <a:off x="2119897" y="5402769"/>
            <a:ext cx="2012404" cy="64633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400" i="1" kern="0" dirty="0" smtClean="0">
                <a:solidFill>
                  <a:srgbClr val="FFC000"/>
                </a:solidFill>
                <a:latin typeface="微软雅黑" panose="020B0503020204020204" pitchFamily="34" charset="-122"/>
                <a:ea typeface="微软雅黑" panose="020B0503020204020204" pitchFamily="34" charset="-122"/>
                <a:cs typeface="+mn-cs"/>
              </a:rPr>
              <a:t>传统自助机</a:t>
            </a:r>
            <a:endParaRPr kumimoji="0" lang="en-US" altLang="zh-CN" sz="2400" b="1" i="1"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5292725" y="5102225"/>
            <a:ext cx="857250" cy="58102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1" i="1"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侧面</a:t>
            </a:r>
            <a:endParaRPr kumimoji="0" lang="en-US" altLang="zh-CN" sz="2400" b="1" i="1"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4139952" y="1268413"/>
            <a:ext cx="3600400" cy="4777587"/>
          </a:xfrm>
          <a:prstGeom prst="rect">
            <a:avLst/>
          </a:prstGeom>
        </p:spPr>
      </p:pic>
      <p:sp>
        <p:nvSpPr>
          <p:cNvPr id="9" name="矩形 8"/>
          <p:cNvSpPr/>
          <p:nvPr/>
        </p:nvSpPr>
        <p:spPr>
          <a:xfrm>
            <a:off x="3921288" y="5381407"/>
            <a:ext cx="2012404" cy="64633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400" i="1" kern="0" dirty="0">
                <a:solidFill>
                  <a:srgbClr val="FFC000"/>
                </a:solidFill>
                <a:latin typeface="微软雅黑" panose="020B0503020204020204" pitchFamily="34" charset="-122"/>
                <a:ea typeface="微软雅黑" panose="020B0503020204020204" pitchFamily="34" charset="-122"/>
                <a:cs typeface="+mn-cs"/>
              </a:rPr>
              <a:t>广告</a:t>
            </a:r>
            <a:r>
              <a:rPr lang="zh-CN" altLang="en-US" sz="2400" i="1" kern="0" dirty="0" smtClean="0">
                <a:solidFill>
                  <a:srgbClr val="FFC000"/>
                </a:solidFill>
                <a:latin typeface="微软雅黑" panose="020B0503020204020204" pitchFamily="34" charset="-122"/>
                <a:ea typeface="微软雅黑" panose="020B0503020204020204" pitchFamily="34" charset="-122"/>
                <a:cs typeface="+mn-cs"/>
              </a:rPr>
              <a:t>自助机</a:t>
            </a:r>
            <a:endParaRPr kumimoji="0" lang="en-US" altLang="zh-CN" sz="2400" b="1" i="1"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功能视图</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684213" y="2133600"/>
            <a:ext cx="3430588" cy="1524000"/>
          </a:xfrm>
          <a:prstGeom prst="rect">
            <a:avLst/>
          </a:prstGeom>
          <a:noFill/>
          <a:ln w="19050" cap="flat" cmpd="sng" algn="ctr">
            <a:solidFill>
              <a:srgbClr val="D71A20"/>
            </a:solidFill>
            <a:prstDash val="solid"/>
          </a:ln>
          <a:effectLst/>
        </p:spPr>
        <p:txBody>
          <a:bodyPr anchor="ct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单卡开户，</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线</a:t>
            </a:r>
            <a:r>
              <a:rPr kumimoji="0" lang="zh-CN" altLang="en-US" sz="1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下取卡、</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自助取卡</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秋招校园现场人机互动直销</a:t>
            </a:r>
            <a:endParaRPr kumimoji="0" lang="en-US" altLang="zh-CN" sz="14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endParaRPr kumimoji="0" lang="en-US" altLang="zh-CN" sz="14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1168400" y="1844675"/>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移动业务办理功能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4910138" y="2120900"/>
            <a:ext cx="3549650" cy="1536700"/>
          </a:xfrm>
          <a:prstGeom prst="rect">
            <a:avLst/>
          </a:prstGeom>
          <a:noFill/>
          <a:ln w="19050" cap="flat" cmpd="sng" algn="ctr">
            <a:solidFill>
              <a:srgbClr val="D71A20"/>
            </a:solidFill>
            <a:prstDash val="solid"/>
          </a:ln>
          <a:effectLst/>
        </p:spPr>
        <p:txBody>
          <a:bodyPr anchor="ct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合约</a:t>
            </a: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办理</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5464175" y="1844675"/>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融合业务办理功能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684213" y="4056063"/>
            <a:ext cx="3430588" cy="1676400"/>
          </a:xfrm>
          <a:prstGeom prst="rect">
            <a:avLst/>
          </a:prstGeom>
          <a:noFill/>
          <a:ln w="19050" cap="flat" cmpd="sng" algn="ctr">
            <a:solidFill>
              <a:srgbClr val="D71A20"/>
            </a:solidFill>
            <a:prstDash val="solid"/>
          </a:ln>
          <a:effectLst/>
        </p:spPr>
        <p:txBody>
          <a:bodyPr anchor="ct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联通</a:t>
            </a: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用户话费充值</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生活缴费（有线电视）</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生活缴费（电费、水费）</a:t>
            </a:r>
            <a:endParaRPr kumimoji="0" lang="en-US" altLang="zh-CN" sz="14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1144588" y="3789363"/>
            <a:ext cx="2511425"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宽带及缴费统计功能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4910138" y="4056063"/>
            <a:ext cx="3549650" cy="1676400"/>
          </a:xfrm>
          <a:prstGeom prst="rect">
            <a:avLst/>
          </a:prstGeom>
          <a:noFill/>
          <a:ln w="19050" cap="flat" cmpd="sng" algn="ctr">
            <a:solidFill>
              <a:srgbClr val="D71A20"/>
            </a:solidFill>
            <a:prstDash val="solid"/>
          </a:ln>
          <a:effectLst/>
        </p:spPr>
        <p:txBody>
          <a:bodyPr anchor="ct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支付宝支付</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刷卡支付</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客户现场实名认证（人脸识别）</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票据打印</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操作引导语音提示</a:t>
            </a:r>
            <a:endParaRPr kumimoji="0" lang="zh-CN"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5438775" y="3789363"/>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其他功能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018" name="文本框 22"/>
          <p:cNvSpPr txBox="1"/>
          <p:nvPr/>
        </p:nvSpPr>
        <p:spPr>
          <a:xfrm>
            <a:off x="250825" y="1341438"/>
            <a:ext cx="8642350" cy="338137"/>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eaLnBrk="1" hangingPunct="1">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自助销售终端可承载移动业务、融合业务、宽带开户、充值缴费等多种业务。</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3" name="文本框 35"/>
          <p:cNvSpPr txBox="1">
            <a:spLocks noChangeArrowheads="1"/>
          </p:cNvSpPr>
          <p:nvPr/>
        </p:nvSpPr>
        <p:spPr bwMode="auto">
          <a:xfrm>
            <a:off x="250825" y="5949950"/>
            <a:ext cx="8642350" cy="738188"/>
          </a:xfrm>
          <a:prstGeom prst="rect">
            <a:avLst/>
          </a:prstGeom>
          <a:noFill/>
          <a:ln w="9525">
            <a:solidFill>
              <a:srgbClr val="D71A20"/>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400" b="1" i="0" u="none" strike="noStrike" kern="1200" cap="none" spc="0" normalizeH="0" baseline="0" noProof="0" dirty="0" smtClean="0">
                <a:ln>
                  <a:noFill/>
                </a:ln>
                <a:solidFill>
                  <a:srgbClr val="FFC000"/>
                </a:solidFill>
                <a:effectLst/>
                <a:uLnTx/>
                <a:uFillTx/>
                <a:latin typeface="微软雅黑" panose="020B0503020204020204" pitchFamily="34" charset="-122"/>
                <a:ea typeface="微软雅黑" panose="020B0503020204020204" pitchFamily="34" charset="-122"/>
                <a:cs typeface="+mn-cs"/>
              </a:rPr>
              <a:t>正在进行的功能开发：</a:t>
            </a:r>
            <a:r>
              <a:rPr kumimoji="0" lang="zh-CN" altLang="en-US"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线下取卡、生活缴费（水费、电费）、秋招现场营销</a:t>
            </a:r>
            <a:endParaRPr kumimoji="0" lang="en-US" altLang="zh-CN"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4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后续功能开发：</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业务变更（产品、套餐变更；补卡等</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融合业务</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变更和</a:t>
            </a:r>
            <a:r>
              <a:rPr kumimoji="0" lang="zh-CN" altLang="en-US"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宽带</a:t>
            </a:r>
            <a:r>
              <a:rPr kumimoji="0" lang="zh-CN" altLang="en-US" sz="1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开户</a:t>
            </a:r>
            <a:endParaRPr kumimoji="0" lang="en-US" altLang="zh-CN" sz="1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投放区域</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45058" name="文本框 5"/>
          <p:cNvSpPr txBox="1"/>
          <p:nvPr/>
        </p:nvSpPr>
        <p:spPr>
          <a:xfrm>
            <a:off x="250825" y="1341438"/>
            <a:ext cx="8642350" cy="831850"/>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eaLnBrk="1" hangingPunct="1">
              <a:lnSpc>
                <a:spcPct val="1500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自助销售终端具备</a:t>
            </a:r>
            <a:r>
              <a:rPr lang="en-US" altLang="zh-CN" sz="1600" dirty="0">
                <a:solidFill>
                  <a:srgbClr val="000000"/>
                </a:solidFill>
                <a:latin typeface="微软雅黑" panose="020B0503020204020204" pitchFamily="34" charset="-122"/>
                <a:ea typeface="微软雅黑" panose="020B0503020204020204" pitchFamily="34" charset="-122"/>
              </a:rPr>
              <a:t>2G/3G/4G</a:t>
            </a:r>
            <a:r>
              <a:rPr lang="zh-CN" altLang="en-US" sz="1600" dirty="0">
                <a:solidFill>
                  <a:srgbClr val="000000"/>
                </a:solidFill>
                <a:latin typeface="微软雅黑" panose="020B0503020204020204" pitchFamily="34" charset="-122"/>
                <a:ea typeface="微软雅黑" panose="020B0503020204020204" pitchFamily="34" charset="-122"/>
              </a:rPr>
              <a:t>单卡开户等多种功能，通过自助销售终端外拓，覆盖新的销售区域，并根据具体使用环境提供不同功能，提升用户增量发展</a:t>
            </a:r>
            <a:endParaRPr lang="zh-CN" altLang="en-US" sz="1600" dirty="0">
              <a:solidFill>
                <a:srgbClr val="000000"/>
              </a:solidFill>
              <a:latin typeface="微软雅黑" panose="020B0503020204020204" pitchFamily="34" charset="-122"/>
              <a:ea typeface="微软雅黑" panose="020B0503020204020204" pitchFamily="34" charset="-122"/>
            </a:endParaRPr>
          </a:p>
        </p:txBody>
      </p:sp>
      <p:grpSp>
        <p:nvGrpSpPr>
          <p:cNvPr id="45059" name="组合 6"/>
          <p:cNvGrpSpPr/>
          <p:nvPr/>
        </p:nvGrpSpPr>
        <p:grpSpPr>
          <a:xfrm>
            <a:off x="4695825" y="5591175"/>
            <a:ext cx="633413" cy="550863"/>
            <a:chOff x="3803400" y="3726753"/>
            <a:chExt cx="913823" cy="725679"/>
          </a:xfrm>
        </p:grpSpPr>
        <p:grpSp>
          <p:nvGrpSpPr>
            <p:cNvPr id="45060" name="组合 7"/>
            <p:cNvGrpSpPr/>
            <p:nvPr/>
          </p:nvGrpSpPr>
          <p:grpSpPr>
            <a:xfrm>
              <a:off x="3870000" y="3726753"/>
              <a:ext cx="684148" cy="498114"/>
              <a:chOff x="6368383" y="2337807"/>
              <a:chExt cx="815046" cy="666463"/>
            </a:xfrm>
          </p:grpSpPr>
          <p:sp>
            <p:nvSpPr>
              <p:cNvPr id="45061" name="Freeform 256"/>
              <p:cNvSpPr/>
              <p:nvPr/>
            </p:nvSpPr>
            <p:spPr>
              <a:xfrm>
                <a:off x="7084614" y="2984074"/>
                <a:ext cx="52654" cy="20196"/>
              </a:xfrm>
              <a:custGeom>
                <a:avLst/>
                <a:gdLst/>
                <a:ahLst/>
                <a:cxnLst>
                  <a:cxn ang="0">
                    <a:pos x="2147483646" y="0"/>
                  </a:cxn>
                  <a:cxn ang="0">
                    <a:pos x="2147483646" y="2147483646"/>
                  </a:cxn>
                  <a:cxn ang="0">
                    <a:pos x="2147483646" y="0"/>
                  </a:cxn>
                  <a:cxn ang="0">
                    <a:pos x="0" y="0"/>
                  </a:cxn>
                  <a:cxn ang="0">
                    <a:pos x="2147483646" y="2147483646"/>
                  </a:cxn>
                  <a:cxn ang="0">
                    <a:pos x="2147483646" y="0"/>
                  </a:cxn>
                  <a:cxn ang="0">
                    <a:pos x="2147483646" y="0"/>
                  </a:cxn>
                  <a:cxn ang="0">
                    <a:pos x="2147483646" y="0"/>
                  </a:cxn>
                </a:cxnLst>
                <a:rect l="0" t="0" r="0" b="0"/>
                <a:pathLst>
                  <a:path w="31" h="12">
                    <a:moveTo>
                      <a:pt x="21" y="0"/>
                    </a:moveTo>
                    <a:cubicBezTo>
                      <a:pt x="20" y="1"/>
                      <a:pt x="18" y="2"/>
                      <a:pt x="16" y="2"/>
                    </a:cubicBezTo>
                    <a:cubicBezTo>
                      <a:pt x="14" y="2"/>
                      <a:pt x="12" y="1"/>
                      <a:pt x="11" y="0"/>
                    </a:cubicBezTo>
                    <a:cubicBezTo>
                      <a:pt x="0" y="0"/>
                      <a:pt x="0" y="0"/>
                      <a:pt x="0" y="0"/>
                    </a:cubicBezTo>
                    <a:cubicBezTo>
                      <a:pt x="2" y="7"/>
                      <a:pt x="8" y="12"/>
                      <a:pt x="16" y="12"/>
                    </a:cubicBezTo>
                    <a:cubicBezTo>
                      <a:pt x="23" y="12"/>
                      <a:pt x="29" y="7"/>
                      <a:pt x="31" y="0"/>
                    </a:cubicBezTo>
                    <a:cubicBezTo>
                      <a:pt x="31" y="0"/>
                      <a:pt x="31" y="0"/>
                      <a:pt x="31" y="0"/>
                    </a:cubicBezTo>
                    <a:lnTo>
                      <a:pt x="21" y="0"/>
                    </a:lnTo>
                    <a:close/>
                  </a:path>
                </a:pathLst>
              </a:custGeom>
              <a:solidFill>
                <a:srgbClr val="58595B"/>
              </a:solidFill>
              <a:ln w="9525">
                <a:noFill/>
              </a:ln>
            </p:spPr>
            <p:txBody>
              <a:bodyPr/>
              <a:lstStyle/>
              <a:p>
                <a:endParaRPr lang="zh-CN" altLang="en-US"/>
              </a:p>
            </p:txBody>
          </p:sp>
          <p:sp>
            <p:nvSpPr>
              <p:cNvPr id="45062" name="Freeform 257"/>
              <p:cNvSpPr/>
              <p:nvPr/>
            </p:nvSpPr>
            <p:spPr>
              <a:xfrm>
                <a:off x="6944686" y="2360167"/>
                <a:ext cx="183926" cy="216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Lst>
                <a:rect l="0" t="0" r="0" b="0"/>
                <a:pathLst>
                  <a:path w="108" h="13">
                    <a:moveTo>
                      <a:pt x="6" y="13"/>
                    </a:moveTo>
                    <a:cubicBezTo>
                      <a:pt x="25" y="13"/>
                      <a:pt x="25" y="13"/>
                      <a:pt x="25" y="13"/>
                    </a:cubicBezTo>
                    <a:cubicBezTo>
                      <a:pt x="99" y="13"/>
                      <a:pt x="99" y="13"/>
                      <a:pt x="99" y="13"/>
                    </a:cubicBezTo>
                    <a:cubicBezTo>
                      <a:pt x="101" y="13"/>
                      <a:pt x="101" y="13"/>
                      <a:pt x="101" y="13"/>
                    </a:cubicBezTo>
                    <a:cubicBezTo>
                      <a:pt x="105" y="13"/>
                      <a:pt x="108" y="10"/>
                      <a:pt x="108" y="7"/>
                    </a:cubicBezTo>
                    <a:cubicBezTo>
                      <a:pt x="108" y="3"/>
                      <a:pt x="105" y="0"/>
                      <a:pt x="101" y="0"/>
                    </a:cubicBezTo>
                    <a:cubicBezTo>
                      <a:pt x="6" y="0"/>
                      <a:pt x="6" y="0"/>
                      <a:pt x="6" y="0"/>
                    </a:cubicBezTo>
                    <a:cubicBezTo>
                      <a:pt x="3" y="0"/>
                      <a:pt x="0" y="3"/>
                      <a:pt x="0" y="7"/>
                    </a:cubicBezTo>
                    <a:cubicBezTo>
                      <a:pt x="0" y="9"/>
                      <a:pt x="0" y="10"/>
                      <a:pt x="2" y="11"/>
                    </a:cubicBezTo>
                    <a:cubicBezTo>
                      <a:pt x="3" y="13"/>
                      <a:pt x="4" y="13"/>
                      <a:pt x="6" y="13"/>
                    </a:cubicBezTo>
                    <a:close/>
                  </a:path>
                </a:pathLst>
              </a:custGeom>
              <a:solidFill>
                <a:srgbClr val="58595B"/>
              </a:solidFill>
              <a:ln w="9525">
                <a:noFill/>
              </a:ln>
            </p:spPr>
            <p:txBody>
              <a:bodyPr/>
              <a:lstStyle/>
              <a:p>
                <a:endParaRPr lang="zh-CN" altLang="en-US"/>
              </a:p>
            </p:txBody>
          </p:sp>
          <p:sp>
            <p:nvSpPr>
              <p:cNvPr id="45063" name="Rectangle 258"/>
              <p:cNvSpPr/>
              <p:nvPr/>
            </p:nvSpPr>
            <p:spPr>
              <a:xfrm>
                <a:off x="7086057" y="2395510"/>
                <a:ext cx="27409" cy="219990"/>
              </a:xfrm>
              <a:prstGeom prst="rect">
                <a:avLst/>
              </a:prstGeom>
              <a:solidFill>
                <a:srgbClr val="58595B"/>
              </a:solidFill>
              <a:ln w="9525">
                <a:noFill/>
              </a:ln>
            </p:spPr>
            <p:txBody>
              <a:bodyPr anchor="t"/>
              <a:lstStyle/>
              <a:p>
                <a:pPr lvl="0" indent="0" eaLnBrk="1" hangingPunct="1"/>
                <a:endParaRPr lang="zh-CN" altLang="en-US" sz="1000" dirty="0">
                  <a:solidFill>
                    <a:srgbClr val="000000"/>
                  </a:solidFill>
                  <a:latin typeface="Franklin Gothic Book" pitchFamily="34" charset="0"/>
                  <a:ea typeface="黑体" panose="02010609060101010101" pitchFamily="49" charset="-122"/>
                </a:endParaRPr>
              </a:p>
            </p:txBody>
          </p:sp>
          <p:sp>
            <p:nvSpPr>
              <p:cNvPr id="45064" name="Rectangle 259"/>
              <p:cNvSpPr/>
              <p:nvPr/>
            </p:nvSpPr>
            <p:spPr>
              <a:xfrm>
                <a:off x="6961997" y="2395510"/>
                <a:ext cx="25245" cy="219990"/>
              </a:xfrm>
              <a:prstGeom prst="rect">
                <a:avLst/>
              </a:prstGeom>
              <a:solidFill>
                <a:srgbClr val="58595B"/>
              </a:solidFill>
              <a:ln w="9525">
                <a:noFill/>
              </a:ln>
            </p:spPr>
            <p:txBody>
              <a:bodyPr anchor="t"/>
              <a:lstStyle/>
              <a:p>
                <a:pPr lvl="0" indent="0" eaLnBrk="1" hangingPunct="1"/>
                <a:endParaRPr lang="zh-CN" altLang="en-US" sz="1000" dirty="0">
                  <a:solidFill>
                    <a:srgbClr val="000000"/>
                  </a:solidFill>
                  <a:latin typeface="Franklin Gothic Book" pitchFamily="34" charset="0"/>
                  <a:ea typeface="黑体" panose="02010609060101010101" pitchFamily="49" charset="-122"/>
                </a:endParaRPr>
              </a:p>
            </p:txBody>
          </p:sp>
          <p:sp>
            <p:nvSpPr>
              <p:cNvPr id="45065" name="Freeform 260"/>
              <p:cNvSpPr/>
              <p:nvPr/>
            </p:nvSpPr>
            <p:spPr>
              <a:xfrm>
                <a:off x="6930981" y="2984074"/>
                <a:ext cx="52654" cy="20196"/>
              </a:xfrm>
              <a:custGeom>
                <a:avLst/>
                <a:gdLst/>
                <a:ahLst/>
                <a:cxnLst>
                  <a:cxn ang="0">
                    <a:pos x="2147483646" y="2147483646"/>
                  </a:cxn>
                  <a:cxn ang="0">
                    <a:pos x="2147483646" y="0"/>
                  </a:cxn>
                  <a:cxn ang="0">
                    <a:pos x="0" y="0"/>
                  </a:cxn>
                  <a:cxn ang="0">
                    <a:pos x="2147483646" y="2147483646"/>
                  </a:cxn>
                  <a:cxn ang="0">
                    <a:pos x="2147483646" y="0"/>
                  </a:cxn>
                  <a:cxn ang="0">
                    <a:pos x="2147483646" y="0"/>
                  </a:cxn>
                  <a:cxn ang="0">
                    <a:pos x="2147483646" y="2147483646"/>
                  </a:cxn>
                </a:cxnLst>
                <a:rect l="0" t="0" r="0" b="0"/>
                <a:pathLst>
                  <a:path w="31" h="12">
                    <a:moveTo>
                      <a:pt x="15" y="2"/>
                    </a:moveTo>
                    <a:cubicBezTo>
                      <a:pt x="13" y="2"/>
                      <a:pt x="12" y="1"/>
                      <a:pt x="11" y="0"/>
                    </a:cubicBezTo>
                    <a:cubicBezTo>
                      <a:pt x="0" y="0"/>
                      <a:pt x="0" y="0"/>
                      <a:pt x="0" y="0"/>
                    </a:cubicBezTo>
                    <a:cubicBezTo>
                      <a:pt x="2" y="7"/>
                      <a:pt x="8" y="12"/>
                      <a:pt x="15" y="12"/>
                    </a:cubicBezTo>
                    <a:cubicBezTo>
                      <a:pt x="23" y="12"/>
                      <a:pt x="29" y="7"/>
                      <a:pt x="31" y="0"/>
                    </a:cubicBezTo>
                    <a:cubicBezTo>
                      <a:pt x="20" y="0"/>
                      <a:pt x="20" y="0"/>
                      <a:pt x="20" y="0"/>
                    </a:cubicBezTo>
                    <a:cubicBezTo>
                      <a:pt x="19" y="1"/>
                      <a:pt x="18" y="2"/>
                      <a:pt x="15" y="2"/>
                    </a:cubicBezTo>
                    <a:close/>
                  </a:path>
                </a:pathLst>
              </a:custGeom>
              <a:solidFill>
                <a:srgbClr val="58595B"/>
              </a:solidFill>
              <a:ln w="9525">
                <a:noFill/>
              </a:ln>
            </p:spPr>
            <p:txBody>
              <a:bodyPr/>
              <a:lstStyle/>
              <a:p>
                <a:endParaRPr lang="zh-CN" altLang="en-US"/>
              </a:p>
            </p:txBody>
          </p:sp>
          <p:sp>
            <p:nvSpPr>
              <p:cNvPr id="45066" name="Freeform 261"/>
              <p:cNvSpPr/>
              <p:nvPr/>
            </p:nvSpPr>
            <p:spPr>
              <a:xfrm>
                <a:off x="6368383" y="2337807"/>
                <a:ext cx="577745" cy="46017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9" h="270">
                    <a:moveTo>
                      <a:pt x="339" y="128"/>
                    </a:moveTo>
                    <a:cubicBezTo>
                      <a:pt x="311" y="120"/>
                      <a:pt x="311" y="120"/>
                      <a:pt x="311" y="120"/>
                    </a:cubicBezTo>
                    <a:cubicBezTo>
                      <a:pt x="282" y="135"/>
                      <a:pt x="282" y="135"/>
                      <a:pt x="282" y="135"/>
                    </a:cubicBezTo>
                    <a:cubicBezTo>
                      <a:pt x="206" y="104"/>
                      <a:pt x="206" y="104"/>
                      <a:pt x="206" y="104"/>
                    </a:cubicBezTo>
                    <a:cubicBezTo>
                      <a:pt x="278" y="6"/>
                      <a:pt x="278" y="6"/>
                      <a:pt x="278" y="6"/>
                    </a:cubicBezTo>
                    <a:cubicBezTo>
                      <a:pt x="257" y="0"/>
                      <a:pt x="257" y="0"/>
                      <a:pt x="257" y="0"/>
                    </a:cubicBezTo>
                    <a:cubicBezTo>
                      <a:pt x="131" y="84"/>
                      <a:pt x="131" y="84"/>
                      <a:pt x="131" y="84"/>
                    </a:cubicBezTo>
                    <a:cubicBezTo>
                      <a:pt x="42" y="57"/>
                      <a:pt x="42" y="57"/>
                      <a:pt x="42" y="57"/>
                    </a:cubicBezTo>
                    <a:cubicBezTo>
                      <a:pt x="42" y="57"/>
                      <a:pt x="0" y="63"/>
                      <a:pt x="27" y="96"/>
                    </a:cubicBezTo>
                    <a:cubicBezTo>
                      <a:pt x="118" y="124"/>
                      <a:pt x="118" y="124"/>
                      <a:pt x="118" y="124"/>
                    </a:cubicBezTo>
                    <a:cubicBezTo>
                      <a:pt x="167" y="262"/>
                      <a:pt x="167" y="262"/>
                      <a:pt x="167" y="262"/>
                    </a:cubicBezTo>
                    <a:cubicBezTo>
                      <a:pt x="187" y="270"/>
                      <a:pt x="187" y="270"/>
                      <a:pt x="187" y="270"/>
                    </a:cubicBezTo>
                    <a:cubicBezTo>
                      <a:pt x="187" y="146"/>
                      <a:pt x="187" y="146"/>
                      <a:pt x="187" y="146"/>
                    </a:cubicBezTo>
                    <a:cubicBezTo>
                      <a:pt x="273" y="172"/>
                      <a:pt x="273" y="172"/>
                      <a:pt x="273" y="172"/>
                    </a:cubicBezTo>
                    <a:cubicBezTo>
                      <a:pt x="273" y="172"/>
                      <a:pt x="289" y="180"/>
                      <a:pt x="305" y="164"/>
                    </a:cubicBezTo>
                    <a:cubicBezTo>
                      <a:pt x="321" y="149"/>
                      <a:pt x="339" y="128"/>
                      <a:pt x="339" y="128"/>
                    </a:cubicBezTo>
                    <a:close/>
                  </a:path>
                </a:pathLst>
              </a:custGeom>
              <a:solidFill>
                <a:srgbClr val="33BFC7"/>
              </a:solidFill>
              <a:ln w="9525">
                <a:noFill/>
              </a:ln>
            </p:spPr>
            <p:txBody>
              <a:bodyPr/>
              <a:lstStyle/>
              <a:p>
                <a:endParaRPr lang="zh-CN" altLang="en-US"/>
              </a:p>
            </p:txBody>
          </p:sp>
          <p:sp>
            <p:nvSpPr>
              <p:cNvPr id="45067" name="Freeform 262"/>
              <p:cNvSpPr>
                <a:spLocks noEditPoints="1"/>
              </p:cNvSpPr>
              <p:nvPr/>
            </p:nvSpPr>
            <p:spPr>
              <a:xfrm>
                <a:off x="6892032" y="2631368"/>
                <a:ext cx="291397" cy="345493"/>
              </a:xfrm>
              <a:custGeom>
                <a:avLst/>
                <a:gdLst/>
                <a:ahLst/>
                <a:cxnLst>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71" h="203">
                    <a:moveTo>
                      <a:pt x="153" y="0"/>
                    </a:moveTo>
                    <a:cubicBezTo>
                      <a:pt x="114" y="0"/>
                      <a:pt x="114" y="0"/>
                      <a:pt x="114" y="0"/>
                    </a:cubicBezTo>
                    <a:cubicBezTo>
                      <a:pt x="41" y="0"/>
                      <a:pt x="41" y="0"/>
                      <a:pt x="41" y="0"/>
                    </a:cubicBezTo>
                    <a:cubicBezTo>
                      <a:pt x="17" y="0"/>
                      <a:pt x="17" y="0"/>
                      <a:pt x="17" y="0"/>
                    </a:cubicBezTo>
                    <a:cubicBezTo>
                      <a:pt x="8" y="0"/>
                      <a:pt x="0" y="9"/>
                      <a:pt x="0" y="19"/>
                    </a:cubicBezTo>
                    <a:cubicBezTo>
                      <a:pt x="0" y="184"/>
                      <a:pt x="0" y="184"/>
                      <a:pt x="0" y="184"/>
                    </a:cubicBezTo>
                    <a:cubicBezTo>
                      <a:pt x="0" y="195"/>
                      <a:pt x="8" y="203"/>
                      <a:pt x="17" y="203"/>
                    </a:cubicBezTo>
                    <a:cubicBezTo>
                      <a:pt x="23" y="203"/>
                      <a:pt x="23" y="203"/>
                      <a:pt x="23" y="203"/>
                    </a:cubicBezTo>
                    <a:cubicBezTo>
                      <a:pt x="32" y="203"/>
                      <a:pt x="32" y="203"/>
                      <a:pt x="32" y="203"/>
                    </a:cubicBezTo>
                    <a:cubicBezTo>
                      <a:pt x="32" y="200"/>
                      <a:pt x="35" y="197"/>
                      <a:pt x="38" y="197"/>
                    </a:cubicBezTo>
                    <a:cubicBezTo>
                      <a:pt x="42" y="197"/>
                      <a:pt x="45" y="200"/>
                      <a:pt x="45" y="203"/>
                    </a:cubicBezTo>
                    <a:cubicBezTo>
                      <a:pt x="54" y="203"/>
                      <a:pt x="54" y="203"/>
                      <a:pt x="54" y="203"/>
                    </a:cubicBezTo>
                    <a:cubicBezTo>
                      <a:pt x="113" y="203"/>
                      <a:pt x="113" y="203"/>
                      <a:pt x="113" y="203"/>
                    </a:cubicBezTo>
                    <a:cubicBezTo>
                      <a:pt x="122" y="203"/>
                      <a:pt x="122" y="203"/>
                      <a:pt x="122" y="203"/>
                    </a:cubicBezTo>
                    <a:cubicBezTo>
                      <a:pt x="122" y="200"/>
                      <a:pt x="125" y="197"/>
                      <a:pt x="129" y="197"/>
                    </a:cubicBezTo>
                    <a:cubicBezTo>
                      <a:pt x="132" y="197"/>
                      <a:pt x="135" y="200"/>
                      <a:pt x="135" y="203"/>
                    </a:cubicBezTo>
                    <a:cubicBezTo>
                      <a:pt x="144" y="203"/>
                      <a:pt x="144" y="203"/>
                      <a:pt x="144" y="203"/>
                    </a:cubicBezTo>
                    <a:cubicBezTo>
                      <a:pt x="153" y="203"/>
                      <a:pt x="153" y="203"/>
                      <a:pt x="153" y="203"/>
                    </a:cubicBezTo>
                    <a:cubicBezTo>
                      <a:pt x="163" y="203"/>
                      <a:pt x="171" y="195"/>
                      <a:pt x="171" y="184"/>
                    </a:cubicBezTo>
                    <a:cubicBezTo>
                      <a:pt x="171" y="19"/>
                      <a:pt x="171" y="19"/>
                      <a:pt x="171" y="19"/>
                    </a:cubicBezTo>
                    <a:cubicBezTo>
                      <a:pt x="171" y="9"/>
                      <a:pt x="163" y="0"/>
                      <a:pt x="153" y="0"/>
                    </a:cubicBezTo>
                    <a:close/>
                    <a:moveTo>
                      <a:pt x="32" y="27"/>
                    </a:moveTo>
                    <a:cubicBezTo>
                      <a:pt x="33" y="27"/>
                      <a:pt x="34" y="26"/>
                      <a:pt x="35" y="26"/>
                    </a:cubicBezTo>
                    <a:cubicBezTo>
                      <a:pt x="134" y="26"/>
                      <a:pt x="134" y="26"/>
                      <a:pt x="134" y="26"/>
                    </a:cubicBezTo>
                    <a:cubicBezTo>
                      <a:pt x="137" y="26"/>
                      <a:pt x="139" y="28"/>
                      <a:pt x="139" y="31"/>
                    </a:cubicBezTo>
                    <a:cubicBezTo>
                      <a:pt x="139" y="33"/>
                      <a:pt x="137" y="35"/>
                      <a:pt x="134" y="35"/>
                    </a:cubicBezTo>
                    <a:cubicBezTo>
                      <a:pt x="35" y="35"/>
                      <a:pt x="35" y="35"/>
                      <a:pt x="35" y="35"/>
                    </a:cubicBezTo>
                    <a:cubicBezTo>
                      <a:pt x="33" y="35"/>
                      <a:pt x="31" y="33"/>
                      <a:pt x="31" y="31"/>
                    </a:cubicBezTo>
                    <a:cubicBezTo>
                      <a:pt x="31" y="29"/>
                      <a:pt x="31" y="28"/>
                      <a:pt x="32" y="27"/>
                    </a:cubicBezTo>
                    <a:close/>
                    <a:moveTo>
                      <a:pt x="32" y="51"/>
                    </a:moveTo>
                    <a:cubicBezTo>
                      <a:pt x="33" y="50"/>
                      <a:pt x="34" y="49"/>
                      <a:pt x="35" y="49"/>
                    </a:cubicBezTo>
                    <a:cubicBezTo>
                      <a:pt x="134" y="49"/>
                      <a:pt x="134" y="49"/>
                      <a:pt x="134" y="49"/>
                    </a:cubicBezTo>
                    <a:cubicBezTo>
                      <a:pt x="137" y="49"/>
                      <a:pt x="139" y="51"/>
                      <a:pt x="139" y="54"/>
                    </a:cubicBezTo>
                    <a:cubicBezTo>
                      <a:pt x="139" y="56"/>
                      <a:pt x="137" y="58"/>
                      <a:pt x="134" y="58"/>
                    </a:cubicBezTo>
                    <a:cubicBezTo>
                      <a:pt x="35" y="58"/>
                      <a:pt x="35" y="58"/>
                      <a:pt x="35" y="58"/>
                    </a:cubicBezTo>
                    <a:cubicBezTo>
                      <a:pt x="33" y="58"/>
                      <a:pt x="31" y="56"/>
                      <a:pt x="31" y="54"/>
                    </a:cubicBezTo>
                    <a:cubicBezTo>
                      <a:pt x="31" y="53"/>
                      <a:pt x="31" y="52"/>
                      <a:pt x="32" y="51"/>
                    </a:cubicBezTo>
                    <a:close/>
                    <a:moveTo>
                      <a:pt x="32" y="76"/>
                    </a:moveTo>
                    <a:cubicBezTo>
                      <a:pt x="33" y="75"/>
                      <a:pt x="34" y="74"/>
                      <a:pt x="35" y="74"/>
                    </a:cubicBezTo>
                    <a:cubicBezTo>
                      <a:pt x="134" y="74"/>
                      <a:pt x="134" y="74"/>
                      <a:pt x="134" y="74"/>
                    </a:cubicBezTo>
                    <a:cubicBezTo>
                      <a:pt x="137" y="74"/>
                      <a:pt x="139" y="76"/>
                      <a:pt x="139" y="79"/>
                    </a:cubicBezTo>
                    <a:cubicBezTo>
                      <a:pt x="139" y="81"/>
                      <a:pt x="137" y="83"/>
                      <a:pt x="134" y="83"/>
                    </a:cubicBezTo>
                    <a:cubicBezTo>
                      <a:pt x="35" y="83"/>
                      <a:pt x="35" y="83"/>
                      <a:pt x="35" y="83"/>
                    </a:cubicBezTo>
                    <a:cubicBezTo>
                      <a:pt x="33" y="83"/>
                      <a:pt x="31" y="81"/>
                      <a:pt x="31" y="79"/>
                    </a:cubicBezTo>
                    <a:cubicBezTo>
                      <a:pt x="31" y="78"/>
                      <a:pt x="31" y="77"/>
                      <a:pt x="32" y="76"/>
                    </a:cubicBezTo>
                    <a:close/>
                    <a:moveTo>
                      <a:pt x="32" y="99"/>
                    </a:moveTo>
                    <a:cubicBezTo>
                      <a:pt x="33" y="98"/>
                      <a:pt x="34" y="98"/>
                      <a:pt x="35" y="98"/>
                    </a:cubicBezTo>
                    <a:cubicBezTo>
                      <a:pt x="134" y="98"/>
                      <a:pt x="134" y="98"/>
                      <a:pt x="134" y="98"/>
                    </a:cubicBezTo>
                    <a:cubicBezTo>
                      <a:pt x="137" y="98"/>
                      <a:pt x="139" y="100"/>
                      <a:pt x="139" y="102"/>
                    </a:cubicBezTo>
                    <a:cubicBezTo>
                      <a:pt x="139" y="105"/>
                      <a:pt x="137" y="106"/>
                      <a:pt x="134" y="106"/>
                    </a:cubicBezTo>
                    <a:cubicBezTo>
                      <a:pt x="35" y="106"/>
                      <a:pt x="35" y="106"/>
                      <a:pt x="35" y="106"/>
                    </a:cubicBezTo>
                    <a:cubicBezTo>
                      <a:pt x="33" y="106"/>
                      <a:pt x="31" y="105"/>
                      <a:pt x="31" y="102"/>
                    </a:cubicBezTo>
                    <a:cubicBezTo>
                      <a:pt x="31" y="101"/>
                      <a:pt x="31" y="100"/>
                      <a:pt x="32" y="99"/>
                    </a:cubicBezTo>
                    <a:close/>
                    <a:moveTo>
                      <a:pt x="32" y="127"/>
                    </a:moveTo>
                    <a:cubicBezTo>
                      <a:pt x="33" y="126"/>
                      <a:pt x="34" y="125"/>
                      <a:pt x="35" y="125"/>
                    </a:cubicBezTo>
                    <a:cubicBezTo>
                      <a:pt x="134" y="125"/>
                      <a:pt x="134" y="125"/>
                      <a:pt x="134" y="125"/>
                    </a:cubicBezTo>
                    <a:cubicBezTo>
                      <a:pt x="137" y="125"/>
                      <a:pt x="139" y="127"/>
                      <a:pt x="139" y="130"/>
                    </a:cubicBezTo>
                    <a:cubicBezTo>
                      <a:pt x="139" y="132"/>
                      <a:pt x="137" y="134"/>
                      <a:pt x="134" y="134"/>
                    </a:cubicBezTo>
                    <a:cubicBezTo>
                      <a:pt x="35" y="134"/>
                      <a:pt x="35" y="134"/>
                      <a:pt x="35" y="134"/>
                    </a:cubicBezTo>
                    <a:cubicBezTo>
                      <a:pt x="33" y="134"/>
                      <a:pt x="31" y="132"/>
                      <a:pt x="31" y="130"/>
                    </a:cubicBezTo>
                    <a:cubicBezTo>
                      <a:pt x="31" y="128"/>
                      <a:pt x="31" y="127"/>
                      <a:pt x="32" y="127"/>
                    </a:cubicBezTo>
                    <a:close/>
                    <a:moveTo>
                      <a:pt x="35" y="157"/>
                    </a:moveTo>
                    <a:cubicBezTo>
                      <a:pt x="33" y="157"/>
                      <a:pt x="31" y="155"/>
                      <a:pt x="31" y="153"/>
                    </a:cubicBezTo>
                    <a:cubicBezTo>
                      <a:pt x="31" y="152"/>
                      <a:pt x="31" y="151"/>
                      <a:pt x="32" y="150"/>
                    </a:cubicBezTo>
                    <a:cubicBezTo>
                      <a:pt x="33" y="149"/>
                      <a:pt x="34" y="149"/>
                      <a:pt x="35" y="149"/>
                    </a:cubicBezTo>
                    <a:cubicBezTo>
                      <a:pt x="134" y="149"/>
                      <a:pt x="134" y="149"/>
                      <a:pt x="134" y="149"/>
                    </a:cubicBezTo>
                    <a:cubicBezTo>
                      <a:pt x="137" y="149"/>
                      <a:pt x="139" y="151"/>
                      <a:pt x="139" y="153"/>
                    </a:cubicBezTo>
                    <a:cubicBezTo>
                      <a:pt x="139" y="155"/>
                      <a:pt x="137" y="157"/>
                      <a:pt x="134" y="157"/>
                    </a:cubicBezTo>
                    <a:lnTo>
                      <a:pt x="35" y="157"/>
                    </a:lnTo>
                    <a:close/>
                  </a:path>
                </a:pathLst>
              </a:custGeom>
              <a:solidFill>
                <a:srgbClr val="58595B"/>
              </a:solidFill>
              <a:ln w="9525">
                <a:noFill/>
              </a:ln>
            </p:spPr>
            <p:txBody>
              <a:bodyPr/>
              <a:lstStyle/>
              <a:p>
                <a:endParaRPr lang="zh-CN" altLang="en-US"/>
              </a:p>
            </p:txBody>
          </p:sp>
        </p:grpSp>
        <p:sp>
          <p:nvSpPr>
            <p:cNvPr id="9" name="矩形 8"/>
            <p:cNvSpPr/>
            <p:nvPr/>
          </p:nvSpPr>
          <p:spPr>
            <a:xfrm>
              <a:off x="3803400" y="4222390"/>
              <a:ext cx="913823" cy="23004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火车站、机场</a:t>
              </a:r>
              <a:endParaRPr kumimoji="0" lang="en-US" altLang="zh-CN"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069" name="组合 16"/>
          <p:cNvGrpSpPr/>
          <p:nvPr/>
        </p:nvGrpSpPr>
        <p:grpSpPr>
          <a:xfrm>
            <a:off x="4638675" y="4767263"/>
            <a:ext cx="747713" cy="598487"/>
            <a:chOff x="6368383" y="3524954"/>
            <a:chExt cx="1079507" cy="907434"/>
          </a:xfrm>
        </p:grpSpPr>
        <p:pic>
          <p:nvPicPr>
            <p:cNvPr id="45070" name="Picture 2" descr="\\MAGNUM\Projects\Microsoft\Cloud Power FY12\Design\ICONS_PNG\Building.png"/>
            <p:cNvPicPr>
              <a:picLocks noChangeAspect="1"/>
            </p:cNvPicPr>
            <p:nvPr/>
          </p:nvPicPr>
          <p:blipFill>
            <a:blip r:embed="rId1"/>
            <a:stretch>
              <a:fillRect/>
            </a:stretch>
          </p:blipFill>
          <p:spPr>
            <a:xfrm>
              <a:off x="6368383" y="3524954"/>
              <a:ext cx="971051" cy="852613"/>
            </a:xfrm>
            <a:prstGeom prst="rect">
              <a:avLst/>
            </a:prstGeom>
            <a:noFill/>
            <a:ln w="9525">
              <a:noFill/>
            </a:ln>
          </p:spPr>
        </p:pic>
        <p:sp>
          <p:nvSpPr>
            <p:cNvPr id="19" name="矩形 18"/>
            <p:cNvSpPr/>
            <p:nvPr/>
          </p:nvSpPr>
          <p:spPr>
            <a:xfrm>
              <a:off x="6411931" y="4167619"/>
              <a:ext cx="1035959" cy="264769"/>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产业园区、学校</a:t>
              </a:r>
              <a:endParaRPr kumimoji="0" lang="en-US" altLang="zh-CN"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072" name="组合 19"/>
          <p:cNvGrpSpPr/>
          <p:nvPr/>
        </p:nvGrpSpPr>
        <p:grpSpPr>
          <a:xfrm>
            <a:off x="4822825" y="3551238"/>
            <a:ext cx="381000" cy="508000"/>
            <a:chOff x="6460444" y="4745062"/>
            <a:chExt cx="550852" cy="770774"/>
          </a:xfrm>
        </p:grpSpPr>
        <p:sp>
          <p:nvSpPr>
            <p:cNvPr id="45073" name="Freeform 17"/>
            <p:cNvSpPr>
              <a:spLocks noEditPoints="1"/>
            </p:cNvSpPr>
            <p:nvPr/>
          </p:nvSpPr>
          <p:spPr>
            <a:xfrm>
              <a:off x="6468737" y="4745062"/>
              <a:ext cx="540138" cy="509391"/>
            </a:xfrm>
            <a:custGeom>
              <a:avLst/>
              <a:gdLst/>
              <a:ahLst/>
              <a:cxnLst>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Lst>
              <a:rect l="0" t="0" r="0" b="0"/>
              <a:pathLst>
                <a:path w="766" h="730">
                  <a:moveTo>
                    <a:pt x="0" y="535"/>
                  </a:moveTo>
                  <a:lnTo>
                    <a:pt x="0" y="73"/>
                  </a:lnTo>
                  <a:lnTo>
                    <a:pt x="83" y="73"/>
                  </a:lnTo>
                  <a:lnTo>
                    <a:pt x="123" y="176"/>
                  </a:lnTo>
                  <a:lnTo>
                    <a:pt x="123" y="402"/>
                  </a:lnTo>
                  <a:lnTo>
                    <a:pt x="87" y="430"/>
                  </a:lnTo>
                  <a:lnTo>
                    <a:pt x="55" y="462"/>
                  </a:lnTo>
                  <a:lnTo>
                    <a:pt x="26" y="496"/>
                  </a:lnTo>
                  <a:lnTo>
                    <a:pt x="0" y="535"/>
                  </a:lnTo>
                  <a:close/>
                  <a:moveTo>
                    <a:pt x="49" y="571"/>
                  </a:moveTo>
                  <a:lnTo>
                    <a:pt x="49" y="571"/>
                  </a:lnTo>
                  <a:lnTo>
                    <a:pt x="63" y="549"/>
                  </a:lnTo>
                  <a:lnTo>
                    <a:pt x="77" y="529"/>
                  </a:lnTo>
                  <a:lnTo>
                    <a:pt x="95" y="508"/>
                  </a:lnTo>
                  <a:lnTo>
                    <a:pt x="111" y="488"/>
                  </a:lnTo>
                  <a:lnTo>
                    <a:pt x="131" y="472"/>
                  </a:lnTo>
                  <a:lnTo>
                    <a:pt x="151" y="456"/>
                  </a:lnTo>
                  <a:lnTo>
                    <a:pt x="172" y="440"/>
                  </a:lnTo>
                  <a:lnTo>
                    <a:pt x="194" y="426"/>
                  </a:lnTo>
                  <a:lnTo>
                    <a:pt x="238" y="402"/>
                  </a:lnTo>
                  <a:lnTo>
                    <a:pt x="214" y="448"/>
                  </a:lnTo>
                  <a:lnTo>
                    <a:pt x="204" y="470"/>
                  </a:lnTo>
                  <a:lnTo>
                    <a:pt x="192" y="494"/>
                  </a:lnTo>
                  <a:lnTo>
                    <a:pt x="176" y="543"/>
                  </a:lnTo>
                  <a:lnTo>
                    <a:pt x="174" y="551"/>
                  </a:lnTo>
                  <a:lnTo>
                    <a:pt x="165" y="553"/>
                  </a:lnTo>
                  <a:lnTo>
                    <a:pt x="117" y="571"/>
                  </a:lnTo>
                  <a:lnTo>
                    <a:pt x="93" y="581"/>
                  </a:lnTo>
                  <a:lnTo>
                    <a:pt x="69" y="591"/>
                  </a:lnTo>
                  <a:lnTo>
                    <a:pt x="22" y="617"/>
                  </a:lnTo>
                  <a:lnTo>
                    <a:pt x="49" y="571"/>
                  </a:lnTo>
                  <a:close/>
                  <a:moveTo>
                    <a:pt x="248" y="510"/>
                  </a:moveTo>
                  <a:lnTo>
                    <a:pt x="248" y="510"/>
                  </a:lnTo>
                  <a:lnTo>
                    <a:pt x="262" y="478"/>
                  </a:lnTo>
                  <a:lnTo>
                    <a:pt x="280" y="446"/>
                  </a:lnTo>
                  <a:lnTo>
                    <a:pt x="290" y="432"/>
                  </a:lnTo>
                  <a:lnTo>
                    <a:pt x="303" y="418"/>
                  </a:lnTo>
                  <a:lnTo>
                    <a:pt x="315" y="406"/>
                  </a:lnTo>
                  <a:lnTo>
                    <a:pt x="329" y="396"/>
                  </a:lnTo>
                  <a:lnTo>
                    <a:pt x="353" y="379"/>
                  </a:lnTo>
                  <a:lnTo>
                    <a:pt x="353" y="523"/>
                  </a:lnTo>
                  <a:lnTo>
                    <a:pt x="339" y="523"/>
                  </a:lnTo>
                  <a:lnTo>
                    <a:pt x="301" y="527"/>
                  </a:lnTo>
                  <a:lnTo>
                    <a:pt x="264" y="531"/>
                  </a:lnTo>
                  <a:lnTo>
                    <a:pt x="238" y="535"/>
                  </a:lnTo>
                  <a:lnTo>
                    <a:pt x="248" y="510"/>
                  </a:lnTo>
                  <a:close/>
                  <a:moveTo>
                    <a:pt x="413" y="523"/>
                  </a:moveTo>
                  <a:lnTo>
                    <a:pt x="413" y="379"/>
                  </a:lnTo>
                  <a:lnTo>
                    <a:pt x="438" y="396"/>
                  </a:lnTo>
                  <a:lnTo>
                    <a:pt x="452" y="406"/>
                  </a:lnTo>
                  <a:lnTo>
                    <a:pt x="464" y="418"/>
                  </a:lnTo>
                  <a:lnTo>
                    <a:pt x="476" y="432"/>
                  </a:lnTo>
                  <a:lnTo>
                    <a:pt x="486" y="446"/>
                  </a:lnTo>
                  <a:lnTo>
                    <a:pt x="504" y="478"/>
                  </a:lnTo>
                  <a:lnTo>
                    <a:pt x="518" y="510"/>
                  </a:lnTo>
                  <a:lnTo>
                    <a:pt x="528" y="535"/>
                  </a:lnTo>
                  <a:lnTo>
                    <a:pt x="502" y="531"/>
                  </a:lnTo>
                  <a:lnTo>
                    <a:pt x="466" y="527"/>
                  </a:lnTo>
                  <a:lnTo>
                    <a:pt x="428" y="523"/>
                  </a:lnTo>
                  <a:lnTo>
                    <a:pt x="413" y="523"/>
                  </a:lnTo>
                  <a:close/>
                  <a:moveTo>
                    <a:pt x="591" y="543"/>
                  </a:moveTo>
                  <a:lnTo>
                    <a:pt x="591" y="543"/>
                  </a:lnTo>
                  <a:lnTo>
                    <a:pt x="575" y="494"/>
                  </a:lnTo>
                  <a:lnTo>
                    <a:pt x="563" y="470"/>
                  </a:lnTo>
                  <a:lnTo>
                    <a:pt x="553" y="448"/>
                  </a:lnTo>
                  <a:lnTo>
                    <a:pt x="528" y="402"/>
                  </a:lnTo>
                  <a:lnTo>
                    <a:pt x="573" y="426"/>
                  </a:lnTo>
                  <a:lnTo>
                    <a:pt x="595" y="440"/>
                  </a:lnTo>
                  <a:lnTo>
                    <a:pt x="615" y="456"/>
                  </a:lnTo>
                  <a:lnTo>
                    <a:pt x="635" y="472"/>
                  </a:lnTo>
                  <a:lnTo>
                    <a:pt x="655" y="488"/>
                  </a:lnTo>
                  <a:lnTo>
                    <a:pt x="672" y="508"/>
                  </a:lnTo>
                  <a:lnTo>
                    <a:pt x="690" y="529"/>
                  </a:lnTo>
                  <a:lnTo>
                    <a:pt x="704" y="549"/>
                  </a:lnTo>
                  <a:lnTo>
                    <a:pt x="718" y="571"/>
                  </a:lnTo>
                  <a:lnTo>
                    <a:pt x="744" y="617"/>
                  </a:lnTo>
                  <a:lnTo>
                    <a:pt x="698" y="591"/>
                  </a:lnTo>
                  <a:lnTo>
                    <a:pt x="674" y="581"/>
                  </a:lnTo>
                  <a:lnTo>
                    <a:pt x="649" y="571"/>
                  </a:lnTo>
                  <a:lnTo>
                    <a:pt x="601" y="553"/>
                  </a:lnTo>
                  <a:lnTo>
                    <a:pt x="593" y="551"/>
                  </a:lnTo>
                  <a:lnTo>
                    <a:pt x="591" y="543"/>
                  </a:lnTo>
                  <a:close/>
                  <a:moveTo>
                    <a:pt x="16" y="706"/>
                  </a:moveTo>
                  <a:lnTo>
                    <a:pt x="16" y="706"/>
                  </a:lnTo>
                  <a:lnTo>
                    <a:pt x="28" y="692"/>
                  </a:lnTo>
                  <a:lnTo>
                    <a:pt x="40" y="680"/>
                  </a:lnTo>
                  <a:lnTo>
                    <a:pt x="55" y="668"/>
                  </a:lnTo>
                  <a:lnTo>
                    <a:pt x="69" y="658"/>
                  </a:lnTo>
                  <a:lnTo>
                    <a:pt x="101" y="640"/>
                  </a:lnTo>
                  <a:lnTo>
                    <a:pt x="133" y="625"/>
                  </a:lnTo>
                  <a:lnTo>
                    <a:pt x="157" y="617"/>
                  </a:lnTo>
                  <a:lnTo>
                    <a:pt x="153" y="642"/>
                  </a:lnTo>
                  <a:lnTo>
                    <a:pt x="149" y="680"/>
                  </a:lnTo>
                  <a:lnTo>
                    <a:pt x="145" y="716"/>
                  </a:lnTo>
                  <a:lnTo>
                    <a:pt x="145" y="730"/>
                  </a:lnTo>
                  <a:lnTo>
                    <a:pt x="0" y="730"/>
                  </a:lnTo>
                  <a:lnTo>
                    <a:pt x="16" y="706"/>
                  </a:lnTo>
                  <a:close/>
                  <a:moveTo>
                    <a:pt x="232" y="597"/>
                  </a:moveTo>
                  <a:lnTo>
                    <a:pt x="232" y="597"/>
                  </a:lnTo>
                  <a:lnTo>
                    <a:pt x="284" y="589"/>
                  </a:lnTo>
                  <a:lnTo>
                    <a:pt x="337" y="585"/>
                  </a:lnTo>
                  <a:lnTo>
                    <a:pt x="353" y="585"/>
                  </a:lnTo>
                  <a:lnTo>
                    <a:pt x="353" y="730"/>
                  </a:lnTo>
                  <a:lnTo>
                    <a:pt x="208" y="730"/>
                  </a:lnTo>
                  <a:lnTo>
                    <a:pt x="208" y="714"/>
                  </a:lnTo>
                  <a:lnTo>
                    <a:pt x="212" y="662"/>
                  </a:lnTo>
                  <a:lnTo>
                    <a:pt x="220" y="609"/>
                  </a:lnTo>
                  <a:lnTo>
                    <a:pt x="222" y="599"/>
                  </a:lnTo>
                  <a:lnTo>
                    <a:pt x="232" y="597"/>
                  </a:lnTo>
                  <a:close/>
                  <a:moveTo>
                    <a:pt x="430" y="585"/>
                  </a:moveTo>
                  <a:lnTo>
                    <a:pt x="430" y="585"/>
                  </a:lnTo>
                  <a:lnTo>
                    <a:pt x="482" y="589"/>
                  </a:lnTo>
                  <a:lnTo>
                    <a:pt x="534" y="597"/>
                  </a:lnTo>
                  <a:lnTo>
                    <a:pt x="545" y="599"/>
                  </a:lnTo>
                  <a:lnTo>
                    <a:pt x="547" y="609"/>
                  </a:lnTo>
                  <a:lnTo>
                    <a:pt x="555" y="662"/>
                  </a:lnTo>
                  <a:lnTo>
                    <a:pt x="559" y="714"/>
                  </a:lnTo>
                  <a:lnTo>
                    <a:pt x="559" y="730"/>
                  </a:lnTo>
                  <a:lnTo>
                    <a:pt x="413" y="730"/>
                  </a:lnTo>
                  <a:lnTo>
                    <a:pt x="413" y="585"/>
                  </a:lnTo>
                  <a:lnTo>
                    <a:pt x="430" y="585"/>
                  </a:lnTo>
                  <a:close/>
                  <a:moveTo>
                    <a:pt x="633" y="625"/>
                  </a:moveTo>
                  <a:lnTo>
                    <a:pt x="633" y="625"/>
                  </a:lnTo>
                  <a:lnTo>
                    <a:pt x="665" y="640"/>
                  </a:lnTo>
                  <a:lnTo>
                    <a:pt x="698" y="658"/>
                  </a:lnTo>
                  <a:lnTo>
                    <a:pt x="712" y="668"/>
                  </a:lnTo>
                  <a:lnTo>
                    <a:pt x="726" y="680"/>
                  </a:lnTo>
                  <a:lnTo>
                    <a:pt x="738" y="692"/>
                  </a:lnTo>
                  <a:lnTo>
                    <a:pt x="750" y="706"/>
                  </a:lnTo>
                  <a:lnTo>
                    <a:pt x="766" y="730"/>
                  </a:lnTo>
                  <a:lnTo>
                    <a:pt x="621" y="730"/>
                  </a:lnTo>
                  <a:lnTo>
                    <a:pt x="621" y="716"/>
                  </a:lnTo>
                  <a:lnTo>
                    <a:pt x="617" y="680"/>
                  </a:lnTo>
                  <a:lnTo>
                    <a:pt x="613" y="642"/>
                  </a:lnTo>
                  <a:lnTo>
                    <a:pt x="609" y="617"/>
                  </a:lnTo>
                  <a:lnTo>
                    <a:pt x="633" y="625"/>
                  </a:lnTo>
                  <a:close/>
                  <a:moveTo>
                    <a:pt x="603" y="375"/>
                  </a:moveTo>
                  <a:lnTo>
                    <a:pt x="603" y="125"/>
                  </a:lnTo>
                  <a:lnTo>
                    <a:pt x="684" y="73"/>
                  </a:lnTo>
                  <a:lnTo>
                    <a:pt x="766" y="125"/>
                  </a:lnTo>
                  <a:lnTo>
                    <a:pt x="766" y="535"/>
                  </a:lnTo>
                  <a:lnTo>
                    <a:pt x="750" y="510"/>
                  </a:lnTo>
                  <a:lnTo>
                    <a:pt x="732" y="486"/>
                  </a:lnTo>
                  <a:lnTo>
                    <a:pt x="714" y="464"/>
                  </a:lnTo>
                  <a:lnTo>
                    <a:pt x="694" y="444"/>
                  </a:lnTo>
                  <a:lnTo>
                    <a:pt x="674" y="424"/>
                  </a:lnTo>
                  <a:lnTo>
                    <a:pt x="651" y="406"/>
                  </a:lnTo>
                  <a:lnTo>
                    <a:pt x="627" y="389"/>
                  </a:lnTo>
                  <a:lnTo>
                    <a:pt x="603" y="375"/>
                  </a:lnTo>
                  <a:close/>
                  <a:moveTo>
                    <a:pt x="528" y="341"/>
                  </a:moveTo>
                  <a:lnTo>
                    <a:pt x="528" y="125"/>
                  </a:lnTo>
                  <a:lnTo>
                    <a:pt x="569" y="176"/>
                  </a:lnTo>
                  <a:lnTo>
                    <a:pt x="569" y="357"/>
                  </a:lnTo>
                  <a:lnTo>
                    <a:pt x="528" y="341"/>
                  </a:lnTo>
                  <a:close/>
                  <a:moveTo>
                    <a:pt x="448" y="321"/>
                  </a:moveTo>
                  <a:lnTo>
                    <a:pt x="448" y="196"/>
                  </a:lnTo>
                  <a:lnTo>
                    <a:pt x="407" y="170"/>
                  </a:lnTo>
                  <a:lnTo>
                    <a:pt x="407" y="73"/>
                  </a:lnTo>
                  <a:lnTo>
                    <a:pt x="488" y="73"/>
                  </a:lnTo>
                  <a:lnTo>
                    <a:pt x="488" y="329"/>
                  </a:lnTo>
                  <a:lnTo>
                    <a:pt x="448" y="321"/>
                  </a:lnTo>
                  <a:close/>
                  <a:moveTo>
                    <a:pt x="244" y="339"/>
                  </a:moveTo>
                  <a:lnTo>
                    <a:pt x="244" y="228"/>
                  </a:lnTo>
                  <a:lnTo>
                    <a:pt x="327" y="176"/>
                  </a:lnTo>
                  <a:lnTo>
                    <a:pt x="407" y="228"/>
                  </a:lnTo>
                  <a:lnTo>
                    <a:pt x="407" y="317"/>
                  </a:lnTo>
                  <a:lnTo>
                    <a:pt x="383" y="317"/>
                  </a:lnTo>
                  <a:lnTo>
                    <a:pt x="347" y="319"/>
                  </a:lnTo>
                  <a:lnTo>
                    <a:pt x="313" y="323"/>
                  </a:lnTo>
                  <a:lnTo>
                    <a:pt x="278" y="329"/>
                  </a:lnTo>
                  <a:lnTo>
                    <a:pt x="244" y="339"/>
                  </a:lnTo>
                  <a:close/>
                  <a:moveTo>
                    <a:pt x="284" y="145"/>
                  </a:moveTo>
                  <a:lnTo>
                    <a:pt x="284" y="0"/>
                  </a:lnTo>
                  <a:lnTo>
                    <a:pt x="367" y="0"/>
                  </a:lnTo>
                  <a:lnTo>
                    <a:pt x="367" y="145"/>
                  </a:lnTo>
                  <a:lnTo>
                    <a:pt x="327" y="119"/>
                  </a:lnTo>
                  <a:lnTo>
                    <a:pt x="284" y="145"/>
                  </a:lnTo>
                  <a:close/>
                  <a:moveTo>
                    <a:pt x="163" y="375"/>
                  </a:moveTo>
                  <a:lnTo>
                    <a:pt x="163" y="125"/>
                  </a:lnTo>
                  <a:lnTo>
                    <a:pt x="244" y="125"/>
                  </a:lnTo>
                  <a:lnTo>
                    <a:pt x="244" y="170"/>
                  </a:lnTo>
                  <a:lnTo>
                    <a:pt x="204" y="196"/>
                  </a:lnTo>
                  <a:lnTo>
                    <a:pt x="204" y="355"/>
                  </a:lnTo>
                  <a:lnTo>
                    <a:pt x="163" y="375"/>
                  </a:lnTo>
                  <a:close/>
                </a:path>
              </a:pathLst>
            </a:custGeom>
            <a:solidFill>
              <a:srgbClr val="0190D4"/>
            </a:solidFill>
            <a:ln w="9525">
              <a:noFill/>
            </a:ln>
          </p:spPr>
          <p:txBody>
            <a:bodyPr/>
            <a:lstStyle/>
            <a:p>
              <a:endParaRPr lang="zh-CN" altLang="en-US"/>
            </a:p>
          </p:txBody>
        </p:sp>
        <p:sp>
          <p:nvSpPr>
            <p:cNvPr id="22" name="矩形 21"/>
            <p:cNvSpPr/>
            <p:nvPr/>
          </p:nvSpPr>
          <p:spPr>
            <a:xfrm>
              <a:off x="6460444" y="5250882"/>
              <a:ext cx="550852" cy="264954"/>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营业厅</a:t>
              </a:r>
              <a:endParaRPr kumimoji="0" lang="en-US" altLang="zh-CN"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45075" name="文本框 22"/>
          <p:cNvSpPr txBox="1"/>
          <p:nvPr/>
        </p:nvSpPr>
        <p:spPr>
          <a:xfrm>
            <a:off x="4616450" y="2420938"/>
            <a:ext cx="1103313" cy="369887"/>
          </a:xfrm>
          <a:prstGeom prst="rect">
            <a:avLst/>
          </a:prstGeom>
          <a:noFill/>
          <a:ln w="9525">
            <a:noFill/>
          </a:ln>
        </p:spPr>
        <p:txBody>
          <a:bodyPr anchor="ctr">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覆盖区域</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45076" name="文本框 23"/>
          <p:cNvSpPr txBox="1"/>
          <p:nvPr/>
        </p:nvSpPr>
        <p:spPr>
          <a:xfrm>
            <a:off x="966788" y="2420938"/>
            <a:ext cx="1709737" cy="369887"/>
          </a:xfrm>
          <a:prstGeom prst="rect">
            <a:avLst/>
          </a:prstGeom>
          <a:noFill/>
          <a:ln w="9525">
            <a:noFill/>
          </a:ln>
        </p:spPr>
        <p:txBody>
          <a:bodyPr anchor="ctr">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自助销售终端</a:t>
            </a:r>
            <a:endParaRPr lang="zh-CN" altLang="en-US" sz="1800" dirty="0">
              <a:solidFill>
                <a:srgbClr val="000000"/>
              </a:solidFill>
              <a:latin typeface="微软雅黑" panose="020B0503020204020204" pitchFamily="34" charset="-122"/>
              <a:ea typeface="微软雅黑" panose="020B0503020204020204" pitchFamily="34" charset="-122"/>
            </a:endParaRPr>
          </a:p>
        </p:txBody>
      </p:sp>
      <p:pic>
        <p:nvPicPr>
          <p:cNvPr id="45077" name="图片 24"/>
          <p:cNvPicPr>
            <a:picLocks noChangeAspect="1"/>
          </p:cNvPicPr>
          <p:nvPr/>
        </p:nvPicPr>
        <p:blipFill>
          <a:blip r:embed="rId2"/>
          <a:stretch>
            <a:fillRect/>
          </a:stretch>
        </p:blipFill>
        <p:spPr>
          <a:xfrm>
            <a:off x="250825" y="2973388"/>
            <a:ext cx="3140075" cy="3136900"/>
          </a:xfrm>
          <a:prstGeom prst="rect">
            <a:avLst/>
          </a:prstGeom>
          <a:noFill/>
          <a:ln w="9525">
            <a:noFill/>
          </a:ln>
        </p:spPr>
      </p:pic>
      <p:grpSp>
        <p:nvGrpSpPr>
          <p:cNvPr id="45078" name="组合 25"/>
          <p:cNvGrpSpPr/>
          <p:nvPr/>
        </p:nvGrpSpPr>
        <p:grpSpPr>
          <a:xfrm>
            <a:off x="4776788" y="2906713"/>
            <a:ext cx="473075" cy="571500"/>
            <a:chOff x="5053064" y="2678864"/>
            <a:chExt cx="682170" cy="755527"/>
          </a:xfrm>
        </p:grpSpPr>
        <p:pic>
          <p:nvPicPr>
            <p:cNvPr id="45079" name="图片 26"/>
            <p:cNvPicPr>
              <a:picLocks noChangeAspect="1"/>
            </p:cNvPicPr>
            <p:nvPr/>
          </p:nvPicPr>
          <p:blipFill>
            <a:blip r:embed="rId3">
              <a:clrChange>
                <a:clrFrom>
                  <a:srgbClr val="FFFFFF"/>
                </a:clrFrom>
                <a:clrTo>
                  <a:srgbClr val="FFFFFF">
                    <a:alpha val="0"/>
                  </a:srgbClr>
                </a:clrTo>
              </a:clrChange>
            </a:blip>
            <a:stretch>
              <a:fillRect/>
            </a:stretch>
          </p:blipFill>
          <p:spPr>
            <a:xfrm>
              <a:off x="5053064" y="2678864"/>
              <a:ext cx="682170" cy="553178"/>
            </a:xfrm>
            <a:prstGeom prst="rect">
              <a:avLst/>
            </a:prstGeom>
            <a:noFill/>
            <a:ln w="9525">
              <a:noFill/>
            </a:ln>
          </p:spPr>
        </p:pic>
        <p:sp>
          <p:nvSpPr>
            <p:cNvPr id="28" name="矩形 27"/>
            <p:cNvSpPr/>
            <p:nvPr/>
          </p:nvSpPr>
          <p:spPr>
            <a:xfrm>
              <a:off x="5181257" y="3203536"/>
              <a:ext cx="425784" cy="230855"/>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社区</a:t>
              </a:r>
              <a:endParaRPr kumimoji="0" lang="en-US" altLang="zh-CN"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45081" name="上箭头 28"/>
          <p:cNvSpPr/>
          <p:nvPr/>
        </p:nvSpPr>
        <p:spPr>
          <a:xfrm rot="5400000">
            <a:off x="2965450" y="4251325"/>
            <a:ext cx="2279650" cy="219075"/>
          </a:xfrm>
          <a:prstGeom prst="upArrow">
            <a:avLst>
              <a:gd name="adj1" fmla="val 49148"/>
              <a:gd name="adj2" fmla="val 10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5082" name="文本框 29"/>
          <p:cNvSpPr txBox="1"/>
          <p:nvPr/>
        </p:nvSpPr>
        <p:spPr>
          <a:xfrm>
            <a:off x="6732588" y="2997200"/>
            <a:ext cx="1798637" cy="461963"/>
          </a:xfrm>
          <a:prstGeom prst="rect">
            <a:avLst/>
          </a:prstGeom>
          <a:noFill/>
          <a:ln w="9525" cap="flat" cmpd="sng">
            <a:solidFill>
              <a:srgbClr val="0070C0"/>
            </a:solidFill>
            <a:prstDash val="dash"/>
            <a:miter/>
            <a:headEnd type="none" w="med" len="med"/>
            <a:tailEnd type="none" w="med" len="med"/>
          </a:ln>
        </p:spPr>
        <p:txBody>
          <a:bodyPr anchor="t">
            <a:spAutoFit/>
          </a:bodyPr>
          <a:lstStyle/>
          <a:p>
            <a:pPr lvl="0" indent="0" eaLnBrk="1" hangingPunct="1"/>
            <a:r>
              <a:rPr lang="zh-CN" altLang="en-US" sz="1200" dirty="0">
                <a:solidFill>
                  <a:srgbClr val="FF0000"/>
                </a:solidFill>
                <a:latin typeface="微软雅黑" panose="020B0503020204020204" pitchFamily="34" charset="-122"/>
                <a:ea typeface="微软雅黑" panose="020B0503020204020204" pitchFamily="34" charset="-122"/>
              </a:rPr>
              <a:t>宽带业务、</a:t>
            </a:r>
            <a:r>
              <a:rPr lang="zh-CN" altLang="en-US" sz="1200" dirty="0">
                <a:solidFill>
                  <a:srgbClr val="000000"/>
                </a:solidFill>
                <a:latin typeface="微软雅黑" panose="020B0503020204020204" pitchFamily="34" charset="-122"/>
                <a:ea typeface="微软雅黑" panose="020B0503020204020204" pitchFamily="34" charset="-122"/>
              </a:rPr>
              <a:t>号卡销售、生活缴费、</a:t>
            </a:r>
            <a:r>
              <a:rPr lang="zh-CN" altLang="en-US" sz="1200" dirty="0">
                <a:solidFill>
                  <a:srgbClr val="FF0000"/>
                </a:solidFill>
                <a:latin typeface="微软雅黑" panose="020B0503020204020204" pitchFamily="34" charset="-122"/>
                <a:ea typeface="微软雅黑" panose="020B0503020204020204" pitchFamily="34" charset="-122"/>
              </a:rPr>
              <a:t>线下取卡</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45083" name="文本框 30"/>
          <p:cNvSpPr txBox="1"/>
          <p:nvPr/>
        </p:nvSpPr>
        <p:spPr>
          <a:xfrm>
            <a:off x="6732588" y="3668713"/>
            <a:ext cx="1798637" cy="461962"/>
          </a:xfrm>
          <a:prstGeom prst="rect">
            <a:avLst/>
          </a:prstGeom>
          <a:noFill/>
          <a:ln w="9525" cap="flat" cmpd="sng">
            <a:solidFill>
              <a:srgbClr val="0070C0"/>
            </a:solidFill>
            <a:prstDash val="dash"/>
            <a:miter/>
            <a:headEnd type="none" w="med" len="med"/>
            <a:tailEnd type="none" w="med" len="med"/>
          </a:ln>
        </p:spPr>
        <p:txBody>
          <a:bodyPr anchor="t">
            <a:spAutoFit/>
          </a:bodyPr>
          <a:lstStyle/>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宽带业务、号卡销售、</a:t>
            </a:r>
            <a:r>
              <a:rPr lang="zh-CN" altLang="en-US" sz="1200" dirty="0">
                <a:solidFill>
                  <a:srgbClr val="FF0000"/>
                </a:solidFill>
                <a:latin typeface="微软雅黑" panose="020B0503020204020204" pitchFamily="34" charset="-122"/>
                <a:ea typeface="微软雅黑" panose="020B0503020204020204" pitchFamily="34" charset="-122"/>
              </a:rPr>
              <a:t>合约销售、</a:t>
            </a:r>
            <a:r>
              <a:rPr lang="zh-CN" altLang="en-US" sz="1200" dirty="0">
                <a:solidFill>
                  <a:srgbClr val="000000"/>
                </a:solidFill>
                <a:latin typeface="微软雅黑" panose="020B0503020204020204" pitchFamily="34" charset="-122"/>
                <a:ea typeface="微软雅黑" panose="020B0503020204020204" pitchFamily="34" charset="-122"/>
              </a:rPr>
              <a:t>生活缴费</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5084" name="文本框 31"/>
          <p:cNvSpPr txBox="1"/>
          <p:nvPr/>
        </p:nvSpPr>
        <p:spPr>
          <a:xfrm>
            <a:off x="6732588" y="5013325"/>
            <a:ext cx="1798637" cy="461963"/>
          </a:xfrm>
          <a:prstGeom prst="rect">
            <a:avLst/>
          </a:prstGeom>
          <a:noFill/>
          <a:ln w="9525" cap="flat" cmpd="sng">
            <a:solidFill>
              <a:srgbClr val="0070C0"/>
            </a:solidFill>
            <a:prstDash val="dash"/>
            <a:miter/>
            <a:headEnd type="none" w="med" len="med"/>
            <a:tailEnd type="none" w="med" len="med"/>
          </a:ln>
        </p:spPr>
        <p:txBody>
          <a:bodyPr anchor="t">
            <a:spAutoFit/>
          </a:bodyPr>
          <a:lstStyle/>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号卡销售、</a:t>
            </a:r>
            <a:r>
              <a:rPr lang="zh-CN" altLang="en-US" sz="1200" dirty="0">
                <a:solidFill>
                  <a:srgbClr val="FF0000"/>
                </a:solidFill>
                <a:latin typeface="微软雅黑" panose="020B0503020204020204" pitchFamily="34" charset="-122"/>
                <a:ea typeface="微软雅黑" panose="020B0503020204020204" pitchFamily="34" charset="-122"/>
              </a:rPr>
              <a:t>线下取卡</a:t>
            </a:r>
            <a:endParaRPr lang="en-US" altLang="zh-CN" sz="1200" dirty="0">
              <a:solidFill>
                <a:srgbClr val="FF0000"/>
              </a:solidFill>
              <a:latin typeface="微软雅黑" panose="020B0503020204020204" pitchFamily="34" charset="-122"/>
              <a:ea typeface="微软雅黑" panose="020B0503020204020204" pitchFamily="34" charset="-122"/>
            </a:endParaRPr>
          </a:p>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生活缴费</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5085" name="文本框 32"/>
          <p:cNvSpPr txBox="1"/>
          <p:nvPr/>
        </p:nvSpPr>
        <p:spPr>
          <a:xfrm>
            <a:off x="6732588" y="5686425"/>
            <a:ext cx="1798637" cy="461963"/>
          </a:xfrm>
          <a:prstGeom prst="rect">
            <a:avLst/>
          </a:prstGeom>
          <a:noFill/>
          <a:ln w="9525" cap="flat" cmpd="sng">
            <a:solidFill>
              <a:srgbClr val="0070C0"/>
            </a:solidFill>
            <a:prstDash val="dash"/>
            <a:miter/>
            <a:headEnd type="none" w="med" len="med"/>
            <a:tailEnd type="none" w="med" len="med"/>
          </a:ln>
        </p:spPr>
        <p:txBody>
          <a:bodyPr anchor="t">
            <a:spAutoFit/>
          </a:bodyPr>
          <a:lstStyle/>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号卡销售、生活缴费</a:t>
            </a:r>
            <a:endParaRPr lang="en-US" altLang="zh-CN" sz="1200" dirty="0">
              <a:solidFill>
                <a:srgbClr val="000000"/>
              </a:solidFill>
              <a:latin typeface="微软雅黑" panose="020B0503020204020204" pitchFamily="34" charset="-122"/>
              <a:ea typeface="微软雅黑" panose="020B0503020204020204" pitchFamily="34" charset="-122"/>
            </a:endParaRPr>
          </a:p>
          <a:p>
            <a:pPr lvl="0" indent="0" eaLnBrk="1" hangingPunct="1"/>
            <a:r>
              <a:rPr lang="zh-CN" altLang="en-US" sz="1200" dirty="0">
                <a:solidFill>
                  <a:srgbClr val="FF0000"/>
                </a:solidFill>
                <a:latin typeface="微软雅黑" panose="020B0503020204020204" pitchFamily="34" charset="-122"/>
                <a:ea typeface="微软雅黑" panose="020B0503020204020204" pitchFamily="34" charset="-122"/>
              </a:rPr>
              <a:t>线下取卡</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45086" name="文本框 33"/>
          <p:cNvSpPr txBox="1"/>
          <p:nvPr/>
        </p:nvSpPr>
        <p:spPr>
          <a:xfrm>
            <a:off x="7078663" y="2420938"/>
            <a:ext cx="1103312" cy="369887"/>
          </a:xfrm>
          <a:prstGeom prst="rect">
            <a:avLst/>
          </a:prstGeom>
          <a:noFill/>
          <a:ln w="9525">
            <a:noFill/>
          </a:ln>
        </p:spPr>
        <p:txBody>
          <a:bodyPr anchor="ctr">
            <a:spAutoFit/>
          </a:bodyPr>
          <a:lstStyle/>
          <a:p>
            <a:pPr lvl="0" indent="0" eaLnBrk="1" hangingPunct="1"/>
            <a:r>
              <a:rPr lang="zh-CN" altLang="en-US" sz="1800" dirty="0">
                <a:solidFill>
                  <a:srgbClr val="000000"/>
                </a:solidFill>
                <a:latin typeface="微软雅黑" panose="020B0503020204020204" pitchFamily="34" charset="-122"/>
                <a:ea typeface="微软雅黑" panose="020B0503020204020204" pitchFamily="34" charset="-122"/>
              </a:rPr>
              <a:t>功能设置</a:t>
            </a:r>
            <a:endParaRPr lang="zh-CN" altLang="en-US" sz="1800" dirty="0">
              <a:solidFill>
                <a:srgbClr val="000000"/>
              </a:solidFill>
              <a:latin typeface="微软雅黑" panose="020B0503020204020204" pitchFamily="34" charset="-122"/>
              <a:ea typeface="微软雅黑" panose="020B0503020204020204" pitchFamily="34" charset="-122"/>
            </a:endParaRPr>
          </a:p>
        </p:txBody>
      </p:sp>
      <p:cxnSp>
        <p:nvCxnSpPr>
          <p:cNvPr id="45087" name="直接连接符 34"/>
          <p:cNvCxnSpPr/>
          <p:nvPr/>
        </p:nvCxnSpPr>
        <p:spPr>
          <a:xfrm>
            <a:off x="179388" y="2833688"/>
            <a:ext cx="8713787" cy="0"/>
          </a:xfrm>
          <a:prstGeom prst="line">
            <a:avLst/>
          </a:prstGeom>
          <a:ln w="9525" cap="flat" cmpd="sng">
            <a:solidFill>
              <a:srgbClr val="BFBFBF"/>
            </a:solidFill>
            <a:prstDash val="dash"/>
            <a:round/>
            <a:headEnd type="none" w="med" len="med"/>
            <a:tailEnd type="none" w="med" len="med"/>
          </a:ln>
        </p:spPr>
      </p:cxnSp>
      <p:cxnSp>
        <p:nvCxnSpPr>
          <p:cNvPr id="45088" name="直接连接符 35"/>
          <p:cNvCxnSpPr/>
          <p:nvPr/>
        </p:nvCxnSpPr>
        <p:spPr>
          <a:xfrm>
            <a:off x="190500" y="6381750"/>
            <a:ext cx="8713788" cy="0"/>
          </a:xfrm>
          <a:prstGeom prst="line">
            <a:avLst/>
          </a:prstGeom>
          <a:ln w="9525" cap="flat" cmpd="sng">
            <a:solidFill>
              <a:srgbClr val="BFBFBF"/>
            </a:solidFill>
            <a:prstDash val="dash"/>
            <a:round/>
            <a:headEnd type="none" w="med" len="med"/>
            <a:tailEnd type="none" w="med" len="med"/>
          </a:ln>
        </p:spPr>
      </p:cxnSp>
      <p:grpSp>
        <p:nvGrpSpPr>
          <p:cNvPr id="45089" name="组合 2"/>
          <p:cNvGrpSpPr/>
          <p:nvPr/>
        </p:nvGrpSpPr>
        <p:grpSpPr>
          <a:xfrm>
            <a:off x="4676775" y="4143375"/>
            <a:ext cx="671513" cy="604838"/>
            <a:chOff x="4710862" y="4214392"/>
            <a:chExt cx="671466" cy="605198"/>
          </a:xfrm>
        </p:grpSpPr>
        <p:pic>
          <p:nvPicPr>
            <p:cNvPr id="45090" name="图片 1"/>
            <p:cNvPicPr>
              <a:picLocks noChangeAspect="1"/>
            </p:cNvPicPr>
            <p:nvPr/>
          </p:nvPicPr>
          <p:blipFill>
            <a:blip r:embed="rId4"/>
            <a:stretch>
              <a:fillRect/>
            </a:stretch>
          </p:blipFill>
          <p:spPr>
            <a:xfrm>
              <a:off x="4836040" y="4214392"/>
              <a:ext cx="409646" cy="409646"/>
            </a:xfrm>
            <a:prstGeom prst="rect">
              <a:avLst/>
            </a:prstGeom>
            <a:noFill/>
            <a:ln w="9525">
              <a:noFill/>
            </a:ln>
          </p:spPr>
        </p:pic>
        <p:sp>
          <p:nvSpPr>
            <p:cNvPr id="35" name="矩形 34"/>
            <p:cNvSpPr/>
            <p:nvPr/>
          </p:nvSpPr>
          <p:spPr bwMode="auto">
            <a:xfrm>
              <a:off x="4710862" y="4589265"/>
              <a:ext cx="671466" cy="230325"/>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手机卖场</a:t>
              </a:r>
              <a:endParaRPr kumimoji="0" lang="en-US" altLang="zh-CN" sz="10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45092" name="文本框 30"/>
          <p:cNvSpPr txBox="1"/>
          <p:nvPr/>
        </p:nvSpPr>
        <p:spPr>
          <a:xfrm>
            <a:off x="6732588" y="4341813"/>
            <a:ext cx="1798637" cy="461962"/>
          </a:xfrm>
          <a:prstGeom prst="rect">
            <a:avLst/>
          </a:prstGeom>
          <a:noFill/>
          <a:ln w="9525" cap="flat" cmpd="sng">
            <a:solidFill>
              <a:srgbClr val="0070C0"/>
            </a:solidFill>
            <a:prstDash val="dash"/>
            <a:miter/>
            <a:headEnd type="none" w="med" len="med"/>
            <a:tailEnd type="none" w="med" len="med"/>
          </a:ln>
        </p:spPr>
        <p:txBody>
          <a:bodyPr anchor="t">
            <a:spAutoFit/>
          </a:bodyPr>
          <a:lstStyle/>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号卡销售、</a:t>
            </a:r>
            <a:r>
              <a:rPr lang="zh-CN" altLang="en-US" sz="1200" dirty="0">
                <a:solidFill>
                  <a:srgbClr val="FF0000"/>
                </a:solidFill>
                <a:latin typeface="微软雅黑" panose="020B0503020204020204" pitchFamily="34" charset="-122"/>
                <a:ea typeface="微软雅黑" panose="020B0503020204020204" pitchFamily="34" charset="-122"/>
              </a:rPr>
              <a:t>合约销售、</a:t>
            </a:r>
            <a:endParaRPr lang="en-US" altLang="zh-CN" sz="1200" dirty="0">
              <a:solidFill>
                <a:srgbClr val="FF0000"/>
              </a:solidFill>
              <a:latin typeface="微软雅黑" panose="020B0503020204020204" pitchFamily="34" charset="-122"/>
              <a:ea typeface="微软雅黑" panose="020B0503020204020204" pitchFamily="34" charset="-122"/>
            </a:endParaRPr>
          </a:p>
          <a:p>
            <a:pPr lvl="0" indent="0" eaLnBrk="1" hangingPunct="1"/>
            <a:r>
              <a:rPr lang="zh-CN" altLang="en-US" sz="1200" dirty="0">
                <a:solidFill>
                  <a:srgbClr val="FF0000"/>
                </a:solidFill>
                <a:latin typeface="微软雅黑" panose="020B0503020204020204" pitchFamily="34" charset="-122"/>
                <a:ea typeface="微软雅黑" panose="020B0503020204020204" pitchFamily="34" charset="-122"/>
              </a:rPr>
              <a:t>线下取卡</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38" name="圆角矩形 37"/>
          <p:cNvSpPr/>
          <p:nvPr/>
        </p:nvSpPr>
        <p:spPr bwMode="auto">
          <a:xfrm>
            <a:off x="6226175" y="4289425"/>
            <a:ext cx="2646363" cy="1239838"/>
          </a:xfrm>
          <a:prstGeom prst="roundRect">
            <a:avLst/>
          </a:prstGeom>
          <a:noFill/>
          <a:ln w="28575" cap="flat" cmpd="sng" algn="ctr">
            <a:solidFill>
              <a:srgbClr val="D71A20"/>
            </a:solidFill>
            <a:prstDash val="dash"/>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ustDataLst>
      <p:tags r:id="rId5"/>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文本框 29"/>
          <p:cNvSpPr txBox="1"/>
          <p:nvPr/>
        </p:nvSpPr>
        <p:spPr>
          <a:xfrm>
            <a:off x="1382713" y="4129088"/>
            <a:ext cx="2819400" cy="400050"/>
          </a:xfrm>
          <a:prstGeom prst="rect">
            <a:avLst/>
          </a:prstGeom>
          <a:solidFill>
            <a:srgbClr val="D71A20"/>
          </a:solidFill>
          <a:ln w="9525">
            <a:noFill/>
          </a:ln>
        </p:spPr>
        <p:txBody>
          <a:bodyPr anchor="t">
            <a:spAutoFit/>
          </a:bodyPr>
          <a:lstStyle/>
          <a:p>
            <a:pPr lvl="0" indent="0" algn="ctr" eaLnBrk="1" hangingPunct="1"/>
            <a:r>
              <a:rPr lang="zh-CN" altLang="en-US" sz="2000" dirty="0">
                <a:solidFill>
                  <a:schemeClr val="bg1"/>
                </a:solidFill>
                <a:latin typeface="微软雅黑" panose="020B0503020204020204" pitchFamily="34" charset="-122"/>
                <a:ea typeface="微软雅黑" panose="020B0503020204020204" pitchFamily="34" charset="-122"/>
              </a:rPr>
              <a:t>渠道试水</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7106" name="文本框 35"/>
          <p:cNvSpPr txBox="1"/>
          <p:nvPr/>
        </p:nvSpPr>
        <p:spPr>
          <a:xfrm>
            <a:off x="1382713" y="4564063"/>
            <a:ext cx="2819400" cy="1385887"/>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pPr>
            <a:r>
              <a:rPr lang="zh-CN" altLang="en-US" sz="1400" b="0" dirty="0">
                <a:solidFill>
                  <a:srgbClr val="808080"/>
                </a:solidFill>
                <a:latin typeface="微软雅黑" panose="020B0503020204020204" pitchFamily="34" charset="-122"/>
                <a:ea typeface="微软雅黑" panose="020B0503020204020204" pitchFamily="34" charset="-122"/>
              </a:rPr>
              <a:t>渠道布点试水，若设点效益不明显，可调整位置；若效益显著，可建设固定网点，确保渠道投资效益最大化。</a:t>
            </a:r>
            <a:endParaRPr lang="en-US" altLang="zh-CN" sz="1400" b="0" dirty="0">
              <a:solidFill>
                <a:srgbClr val="808080"/>
              </a:solidFill>
              <a:latin typeface="微软雅黑" panose="020B0503020204020204" pitchFamily="34" charset="-122"/>
              <a:ea typeface="微软雅黑" panose="020B0503020204020204" pitchFamily="34" charset="-122"/>
            </a:endParaRPr>
          </a:p>
        </p:txBody>
      </p:sp>
      <p:sp>
        <p:nvSpPr>
          <p:cNvPr id="47107" name="文本框 31"/>
          <p:cNvSpPr txBox="1"/>
          <p:nvPr/>
        </p:nvSpPr>
        <p:spPr>
          <a:xfrm>
            <a:off x="5314950" y="4098925"/>
            <a:ext cx="3060700" cy="400050"/>
          </a:xfrm>
          <a:prstGeom prst="rect">
            <a:avLst/>
          </a:prstGeom>
          <a:solidFill>
            <a:srgbClr val="D71A20"/>
          </a:solidFill>
          <a:ln w="9525">
            <a:noFill/>
          </a:ln>
        </p:spPr>
        <p:txBody>
          <a:bodyPr anchor="t">
            <a:spAutoFit/>
          </a:bodyPr>
          <a:lstStyle/>
          <a:p>
            <a:pPr lvl="0" indent="0" algn="ctr" eaLnBrk="1" hangingPunct="1"/>
            <a:r>
              <a:rPr lang="zh-CN" altLang="en-US" sz="2000" dirty="0">
                <a:solidFill>
                  <a:schemeClr val="bg1"/>
                </a:solidFill>
                <a:latin typeface="微软雅黑" panose="020B0503020204020204" pitchFamily="34" charset="-122"/>
                <a:ea typeface="微软雅黑" panose="020B0503020204020204" pitchFamily="34" charset="-122"/>
              </a:rPr>
              <a:t>简单快捷</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47108" name="组合 32"/>
          <p:cNvGrpSpPr/>
          <p:nvPr/>
        </p:nvGrpSpPr>
        <p:grpSpPr>
          <a:xfrm>
            <a:off x="4708525" y="4049713"/>
            <a:ext cx="592138" cy="498475"/>
            <a:chOff x="1564579" y="4925199"/>
            <a:chExt cx="779752" cy="793711"/>
          </a:xfrm>
        </p:grpSpPr>
        <p:sp>
          <p:nvSpPr>
            <p:cNvPr id="47109" name="Oval 6"/>
            <p:cNvSpPr/>
            <p:nvPr/>
          </p:nvSpPr>
          <p:spPr>
            <a:xfrm>
              <a:off x="1564579" y="4925199"/>
              <a:ext cx="779752" cy="793711"/>
            </a:xfrm>
            <a:prstGeom prst="ellipse">
              <a:avLst/>
            </a:prstGeom>
            <a:solidFill>
              <a:srgbClr val="0190D4"/>
            </a:solidFill>
            <a:ln w="9525">
              <a:noFill/>
            </a:ln>
          </p:spPr>
          <p:txBody>
            <a:bodyPr lIns="0" tIns="0" rIns="0" bIns="0" anchor="t"/>
            <a:lstStyle/>
            <a:p>
              <a:pPr lvl="0" indent="0" algn="ctr" eaLnBrk="1" hangingPunct="1"/>
              <a:endParaRPr lang="es-ES" altLang="zh-CN" sz="5800" b="0" dirty="0">
                <a:solidFill>
                  <a:srgbClr val="000000"/>
                </a:solidFill>
                <a:latin typeface="Gill Sans"/>
                <a:ea typeface="ヒラギノ角ゴ ProN W3"/>
                <a:sym typeface="Gill Sans"/>
              </a:endParaRPr>
            </a:p>
          </p:txBody>
        </p:sp>
        <p:sp>
          <p:nvSpPr>
            <p:cNvPr id="22" name="KSO_Shape"/>
            <p:cNvSpPr/>
            <p:nvPr/>
          </p:nvSpPr>
          <p:spPr bwMode="auto">
            <a:xfrm>
              <a:off x="1844704" y="5069280"/>
              <a:ext cx="219502" cy="505548"/>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rgbClr val="FFFFF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47111" name="文本框 37"/>
          <p:cNvSpPr txBox="1"/>
          <p:nvPr/>
        </p:nvSpPr>
        <p:spPr>
          <a:xfrm>
            <a:off x="5295900" y="4548188"/>
            <a:ext cx="3086100" cy="1384300"/>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pPr>
            <a:r>
              <a:rPr lang="zh-CN" altLang="en-US" sz="1400" b="0" dirty="0">
                <a:solidFill>
                  <a:srgbClr val="808080"/>
                </a:solidFill>
                <a:latin typeface="微软雅黑" panose="020B0503020204020204" pitchFamily="34" charset="-122"/>
                <a:ea typeface="微软雅黑" panose="020B0503020204020204" pitchFamily="34" charset="-122"/>
              </a:rPr>
              <a:t>业务流程步骤简单，业务办理时间短，排队时间少；整合生活、电信等多种业务功能，服务快捷便利，可有效提升周边人流量，增加场内营销机会。</a:t>
            </a:r>
            <a:endParaRPr lang="en-US" altLang="zh-CN" sz="1400" b="0" dirty="0">
              <a:solidFill>
                <a:srgbClr val="808080"/>
              </a:solidFill>
              <a:latin typeface="微软雅黑" panose="020B0503020204020204" pitchFamily="34" charset="-122"/>
              <a:ea typeface="微软雅黑" panose="020B0503020204020204" pitchFamily="34" charset="-122"/>
            </a:endParaRPr>
          </a:p>
        </p:txBody>
      </p:sp>
      <p:grpSp>
        <p:nvGrpSpPr>
          <p:cNvPr id="47112" name="组合 25"/>
          <p:cNvGrpSpPr/>
          <p:nvPr/>
        </p:nvGrpSpPr>
        <p:grpSpPr>
          <a:xfrm>
            <a:off x="762000" y="4040188"/>
            <a:ext cx="590550" cy="608012"/>
            <a:chOff x="3707904" y="5197251"/>
            <a:chExt cx="590674" cy="608013"/>
          </a:xfrm>
        </p:grpSpPr>
        <p:sp>
          <p:nvSpPr>
            <p:cNvPr id="47113" name="Oval 6"/>
            <p:cNvSpPr/>
            <p:nvPr/>
          </p:nvSpPr>
          <p:spPr>
            <a:xfrm>
              <a:off x="3707904" y="5197251"/>
              <a:ext cx="590674" cy="608013"/>
            </a:xfrm>
            <a:prstGeom prst="ellipse">
              <a:avLst/>
            </a:prstGeom>
            <a:solidFill>
              <a:srgbClr val="F3702C"/>
            </a:solidFill>
            <a:ln w="9525">
              <a:noFill/>
            </a:ln>
          </p:spPr>
          <p:txBody>
            <a:bodyPr lIns="0" tIns="0" rIns="0" bIns="0" anchor="t"/>
            <a:lstStyle/>
            <a:p>
              <a:pPr lvl="0" indent="0" algn="ctr" eaLnBrk="1" hangingPunct="1"/>
              <a:endParaRPr lang="es-ES" altLang="zh-CN" sz="5800" b="0" dirty="0">
                <a:solidFill>
                  <a:srgbClr val="000000"/>
                </a:solidFill>
                <a:latin typeface="Gill Sans"/>
                <a:ea typeface="ヒラギノ角ゴ ProN W3"/>
                <a:sym typeface="Gill Sans"/>
              </a:endParaRPr>
            </a:p>
          </p:txBody>
        </p:sp>
        <p:sp>
          <p:nvSpPr>
            <p:cNvPr id="24" name="KSO_Shape"/>
            <p:cNvSpPr>
              <a:spLocks noChangeArrowheads="1"/>
            </p:cNvSpPr>
            <p:nvPr/>
          </p:nvSpPr>
          <p:spPr bwMode="auto">
            <a:xfrm>
              <a:off x="3907971" y="5362351"/>
              <a:ext cx="214358" cy="327026"/>
            </a:xfrm>
            <a:custGeom>
              <a:avLst/>
              <a:gdLst>
                <a:gd name="T0" fmla="*/ 146050 w 2811463"/>
                <a:gd name="T1" fmla="*/ 1971675 h 5749925"/>
                <a:gd name="T2" fmla="*/ 146050 w 2811463"/>
                <a:gd name="T3" fmla="*/ 2844800 h 5749925"/>
                <a:gd name="T4" fmla="*/ 928688 w 2811463"/>
                <a:gd name="T5" fmla="*/ 3883025 h 5749925"/>
                <a:gd name="T6" fmla="*/ 114287 w 2811463"/>
                <a:gd name="T7" fmla="*/ 0 h 5749925"/>
                <a:gd name="T8" fmla="*/ 2709240 w 2811463"/>
                <a:gd name="T9" fmla="*/ 1588 h 5749925"/>
                <a:gd name="T10" fmla="*/ 2738129 w 2811463"/>
                <a:gd name="T11" fmla="*/ 9527 h 5749925"/>
                <a:gd name="T12" fmla="*/ 2762891 w 2811463"/>
                <a:gd name="T13" fmla="*/ 23817 h 5749925"/>
                <a:gd name="T14" fmla="*/ 2783844 w 2811463"/>
                <a:gd name="T15" fmla="*/ 44140 h 5749925"/>
                <a:gd name="T16" fmla="*/ 2799399 w 2811463"/>
                <a:gd name="T17" fmla="*/ 68274 h 5749925"/>
                <a:gd name="T18" fmla="*/ 2809241 w 2811463"/>
                <a:gd name="T19" fmla="*/ 96219 h 5749925"/>
                <a:gd name="T20" fmla="*/ 2811463 w 2811463"/>
                <a:gd name="T21" fmla="*/ 3130434 h 5749925"/>
                <a:gd name="T22" fmla="*/ 2099627 w 2811463"/>
                <a:gd name="T23" fmla="*/ 3988452 h 5749925"/>
                <a:gd name="T24" fmla="*/ 2093994 w 2811463"/>
                <a:gd name="T25" fmla="*/ 4006561 h 5749925"/>
                <a:gd name="T26" fmla="*/ 2080978 w 2811463"/>
                <a:gd name="T27" fmla="*/ 4032283 h 5749925"/>
                <a:gd name="T28" fmla="*/ 2061930 w 2811463"/>
                <a:gd name="T29" fmla="*/ 4054194 h 5749925"/>
                <a:gd name="T30" fmla="*/ 2038438 w 2811463"/>
                <a:gd name="T31" fmla="*/ 4071025 h 5749925"/>
                <a:gd name="T32" fmla="*/ 2011453 w 2811463"/>
                <a:gd name="T33" fmla="*/ 4081821 h 5749925"/>
                <a:gd name="T34" fmla="*/ 1981294 w 2811463"/>
                <a:gd name="T35" fmla="*/ 4085314 h 5749925"/>
                <a:gd name="T36" fmla="*/ 1769031 w 2811463"/>
                <a:gd name="T37" fmla="*/ 4448837 h 5749925"/>
                <a:gd name="T38" fmla="*/ 1765101 w 2811463"/>
                <a:gd name="T39" fmla="*/ 4467330 h 5749925"/>
                <a:gd name="T40" fmla="*/ 1753038 w 2811463"/>
                <a:gd name="T41" fmla="*/ 4494005 h 5749925"/>
                <a:gd name="T42" fmla="*/ 1734942 w 2811463"/>
                <a:gd name="T43" fmla="*/ 4516868 h 5749925"/>
                <a:gd name="T44" fmla="*/ 1712720 w 2811463"/>
                <a:gd name="T45" fmla="*/ 4534651 h 5749925"/>
                <a:gd name="T46" fmla="*/ 1686053 w 2811463"/>
                <a:gd name="T47" fmla="*/ 4546401 h 5749925"/>
                <a:gd name="T48" fmla="*/ 1656528 w 2811463"/>
                <a:gd name="T49" fmla="*/ 4551799 h 5749925"/>
                <a:gd name="T50" fmla="*/ 1604464 w 2811463"/>
                <a:gd name="T51" fmla="*/ 4550529 h 5749925"/>
                <a:gd name="T52" fmla="*/ 1575575 w 2811463"/>
                <a:gd name="T53" fmla="*/ 4542590 h 5749925"/>
                <a:gd name="T54" fmla="*/ 1550813 w 2811463"/>
                <a:gd name="T55" fmla="*/ 4527983 h 5749925"/>
                <a:gd name="T56" fmla="*/ 1529860 w 2811463"/>
                <a:gd name="T57" fmla="*/ 4508295 h 5749925"/>
                <a:gd name="T58" fmla="*/ 1514304 w 2811463"/>
                <a:gd name="T59" fmla="*/ 4483525 h 5749925"/>
                <a:gd name="T60" fmla="*/ 1504781 w 2811463"/>
                <a:gd name="T61" fmla="*/ 4455581 h 5749925"/>
                <a:gd name="T62" fmla="*/ 1502241 w 2811463"/>
                <a:gd name="T63" fmla="*/ 4085314 h 5749925"/>
                <a:gd name="T64" fmla="*/ 1286048 w 2811463"/>
                <a:gd name="T65" fmla="*/ 4459391 h 5749925"/>
                <a:gd name="T66" fmla="*/ 1267635 w 2811463"/>
                <a:gd name="T67" fmla="*/ 4500038 h 5749925"/>
                <a:gd name="T68" fmla="*/ 1235888 w 2811463"/>
                <a:gd name="T69" fmla="*/ 4530841 h 5749925"/>
                <a:gd name="T70" fmla="*/ 1353960 w 2811463"/>
                <a:gd name="T71" fmla="*/ 4657901 h 5749925"/>
                <a:gd name="T72" fmla="*/ 1463206 w 2811463"/>
                <a:gd name="T73" fmla="*/ 5012165 h 5749925"/>
                <a:gd name="T74" fmla="*/ 1212396 w 2811463"/>
                <a:gd name="T75" fmla="*/ 5546692 h 5749925"/>
                <a:gd name="T76" fmla="*/ 1098109 w 2811463"/>
                <a:gd name="T77" fmla="*/ 5749925 h 5749925"/>
                <a:gd name="T78" fmla="*/ 1097042 w 2811463"/>
                <a:gd name="T79" fmla="*/ 5637132 h 5749925"/>
                <a:gd name="T80" fmla="*/ 955404 w 2811463"/>
                <a:gd name="T81" fmla="*/ 5012568 h 5749925"/>
                <a:gd name="T82" fmla="*/ 955404 w 2811463"/>
                <a:gd name="T83" fmla="*/ 4853938 h 5749925"/>
                <a:gd name="T84" fmla="*/ 1080966 w 2811463"/>
                <a:gd name="T85" fmla="*/ 4535287 h 5749925"/>
                <a:gd name="T86" fmla="*/ 1047632 w 2811463"/>
                <a:gd name="T87" fmla="*/ 4507024 h 5749925"/>
                <a:gd name="T88" fmla="*/ 1026362 w 2811463"/>
                <a:gd name="T89" fmla="*/ 4467965 h 5749925"/>
                <a:gd name="T90" fmla="*/ 1021142 w 2811463"/>
                <a:gd name="T91" fmla="*/ 4439941 h 5749925"/>
                <a:gd name="T92" fmla="*/ 870170 w 2811463"/>
                <a:gd name="T93" fmla="*/ 4084679 h 5749925"/>
                <a:gd name="T94" fmla="*/ 841280 w 2811463"/>
                <a:gd name="T95" fmla="*/ 4078011 h 5749925"/>
                <a:gd name="T96" fmla="*/ 815566 w 2811463"/>
                <a:gd name="T97" fmla="*/ 4064991 h 5749925"/>
                <a:gd name="T98" fmla="*/ 793661 w 2811463"/>
                <a:gd name="T99" fmla="*/ 4045938 h 5749925"/>
                <a:gd name="T100" fmla="*/ 776835 w 2811463"/>
                <a:gd name="T101" fmla="*/ 4022439 h 5749925"/>
                <a:gd name="T102" fmla="*/ 766041 w 2811463"/>
                <a:gd name="T103" fmla="*/ 3994812 h 5749925"/>
                <a:gd name="T104" fmla="*/ 762953 w 2811463"/>
                <a:gd name="T105" fmla="*/ 3976379 h 5749925"/>
                <a:gd name="T106" fmla="*/ 0 w 2811463"/>
                <a:gd name="T107" fmla="*/ 114319 h 5749925"/>
                <a:gd name="T108" fmla="*/ 5397 w 2811463"/>
                <a:gd name="T109" fmla="*/ 84787 h 5749925"/>
                <a:gd name="T110" fmla="*/ 17461 w 2811463"/>
                <a:gd name="T111" fmla="*/ 58112 h 5749925"/>
                <a:gd name="T112" fmla="*/ 35239 w 2811463"/>
                <a:gd name="T113" fmla="*/ 35566 h 5749925"/>
                <a:gd name="T114" fmla="*/ 58096 w 2811463"/>
                <a:gd name="T115" fmla="*/ 17465 h 5749925"/>
                <a:gd name="T116" fmla="*/ 84446 w 2811463"/>
                <a:gd name="T117" fmla="*/ 5716 h 5749925"/>
                <a:gd name="T118" fmla="*/ 114287 w 2811463"/>
                <a:gd name="T119" fmla="*/ 0 h 5749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11463" h="5749925">
                  <a:moveTo>
                    <a:pt x="146050" y="1550987"/>
                  </a:moveTo>
                  <a:lnTo>
                    <a:pt x="146050" y="1911350"/>
                  </a:lnTo>
                  <a:lnTo>
                    <a:pt x="777875" y="1911350"/>
                  </a:lnTo>
                  <a:lnTo>
                    <a:pt x="777875" y="1971675"/>
                  </a:lnTo>
                  <a:lnTo>
                    <a:pt x="146050" y="1971675"/>
                  </a:lnTo>
                  <a:lnTo>
                    <a:pt x="146050" y="2408237"/>
                  </a:lnTo>
                  <a:lnTo>
                    <a:pt x="777875" y="2408237"/>
                  </a:lnTo>
                  <a:lnTo>
                    <a:pt x="777875" y="2468562"/>
                  </a:lnTo>
                  <a:lnTo>
                    <a:pt x="146050" y="2468562"/>
                  </a:lnTo>
                  <a:lnTo>
                    <a:pt x="146050" y="2844800"/>
                  </a:lnTo>
                  <a:lnTo>
                    <a:pt x="777875" y="2844800"/>
                  </a:lnTo>
                  <a:lnTo>
                    <a:pt x="777875" y="2905125"/>
                  </a:lnTo>
                  <a:lnTo>
                    <a:pt x="146050" y="2905125"/>
                  </a:lnTo>
                  <a:lnTo>
                    <a:pt x="146050" y="3129700"/>
                  </a:lnTo>
                  <a:lnTo>
                    <a:pt x="928688" y="3883025"/>
                  </a:lnTo>
                  <a:lnTo>
                    <a:pt x="1989455" y="3883025"/>
                  </a:lnTo>
                  <a:lnTo>
                    <a:pt x="2667000" y="3129700"/>
                  </a:lnTo>
                  <a:lnTo>
                    <a:pt x="2667000" y="1550987"/>
                  </a:lnTo>
                  <a:lnTo>
                    <a:pt x="146050" y="1550987"/>
                  </a:lnTo>
                  <a:close/>
                  <a:moveTo>
                    <a:pt x="114287" y="0"/>
                  </a:moveTo>
                  <a:lnTo>
                    <a:pt x="120319" y="0"/>
                  </a:lnTo>
                  <a:lnTo>
                    <a:pt x="2691144" y="0"/>
                  </a:lnTo>
                  <a:lnTo>
                    <a:pt x="2697493" y="0"/>
                  </a:lnTo>
                  <a:lnTo>
                    <a:pt x="2703208" y="953"/>
                  </a:lnTo>
                  <a:lnTo>
                    <a:pt x="2709240" y="1588"/>
                  </a:lnTo>
                  <a:lnTo>
                    <a:pt x="2715271" y="2858"/>
                  </a:lnTo>
                  <a:lnTo>
                    <a:pt x="2721303" y="3811"/>
                  </a:lnTo>
                  <a:lnTo>
                    <a:pt x="2726700" y="5716"/>
                  </a:lnTo>
                  <a:lnTo>
                    <a:pt x="2732415" y="7621"/>
                  </a:lnTo>
                  <a:lnTo>
                    <a:pt x="2738129" y="9527"/>
                  </a:lnTo>
                  <a:lnTo>
                    <a:pt x="2743208" y="12067"/>
                  </a:lnTo>
                  <a:lnTo>
                    <a:pt x="2748288" y="14608"/>
                  </a:lnTo>
                  <a:lnTo>
                    <a:pt x="2753685" y="17465"/>
                  </a:lnTo>
                  <a:lnTo>
                    <a:pt x="2758447" y="20641"/>
                  </a:lnTo>
                  <a:lnTo>
                    <a:pt x="2762891" y="23817"/>
                  </a:lnTo>
                  <a:lnTo>
                    <a:pt x="2767653" y="27627"/>
                  </a:lnTo>
                  <a:lnTo>
                    <a:pt x="2771780" y="31438"/>
                  </a:lnTo>
                  <a:lnTo>
                    <a:pt x="2776225" y="35566"/>
                  </a:lnTo>
                  <a:lnTo>
                    <a:pt x="2780034" y="39694"/>
                  </a:lnTo>
                  <a:lnTo>
                    <a:pt x="2783844" y="44140"/>
                  </a:lnTo>
                  <a:lnTo>
                    <a:pt x="2787653" y="48586"/>
                  </a:lnTo>
                  <a:lnTo>
                    <a:pt x="2790828" y="53031"/>
                  </a:lnTo>
                  <a:lnTo>
                    <a:pt x="2794003" y="58112"/>
                  </a:lnTo>
                  <a:lnTo>
                    <a:pt x="2796860" y="63193"/>
                  </a:lnTo>
                  <a:lnTo>
                    <a:pt x="2799399" y="68274"/>
                  </a:lnTo>
                  <a:lnTo>
                    <a:pt x="2801939" y="73355"/>
                  </a:lnTo>
                  <a:lnTo>
                    <a:pt x="2804161" y="79071"/>
                  </a:lnTo>
                  <a:lnTo>
                    <a:pt x="2806066" y="84787"/>
                  </a:lnTo>
                  <a:lnTo>
                    <a:pt x="2807654" y="90185"/>
                  </a:lnTo>
                  <a:lnTo>
                    <a:pt x="2809241" y="96219"/>
                  </a:lnTo>
                  <a:lnTo>
                    <a:pt x="2809876" y="102252"/>
                  </a:lnTo>
                  <a:lnTo>
                    <a:pt x="2810511" y="107968"/>
                  </a:lnTo>
                  <a:lnTo>
                    <a:pt x="2811463" y="114319"/>
                  </a:lnTo>
                  <a:lnTo>
                    <a:pt x="2811463" y="120353"/>
                  </a:lnTo>
                  <a:lnTo>
                    <a:pt x="2811463" y="3130434"/>
                  </a:lnTo>
                  <a:lnTo>
                    <a:pt x="2101850" y="3964684"/>
                  </a:lnTo>
                  <a:lnTo>
                    <a:pt x="2101850" y="3970024"/>
                  </a:lnTo>
                  <a:lnTo>
                    <a:pt x="2100897" y="3976379"/>
                  </a:lnTo>
                  <a:lnTo>
                    <a:pt x="2100262" y="3982415"/>
                  </a:lnTo>
                  <a:lnTo>
                    <a:pt x="2099627" y="3988452"/>
                  </a:lnTo>
                  <a:lnTo>
                    <a:pt x="2099417" y="3989167"/>
                  </a:lnTo>
                  <a:lnTo>
                    <a:pt x="2099391" y="3989413"/>
                  </a:lnTo>
                  <a:lnTo>
                    <a:pt x="2097804" y="3994812"/>
                  </a:lnTo>
                  <a:lnTo>
                    <a:pt x="2096216" y="4000845"/>
                  </a:lnTo>
                  <a:lnTo>
                    <a:pt x="2093994" y="4006561"/>
                  </a:lnTo>
                  <a:lnTo>
                    <a:pt x="2092089" y="4011642"/>
                  </a:lnTo>
                  <a:lnTo>
                    <a:pt x="2089550" y="4017358"/>
                  </a:lnTo>
                  <a:lnTo>
                    <a:pt x="2087010" y="4022439"/>
                  </a:lnTo>
                  <a:lnTo>
                    <a:pt x="2084153" y="4027202"/>
                  </a:lnTo>
                  <a:lnTo>
                    <a:pt x="2080978" y="4032283"/>
                  </a:lnTo>
                  <a:lnTo>
                    <a:pt x="2077803" y="4037046"/>
                  </a:lnTo>
                  <a:lnTo>
                    <a:pt x="2073994" y="4041492"/>
                  </a:lnTo>
                  <a:lnTo>
                    <a:pt x="2070184" y="4045938"/>
                  </a:lnTo>
                  <a:lnTo>
                    <a:pt x="2066057" y="4050066"/>
                  </a:lnTo>
                  <a:lnTo>
                    <a:pt x="2061930" y="4054194"/>
                  </a:lnTo>
                  <a:lnTo>
                    <a:pt x="2057486" y="4058005"/>
                  </a:lnTo>
                  <a:lnTo>
                    <a:pt x="2053041" y="4061498"/>
                  </a:lnTo>
                  <a:lnTo>
                    <a:pt x="2048597" y="4064991"/>
                  </a:lnTo>
                  <a:lnTo>
                    <a:pt x="2043517" y="4067849"/>
                  </a:lnTo>
                  <a:lnTo>
                    <a:pt x="2038438" y="4071025"/>
                  </a:lnTo>
                  <a:lnTo>
                    <a:pt x="2033358" y="4073565"/>
                  </a:lnTo>
                  <a:lnTo>
                    <a:pt x="2028279" y="4075788"/>
                  </a:lnTo>
                  <a:lnTo>
                    <a:pt x="2022565" y="4078011"/>
                  </a:lnTo>
                  <a:lnTo>
                    <a:pt x="2016850" y="4079916"/>
                  </a:lnTo>
                  <a:lnTo>
                    <a:pt x="2011453" y="4081821"/>
                  </a:lnTo>
                  <a:lnTo>
                    <a:pt x="2005422" y="4082774"/>
                  </a:lnTo>
                  <a:lnTo>
                    <a:pt x="1999390" y="4084044"/>
                  </a:lnTo>
                  <a:lnTo>
                    <a:pt x="1993675" y="4084679"/>
                  </a:lnTo>
                  <a:lnTo>
                    <a:pt x="1987644" y="4084997"/>
                  </a:lnTo>
                  <a:lnTo>
                    <a:pt x="1981294" y="4085314"/>
                  </a:lnTo>
                  <a:lnTo>
                    <a:pt x="1770619" y="4085314"/>
                  </a:lnTo>
                  <a:lnTo>
                    <a:pt x="1770619" y="4430727"/>
                  </a:lnTo>
                  <a:lnTo>
                    <a:pt x="1770619" y="4437081"/>
                  </a:lnTo>
                  <a:lnTo>
                    <a:pt x="1769667" y="4443118"/>
                  </a:lnTo>
                  <a:lnTo>
                    <a:pt x="1769031" y="4448837"/>
                  </a:lnTo>
                  <a:lnTo>
                    <a:pt x="1768396" y="4454874"/>
                  </a:lnTo>
                  <a:lnTo>
                    <a:pt x="1768320" y="4455162"/>
                  </a:lnTo>
                  <a:lnTo>
                    <a:pt x="1768276" y="4455581"/>
                  </a:lnTo>
                  <a:lnTo>
                    <a:pt x="1766688" y="4461614"/>
                  </a:lnTo>
                  <a:lnTo>
                    <a:pt x="1765101" y="4467330"/>
                  </a:lnTo>
                  <a:lnTo>
                    <a:pt x="1763514" y="4472729"/>
                  </a:lnTo>
                  <a:lnTo>
                    <a:pt x="1760974" y="4478445"/>
                  </a:lnTo>
                  <a:lnTo>
                    <a:pt x="1758434" y="4483525"/>
                  </a:lnTo>
                  <a:lnTo>
                    <a:pt x="1755895" y="4488924"/>
                  </a:lnTo>
                  <a:lnTo>
                    <a:pt x="1753038" y="4494005"/>
                  </a:lnTo>
                  <a:lnTo>
                    <a:pt x="1749863" y="4498768"/>
                  </a:lnTo>
                  <a:lnTo>
                    <a:pt x="1746688" y="4503214"/>
                  </a:lnTo>
                  <a:lnTo>
                    <a:pt x="1742879" y="4508295"/>
                  </a:lnTo>
                  <a:lnTo>
                    <a:pt x="1739069" y="4512423"/>
                  </a:lnTo>
                  <a:lnTo>
                    <a:pt x="1734942" y="4516868"/>
                  </a:lnTo>
                  <a:lnTo>
                    <a:pt x="1730815" y="4520362"/>
                  </a:lnTo>
                  <a:lnTo>
                    <a:pt x="1727005" y="4524490"/>
                  </a:lnTo>
                  <a:lnTo>
                    <a:pt x="1721926" y="4527983"/>
                  </a:lnTo>
                  <a:lnTo>
                    <a:pt x="1717482" y="4531158"/>
                  </a:lnTo>
                  <a:lnTo>
                    <a:pt x="1712720" y="4534651"/>
                  </a:lnTo>
                  <a:lnTo>
                    <a:pt x="1707640" y="4537192"/>
                  </a:lnTo>
                  <a:lnTo>
                    <a:pt x="1702243" y="4539732"/>
                  </a:lnTo>
                  <a:lnTo>
                    <a:pt x="1697164" y="4542590"/>
                  </a:lnTo>
                  <a:lnTo>
                    <a:pt x="1691449" y="4544813"/>
                  </a:lnTo>
                  <a:lnTo>
                    <a:pt x="1686053" y="4546401"/>
                  </a:lnTo>
                  <a:lnTo>
                    <a:pt x="1680338" y="4547989"/>
                  </a:lnTo>
                  <a:lnTo>
                    <a:pt x="1674306" y="4549576"/>
                  </a:lnTo>
                  <a:lnTo>
                    <a:pt x="1668275" y="4550529"/>
                  </a:lnTo>
                  <a:lnTo>
                    <a:pt x="1662560" y="4551482"/>
                  </a:lnTo>
                  <a:lnTo>
                    <a:pt x="1656528" y="4551799"/>
                  </a:lnTo>
                  <a:lnTo>
                    <a:pt x="1650179" y="4551799"/>
                  </a:lnTo>
                  <a:lnTo>
                    <a:pt x="1622560" y="4551799"/>
                  </a:lnTo>
                  <a:lnTo>
                    <a:pt x="1616528" y="4551799"/>
                  </a:lnTo>
                  <a:lnTo>
                    <a:pt x="1610179" y="4551482"/>
                  </a:lnTo>
                  <a:lnTo>
                    <a:pt x="1604464" y="4550529"/>
                  </a:lnTo>
                  <a:lnTo>
                    <a:pt x="1598432" y="4549576"/>
                  </a:lnTo>
                  <a:lnTo>
                    <a:pt x="1592401" y="4547989"/>
                  </a:lnTo>
                  <a:lnTo>
                    <a:pt x="1586686" y="4546401"/>
                  </a:lnTo>
                  <a:lnTo>
                    <a:pt x="1581289" y="4544813"/>
                  </a:lnTo>
                  <a:lnTo>
                    <a:pt x="1575575" y="4542590"/>
                  </a:lnTo>
                  <a:lnTo>
                    <a:pt x="1570496" y="4539732"/>
                  </a:lnTo>
                  <a:lnTo>
                    <a:pt x="1565099" y="4537192"/>
                  </a:lnTo>
                  <a:lnTo>
                    <a:pt x="1560337" y="4534651"/>
                  </a:lnTo>
                  <a:lnTo>
                    <a:pt x="1555575" y="4531158"/>
                  </a:lnTo>
                  <a:lnTo>
                    <a:pt x="1550813" y="4527983"/>
                  </a:lnTo>
                  <a:lnTo>
                    <a:pt x="1546368" y="4524490"/>
                  </a:lnTo>
                  <a:lnTo>
                    <a:pt x="1541924" y="4520362"/>
                  </a:lnTo>
                  <a:lnTo>
                    <a:pt x="1537797" y="4516868"/>
                  </a:lnTo>
                  <a:lnTo>
                    <a:pt x="1533670" y="4512423"/>
                  </a:lnTo>
                  <a:lnTo>
                    <a:pt x="1529860" y="4508295"/>
                  </a:lnTo>
                  <a:lnTo>
                    <a:pt x="1526051" y="4503214"/>
                  </a:lnTo>
                  <a:lnTo>
                    <a:pt x="1522876" y="4498768"/>
                  </a:lnTo>
                  <a:lnTo>
                    <a:pt x="1519701" y="4494005"/>
                  </a:lnTo>
                  <a:lnTo>
                    <a:pt x="1516844" y="4488924"/>
                  </a:lnTo>
                  <a:lnTo>
                    <a:pt x="1514304" y="4483525"/>
                  </a:lnTo>
                  <a:lnTo>
                    <a:pt x="1511765" y="4478445"/>
                  </a:lnTo>
                  <a:lnTo>
                    <a:pt x="1509860" y="4472729"/>
                  </a:lnTo>
                  <a:lnTo>
                    <a:pt x="1507955" y="4467330"/>
                  </a:lnTo>
                  <a:lnTo>
                    <a:pt x="1506050" y="4461614"/>
                  </a:lnTo>
                  <a:lnTo>
                    <a:pt x="1504781" y="4455581"/>
                  </a:lnTo>
                  <a:lnTo>
                    <a:pt x="1503828" y="4449547"/>
                  </a:lnTo>
                  <a:lnTo>
                    <a:pt x="1503193" y="4443831"/>
                  </a:lnTo>
                  <a:lnTo>
                    <a:pt x="1502241" y="4437798"/>
                  </a:lnTo>
                  <a:lnTo>
                    <a:pt x="1502241" y="4431447"/>
                  </a:lnTo>
                  <a:lnTo>
                    <a:pt x="1502241" y="4085314"/>
                  </a:lnTo>
                  <a:lnTo>
                    <a:pt x="1288905" y="4085314"/>
                  </a:lnTo>
                  <a:lnTo>
                    <a:pt x="1288905" y="4431447"/>
                  </a:lnTo>
                  <a:lnTo>
                    <a:pt x="1288587" y="4440656"/>
                  </a:lnTo>
                  <a:lnTo>
                    <a:pt x="1287318" y="4450182"/>
                  </a:lnTo>
                  <a:lnTo>
                    <a:pt x="1286048" y="4459391"/>
                  </a:lnTo>
                  <a:lnTo>
                    <a:pt x="1283191" y="4467965"/>
                  </a:lnTo>
                  <a:lnTo>
                    <a:pt x="1280333" y="4476539"/>
                  </a:lnTo>
                  <a:lnTo>
                    <a:pt x="1276524" y="4484796"/>
                  </a:lnTo>
                  <a:lnTo>
                    <a:pt x="1272079" y="4492417"/>
                  </a:lnTo>
                  <a:lnTo>
                    <a:pt x="1267635" y="4500038"/>
                  </a:lnTo>
                  <a:lnTo>
                    <a:pt x="1262238" y="4507024"/>
                  </a:lnTo>
                  <a:lnTo>
                    <a:pt x="1256524" y="4513693"/>
                  </a:lnTo>
                  <a:lnTo>
                    <a:pt x="1250174" y="4519726"/>
                  </a:lnTo>
                  <a:lnTo>
                    <a:pt x="1243507" y="4525760"/>
                  </a:lnTo>
                  <a:lnTo>
                    <a:pt x="1235888" y="4530841"/>
                  </a:lnTo>
                  <a:lnTo>
                    <a:pt x="1228587" y="4535604"/>
                  </a:lnTo>
                  <a:lnTo>
                    <a:pt x="1220650" y="4539732"/>
                  </a:lnTo>
                  <a:lnTo>
                    <a:pt x="1212396" y="4543225"/>
                  </a:lnTo>
                  <a:lnTo>
                    <a:pt x="1212396" y="4657901"/>
                  </a:lnTo>
                  <a:lnTo>
                    <a:pt x="1353960" y="4657901"/>
                  </a:lnTo>
                  <a:lnTo>
                    <a:pt x="1353960" y="4658497"/>
                  </a:lnTo>
                  <a:lnTo>
                    <a:pt x="1353985" y="4658497"/>
                  </a:lnTo>
                  <a:lnTo>
                    <a:pt x="1353985" y="4853938"/>
                  </a:lnTo>
                  <a:lnTo>
                    <a:pt x="1463206" y="4853938"/>
                  </a:lnTo>
                  <a:lnTo>
                    <a:pt x="1463206" y="5012165"/>
                  </a:lnTo>
                  <a:lnTo>
                    <a:pt x="1463193" y="5012165"/>
                  </a:lnTo>
                  <a:lnTo>
                    <a:pt x="1463193" y="5012568"/>
                  </a:lnTo>
                  <a:lnTo>
                    <a:pt x="1353985" y="5012568"/>
                  </a:lnTo>
                  <a:lnTo>
                    <a:pt x="1353985" y="5546692"/>
                  </a:lnTo>
                  <a:lnTo>
                    <a:pt x="1212396" y="5546692"/>
                  </a:lnTo>
                  <a:lnTo>
                    <a:pt x="1212396" y="5637194"/>
                  </a:lnTo>
                  <a:lnTo>
                    <a:pt x="1211444" y="5637194"/>
                  </a:lnTo>
                  <a:lnTo>
                    <a:pt x="1211444" y="5749925"/>
                  </a:lnTo>
                  <a:lnTo>
                    <a:pt x="1211369" y="5749925"/>
                  </a:lnTo>
                  <a:lnTo>
                    <a:pt x="1098109" y="5749925"/>
                  </a:lnTo>
                  <a:lnTo>
                    <a:pt x="1097995" y="5749925"/>
                  </a:lnTo>
                  <a:lnTo>
                    <a:pt x="1097995" y="5637194"/>
                  </a:lnTo>
                  <a:lnTo>
                    <a:pt x="1097156" y="5637194"/>
                  </a:lnTo>
                  <a:lnTo>
                    <a:pt x="1097156" y="5637132"/>
                  </a:lnTo>
                  <a:lnTo>
                    <a:pt x="1097042" y="5637132"/>
                  </a:lnTo>
                  <a:lnTo>
                    <a:pt x="1097042" y="5546692"/>
                  </a:lnTo>
                  <a:lnTo>
                    <a:pt x="955567" y="5546692"/>
                  </a:lnTo>
                  <a:lnTo>
                    <a:pt x="955567" y="5546581"/>
                  </a:lnTo>
                  <a:lnTo>
                    <a:pt x="955404" y="5546581"/>
                  </a:lnTo>
                  <a:lnTo>
                    <a:pt x="955404" y="5012568"/>
                  </a:lnTo>
                  <a:lnTo>
                    <a:pt x="846360" y="5012568"/>
                  </a:lnTo>
                  <a:lnTo>
                    <a:pt x="846360" y="5012165"/>
                  </a:lnTo>
                  <a:lnTo>
                    <a:pt x="846158" y="5012165"/>
                  </a:lnTo>
                  <a:lnTo>
                    <a:pt x="846158" y="4853938"/>
                  </a:lnTo>
                  <a:lnTo>
                    <a:pt x="955404" y="4853938"/>
                  </a:lnTo>
                  <a:lnTo>
                    <a:pt x="955404" y="4657901"/>
                  </a:lnTo>
                  <a:lnTo>
                    <a:pt x="1097042" y="4657901"/>
                  </a:lnTo>
                  <a:lnTo>
                    <a:pt x="1097042" y="4543177"/>
                  </a:lnTo>
                  <a:lnTo>
                    <a:pt x="1088902" y="4539732"/>
                  </a:lnTo>
                  <a:lnTo>
                    <a:pt x="1080966" y="4535287"/>
                  </a:lnTo>
                  <a:lnTo>
                    <a:pt x="1073664" y="4530841"/>
                  </a:lnTo>
                  <a:lnTo>
                    <a:pt x="1066680" y="4525760"/>
                  </a:lnTo>
                  <a:lnTo>
                    <a:pt x="1059378" y="4519726"/>
                  </a:lnTo>
                  <a:lnTo>
                    <a:pt x="1053664" y="4513693"/>
                  </a:lnTo>
                  <a:lnTo>
                    <a:pt x="1047632" y="4507024"/>
                  </a:lnTo>
                  <a:lnTo>
                    <a:pt x="1042235" y="4500038"/>
                  </a:lnTo>
                  <a:lnTo>
                    <a:pt x="1037473" y="4492417"/>
                  </a:lnTo>
                  <a:lnTo>
                    <a:pt x="1033029" y="4484796"/>
                  </a:lnTo>
                  <a:lnTo>
                    <a:pt x="1029219" y="4476539"/>
                  </a:lnTo>
                  <a:lnTo>
                    <a:pt x="1026362" y="4467965"/>
                  </a:lnTo>
                  <a:lnTo>
                    <a:pt x="1024140" y="4459391"/>
                  </a:lnTo>
                  <a:lnTo>
                    <a:pt x="1022235" y="4450182"/>
                  </a:lnTo>
                  <a:lnTo>
                    <a:pt x="1022230" y="4450128"/>
                  </a:lnTo>
                  <a:lnTo>
                    <a:pt x="1022094" y="4449473"/>
                  </a:lnTo>
                  <a:lnTo>
                    <a:pt x="1021142" y="4439941"/>
                  </a:lnTo>
                  <a:lnTo>
                    <a:pt x="1020506" y="4430727"/>
                  </a:lnTo>
                  <a:lnTo>
                    <a:pt x="1020506" y="4085314"/>
                  </a:lnTo>
                  <a:lnTo>
                    <a:pt x="882551" y="4085314"/>
                  </a:lnTo>
                  <a:lnTo>
                    <a:pt x="876519" y="4084997"/>
                  </a:lnTo>
                  <a:lnTo>
                    <a:pt x="870170" y="4084679"/>
                  </a:lnTo>
                  <a:lnTo>
                    <a:pt x="864455" y="4084044"/>
                  </a:lnTo>
                  <a:lnTo>
                    <a:pt x="858423" y="4082774"/>
                  </a:lnTo>
                  <a:lnTo>
                    <a:pt x="852392" y="4081821"/>
                  </a:lnTo>
                  <a:lnTo>
                    <a:pt x="846677" y="4079916"/>
                  </a:lnTo>
                  <a:lnTo>
                    <a:pt x="841280" y="4078011"/>
                  </a:lnTo>
                  <a:lnTo>
                    <a:pt x="835566" y="4075788"/>
                  </a:lnTo>
                  <a:lnTo>
                    <a:pt x="830487" y="4073565"/>
                  </a:lnTo>
                  <a:lnTo>
                    <a:pt x="825090" y="4071025"/>
                  </a:lnTo>
                  <a:lnTo>
                    <a:pt x="820328" y="4067849"/>
                  </a:lnTo>
                  <a:lnTo>
                    <a:pt x="815566" y="4064991"/>
                  </a:lnTo>
                  <a:lnTo>
                    <a:pt x="810804" y="4061498"/>
                  </a:lnTo>
                  <a:lnTo>
                    <a:pt x="806359" y="4058005"/>
                  </a:lnTo>
                  <a:lnTo>
                    <a:pt x="801915" y="4054194"/>
                  </a:lnTo>
                  <a:lnTo>
                    <a:pt x="797788" y="4050066"/>
                  </a:lnTo>
                  <a:lnTo>
                    <a:pt x="793661" y="4045938"/>
                  </a:lnTo>
                  <a:lnTo>
                    <a:pt x="789851" y="4041492"/>
                  </a:lnTo>
                  <a:lnTo>
                    <a:pt x="786042" y="4037046"/>
                  </a:lnTo>
                  <a:lnTo>
                    <a:pt x="782867" y="4032283"/>
                  </a:lnTo>
                  <a:lnTo>
                    <a:pt x="779692" y="4027202"/>
                  </a:lnTo>
                  <a:lnTo>
                    <a:pt x="776835" y="4022439"/>
                  </a:lnTo>
                  <a:lnTo>
                    <a:pt x="774295" y="4017358"/>
                  </a:lnTo>
                  <a:lnTo>
                    <a:pt x="771756" y="4011642"/>
                  </a:lnTo>
                  <a:lnTo>
                    <a:pt x="769851" y="4006561"/>
                  </a:lnTo>
                  <a:lnTo>
                    <a:pt x="767946" y="4000845"/>
                  </a:lnTo>
                  <a:lnTo>
                    <a:pt x="766041" y="3994812"/>
                  </a:lnTo>
                  <a:lnTo>
                    <a:pt x="765829" y="3993908"/>
                  </a:lnTo>
                  <a:lnTo>
                    <a:pt x="765811" y="3993853"/>
                  </a:lnTo>
                  <a:lnTo>
                    <a:pt x="764541" y="3988452"/>
                  </a:lnTo>
                  <a:lnTo>
                    <a:pt x="763588" y="3982415"/>
                  </a:lnTo>
                  <a:lnTo>
                    <a:pt x="762953" y="3976379"/>
                  </a:lnTo>
                  <a:lnTo>
                    <a:pt x="762000" y="3970024"/>
                  </a:lnTo>
                  <a:lnTo>
                    <a:pt x="762000" y="3964708"/>
                  </a:lnTo>
                  <a:lnTo>
                    <a:pt x="0" y="3130434"/>
                  </a:lnTo>
                  <a:lnTo>
                    <a:pt x="0" y="120353"/>
                  </a:lnTo>
                  <a:lnTo>
                    <a:pt x="0" y="114319"/>
                  </a:lnTo>
                  <a:lnTo>
                    <a:pt x="635" y="107968"/>
                  </a:lnTo>
                  <a:lnTo>
                    <a:pt x="1270" y="102252"/>
                  </a:lnTo>
                  <a:lnTo>
                    <a:pt x="2540" y="96219"/>
                  </a:lnTo>
                  <a:lnTo>
                    <a:pt x="3810" y="90185"/>
                  </a:lnTo>
                  <a:lnTo>
                    <a:pt x="5397" y="84787"/>
                  </a:lnTo>
                  <a:lnTo>
                    <a:pt x="7302" y="79071"/>
                  </a:lnTo>
                  <a:lnTo>
                    <a:pt x="9207" y="73355"/>
                  </a:lnTo>
                  <a:lnTo>
                    <a:pt x="11746" y="68274"/>
                  </a:lnTo>
                  <a:lnTo>
                    <a:pt x="14604" y="63193"/>
                  </a:lnTo>
                  <a:lnTo>
                    <a:pt x="17461" y="58112"/>
                  </a:lnTo>
                  <a:lnTo>
                    <a:pt x="20318" y="53031"/>
                  </a:lnTo>
                  <a:lnTo>
                    <a:pt x="23810" y="48586"/>
                  </a:lnTo>
                  <a:lnTo>
                    <a:pt x="27620" y="44140"/>
                  </a:lnTo>
                  <a:lnTo>
                    <a:pt x="31112" y="39694"/>
                  </a:lnTo>
                  <a:lnTo>
                    <a:pt x="35239" y="35566"/>
                  </a:lnTo>
                  <a:lnTo>
                    <a:pt x="39366" y="31438"/>
                  </a:lnTo>
                  <a:lnTo>
                    <a:pt x="43810" y="27627"/>
                  </a:lnTo>
                  <a:lnTo>
                    <a:pt x="48255" y="23817"/>
                  </a:lnTo>
                  <a:lnTo>
                    <a:pt x="53334" y="20641"/>
                  </a:lnTo>
                  <a:lnTo>
                    <a:pt x="58096" y="17465"/>
                  </a:lnTo>
                  <a:lnTo>
                    <a:pt x="62858" y="14608"/>
                  </a:lnTo>
                  <a:lnTo>
                    <a:pt x="67938" y="12067"/>
                  </a:lnTo>
                  <a:lnTo>
                    <a:pt x="73652" y="9527"/>
                  </a:lnTo>
                  <a:lnTo>
                    <a:pt x="79049" y="7621"/>
                  </a:lnTo>
                  <a:lnTo>
                    <a:pt x="84446" y="5716"/>
                  </a:lnTo>
                  <a:lnTo>
                    <a:pt x="90478" y="3811"/>
                  </a:lnTo>
                  <a:lnTo>
                    <a:pt x="95874" y="2858"/>
                  </a:lnTo>
                  <a:lnTo>
                    <a:pt x="101906" y="1588"/>
                  </a:lnTo>
                  <a:lnTo>
                    <a:pt x="107938" y="953"/>
                  </a:lnTo>
                  <a:lnTo>
                    <a:pt x="114287"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1"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47115" name="标题 1"/>
          <p:cNvSpPr txBox="1"/>
          <p:nvPr/>
        </p:nvSpPr>
        <p:spPr>
          <a:xfrm>
            <a:off x="1187450" y="573088"/>
            <a:ext cx="8229600"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自助销售终端</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优势介绍</a:t>
            </a:r>
            <a:r>
              <a:rPr lang="en-US" altLang="zh-CN" sz="2000" dirty="0">
                <a:solidFill>
                  <a:srgbClr val="7F7F7F"/>
                </a:solidFill>
                <a:latin typeface="微软雅黑" panose="020B0503020204020204" pitchFamily="34" charset="-122"/>
                <a:ea typeface="微软雅黑" panose="020B0503020204020204" pitchFamily="34" charset="-122"/>
              </a:rPr>
              <a:t>(1/2)</a:t>
            </a:r>
            <a:endParaRPr lang="zh-CN" altLang="en-US" sz="2000" dirty="0">
              <a:solidFill>
                <a:srgbClr val="7F7F7F"/>
              </a:solidFill>
              <a:latin typeface="微软雅黑" panose="020B0503020204020204" pitchFamily="34" charset="-122"/>
              <a:ea typeface="微软雅黑" panose="020B0503020204020204" pitchFamily="34" charset="-122"/>
            </a:endParaRPr>
          </a:p>
        </p:txBody>
      </p:sp>
      <p:grpSp>
        <p:nvGrpSpPr>
          <p:cNvPr id="47116" name="组合 23"/>
          <p:cNvGrpSpPr/>
          <p:nvPr/>
        </p:nvGrpSpPr>
        <p:grpSpPr>
          <a:xfrm>
            <a:off x="4716463" y="1635125"/>
            <a:ext cx="590550" cy="608013"/>
            <a:chOff x="-433547" y="5139930"/>
            <a:chExt cx="1524365" cy="1524365"/>
          </a:xfrm>
        </p:grpSpPr>
        <p:sp>
          <p:nvSpPr>
            <p:cNvPr id="47117" name="Oval 6"/>
            <p:cNvSpPr/>
            <p:nvPr/>
          </p:nvSpPr>
          <p:spPr>
            <a:xfrm>
              <a:off x="-433547" y="5139930"/>
              <a:ext cx="1524365" cy="1524365"/>
            </a:xfrm>
            <a:prstGeom prst="ellipse">
              <a:avLst/>
            </a:prstGeom>
            <a:solidFill>
              <a:srgbClr val="F3702C"/>
            </a:solidFill>
            <a:ln w="9525">
              <a:noFill/>
            </a:ln>
          </p:spPr>
          <p:txBody>
            <a:bodyPr lIns="0" tIns="0" rIns="0" bIns="0" anchor="t"/>
            <a:lstStyle/>
            <a:p>
              <a:pPr lvl="0" indent="0" algn="ctr" eaLnBrk="1" hangingPunct="1"/>
              <a:endParaRPr lang="es-ES" altLang="zh-CN" sz="5800" b="0" dirty="0">
                <a:solidFill>
                  <a:srgbClr val="000000"/>
                </a:solidFill>
                <a:latin typeface="Gill Sans"/>
                <a:ea typeface="ヒラギノ角ゴ ProN W3"/>
                <a:sym typeface="Gill Sans"/>
              </a:endParaRPr>
            </a:p>
          </p:txBody>
        </p:sp>
        <p:sp>
          <p:nvSpPr>
            <p:cNvPr id="32" name="Freeform 409"/>
            <p:cNvSpPr>
              <a:spLocks noEditPoints="1"/>
            </p:cNvSpPr>
            <p:nvPr/>
          </p:nvSpPr>
          <p:spPr bwMode="auto">
            <a:xfrm>
              <a:off x="-97531" y="5494157"/>
              <a:ext cx="852333" cy="811933"/>
            </a:xfrm>
            <a:custGeom>
              <a:avLst/>
              <a:gdLst>
                <a:gd name="T0" fmla="*/ 44 w 45"/>
                <a:gd name="T1" fmla="*/ 18 h 43"/>
                <a:gd name="T2" fmla="*/ 34 w 45"/>
                <a:gd name="T3" fmla="*/ 28 h 43"/>
                <a:gd name="T4" fmla="*/ 37 w 45"/>
                <a:gd name="T5" fmla="*/ 41 h 43"/>
                <a:gd name="T6" fmla="*/ 37 w 45"/>
                <a:gd name="T7" fmla="*/ 41 h 43"/>
                <a:gd name="T8" fmla="*/ 36 w 45"/>
                <a:gd name="T9" fmla="*/ 43 h 43"/>
                <a:gd name="T10" fmla="*/ 34 w 45"/>
                <a:gd name="T11" fmla="*/ 43 h 43"/>
                <a:gd name="T12" fmla="*/ 22 w 45"/>
                <a:gd name="T13" fmla="*/ 36 h 43"/>
                <a:gd name="T14" fmla="*/ 10 w 45"/>
                <a:gd name="T15" fmla="*/ 43 h 43"/>
                <a:gd name="T16" fmla="*/ 9 w 45"/>
                <a:gd name="T17" fmla="*/ 43 h 43"/>
                <a:gd name="T18" fmla="*/ 8 w 45"/>
                <a:gd name="T19" fmla="*/ 41 h 43"/>
                <a:gd name="T20" fmla="*/ 8 w 45"/>
                <a:gd name="T21" fmla="*/ 41 h 43"/>
                <a:gd name="T22" fmla="*/ 11 w 45"/>
                <a:gd name="T23" fmla="*/ 28 h 43"/>
                <a:gd name="T24" fmla="*/ 1 w 45"/>
                <a:gd name="T25" fmla="*/ 18 h 43"/>
                <a:gd name="T26" fmla="*/ 0 w 45"/>
                <a:gd name="T27" fmla="*/ 17 h 43"/>
                <a:gd name="T28" fmla="*/ 2 w 45"/>
                <a:gd name="T29" fmla="*/ 16 h 43"/>
                <a:gd name="T30" fmla="*/ 15 w 45"/>
                <a:gd name="T31" fmla="*/ 14 h 43"/>
                <a:gd name="T32" fmla="*/ 21 w 45"/>
                <a:gd name="T33" fmla="*/ 1 h 43"/>
                <a:gd name="T34" fmla="*/ 22 w 45"/>
                <a:gd name="T35" fmla="*/ 0 h 43"/>
                <a:gd name="T36" fmla="*/ 24 w 45"/>
                <a:gd name="T37" fmla="*/ 1 h 43"/>
                <a:gd name="T38" fmla="*/ 30 w 45"/>
                <a:gd name="T39" fmla="*/ 14 h 43"/>
                <a:gd name="T40" fmla="*/ 43 w 45"/>
                <a:gd name="T41" fmla="*/ 16 h 43"/>
                <a:gd name="T42" fmla="*/ 45 w 45"/>
                <a:gd name="T43" fmla="*/ 17 h 43"/>
                <a:gd name="T44" fmla="*/ 44 w 45"/>
                <a:gd name="T45" fmla="*/ 18 h 43"/>
                <a:gd name="T46" fmla="*/ 39 w 45"/>
                <a:gd name="T47" fmla="*/ 18 h 43"/>
                <a:gd name="T48" fmla="*/ 27 w 45"/>
                <a:gd name="T49" fmla="*/ 17 h 43"/>
                <a:gd name="T50" fmla="*/ 22 w 45"/>
                <a:gd name="T51" fmla="*/ 6 h 43"/>
                <a:gd name="T52" fmla="*/ 17 w 45"/>
                <a:gd name="T53" fmla="*/ 17 h 43"/>
                <a:gd name="T54" fmla="*/ 6 w 45"/>
                <a:gd name="T55" fmla="*/ 18 h 43"/>
                <a:gd name="T56" fmla="*/ 14 w 45"/>
                <a:gd name="T57" fmla="*/ 26 h 43"/>
                <a:gd name="T58" fmla="*/ 12 w 45"/>
                <a:gd name="T59" fmla="*/ 38 h 43"/>
                <a:gd name="T60" fmla="*/ 22 w 45"/>
                <a:gd name="T61" fmla="*/ 32 h 43"/>
                <a:gd name="T62" fmla="*/ 33 w 45"/>
                <a:gd name="T63" fmla="*/ 38 h 43"/>
                <a:gd name="T64" fmla="*/ 31 w 45"/>
                <a:gd name="T65" fmla="*/ 26 h 43"/>
                <a:gd name="T66" fmla="*/ 39 w 45"/>
                <a:gd name="T67"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44" y="18"/>
                  </a:moveTo>
                  <a:cubicBezTo>
                    <a:pt x="34" y="28"/>
                    <a:pt x="34" y="28"/>
                    <a:pt x="34" y="28"/>
                  </a:cubicBezTo>
                  <a:cubicBezTo>
                    <a:pt x="37" y="41"/>
                    <a:pt x="37" y="41"/>
                    <a:pt x="37" y="41"/>
                  </a:cubicBezTo>
                  <a:cubicBezTo>
                    <a:pt x="37" y="41"/>
                    <a:pt x="37" y="41"/>
                    <a:pt x="37" y="41"/>
                  </a:cubicBezTo>
                  <a:cubicBezTo>
                    <a:pt x="37" y="42"/>
                    <a:pt x="36" y="43"/>
                    <a:pt x="36" y="43"/>
                  </a:cubicBezTo>
                  <a:cubicBezTo>
                    <a:pt x="35" y="43"/>
                    <a:pt x="35" y="43"/>
                    <a:pt x="34" y="43"/>
                  </a:cubicBezTo>
                  <a:cubicBezTo>
                    <a:pt x="22" y="36"/>
                    <a:pt x="22" y="36"/>
                    <a:pt x="22" y="36"/>
                  </a:cubicBezTo>
                  <a:cubicBezTo>
                    <a:pt x="10" y="43"/>
                    <a:pt x="10" y="43"/>
                    <a:pt x="10" y="43"/>
                  </a:cubicBezTo>
                  <a:cubicBezTo>
                    <a:pt x="10" y="43"/>
                    <a:pt x="10" y="43"/>
                    <a:pt x="9" y="43"/>
                  </a:cubicBezTo>
                  <a:cubicBezTo>
                    <a:pt x="9" y="43"/>
                    <a:pt x="8" y="42"/>
                    <a:pt x="8" y="41"/>
                  </a:cubicBezTo>
                  <a:cubicBezTo>
                    <a:pt x="8" y="41"/>
                    <a:pt x="8" y="41"/>
                    <a:pt x="8" y="41"/>
                  </a:cubicBezTo>
                  <a:cubicBezTo>
                    <a:pt x="11" y="28"/>
                    <a:pt x="11" y="28"/>
                    <a:pt x="11" y="28"/>
                  </a:cubicBezTo>
                  <a:cubicBezTo>
                    <a:pt x="1" y="18"/>
                    <a:pt x="1" y="18"/>
                    <a:pt x="1" y="18"/>
                  </a:cubicBezTo>
                  <a:cubicBezTo>
                    <a:pt x="0" y="18"/>
                    <a:pt x="0" y="17"/>
                    <a:pt x="0" y="17"/>
                  </a:cubicBezTo>
                  <a:cubicBezTo>
                    <a:pt x="0" y="16"/>
                    <a:pt x="1" y="16"/>
                    <a:pt x="2" y="16"/>
                  </a:cubicBezTo>
                  <a:cubicBezTo>
                    <a:pt x="15" y="14"/>
                    <a:pt x="15" y="14"/>
                    <a:pt x="15" y="14"/>
                  </a:cubicBezTo>
                  <a:cubicBezTo>
                    <a:pt x="21" y="1"/>
                    <a:pt x="21" y="1"/>
                    <a:pt x="21" y="1"/>
                  </a:cubicBezTo>
                  <a:cubicBezTo>
                    <a:pt x="21" y="1"/>
                    <a:pt x="22" y="0"/>
                    <a:pt x="22" y="0"/>
                  </a:cubicBezTo>
                  <a:cubicBezTo>
                    <a:pt x="23" y="0"/>
                    <a:pt x="23" y="1"/>
                    <a:pt x="24" y="1"/>
                  </a:cubicBezTo>
                  <a:cubicBezTo>
                    <a:pt x="30" y="14"/>
                    <a:pt x="30" y="14"/>
                    <a:pt x="30" y="14"/>
                  </a:cubicBezTo>
                  <a:cubicBezTo>
                    <a:pt x="43" y="16"/>
                    <a:pt x="43" y="16"/>
                    <a:pt x="43" y="16"/>
                  </a:cubicBezTo>
                  <a:cubicBezTo>
                    <a:pt x="44" y="16"/>
                    <a:pt x="45" y="16"/>
                    <a:pt x="45" y="17"/>
                  </a:cubicBezTo>
                  <a:cubicBezTo>
                    <a:pt x="45" y="17"/>
                    <a:pt x="44" y="18"/>
                    <a:pt x="44" y="18"/>
                  </a:cubicBezTo>
                  <a:close/>
                  <a:moveTo>
                    <a:pt x="39" y="18"/>
                  </a:moveTo>
                  <a:cubicBezTo>
                    <a:pt x="27" y="17"/>
                    <a:pt x="27" y="17"/>
                    <a:pt x="27" y="17"/>
                  </a:cubicBezTo>
                  <a:cubicBezTo>
                    <a:pt x="22" y="6"/>
                    <a:pt x="22" y="6"/>
                    <a:pt x="22" y="6"/>
                  </a:cubicBezTo>
                  <a:cubicBezTo>
                    <a:pt x="17" y="17"/>
                    <a:pt x="17" y="17"/>
                    <a:pt x="17" y="17"/>
                  </a:cubicBezTo>
                  <a:cubicBezTo>
                    <a:pt x="6" y="18"/>
                    <a:pt x="6" y="18"/>
                    <a:pt x="6" y="18"/>
                  </a:cubicBezTo>
                  <a:cubicBezTo>
                    <a:pt x="14" y="26"/>
                    <a:pt x="14" y="26"/>
                    <a:pt x="14" y="26"/>
                  </a:cubicBezTo>
                  <a:cubicBezTo>
                    <a:pt x="12" y="38"/>
                    <a:pt x="12" y="38"/>
                    <a:pt x="12" y="38"/>
                  </a:cubicBezTo>
                  <a:cubicBezTo>
                    <a:pt x="22" y="32"/>
                    <a:pt x="22" y="32"/>
                    <a:pt x="22" y="32"/>
                  </a:cubicBezTo>
                  <a:cubicBezTo>
                    <a:pt x="33" y="38"/>
                    <a:pt x="33" y="38"/>
                    <a:pt x="33" y="38"/>
                  </a:cubicBezTo>
                  <a:cubicBezTo>
                    <a:pt x="31" y="26"/>
                    <a:pt x="31" y="26"/>
                    <a:pt x="31" y="26"/>
                  </a:cubicBezTo>
                  <a:lnTo>
                    <a:pt x="39" y="18"/>
                  </a:ln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000000"/>
                </a:solidFill>
                <a:effectLst/>
                <a:uLnTx/>
                <a:uFillTx/>
                <a:latin typeface="Franklin Gothic Book"/>
                <a:ea typeface="+mn-ea"/>
                <a:cs typeface="+mn-cs"/>
              </a:endParaRPr>
            </a:p>
          </p:txBody>
        </p:sp>
      </p:grpSp>
      <p:sp>
        <p:nvSpPr>
          <p:cNvPr id="47119" name="文本框 30"/>
          <p:cNvSpPr txBox="1"/>
          <p:nvPr/>
        </p:nvSpPr>
        <p:spPr>
          <a:xfrm>
            <a:off x="5319713" y="1655763"/>
            <a:ext cx="2573337" cy="400050"/>
          </a:xfrm>
          <a:prstGeom prst="rect">
            <a:avLst/>
          </a:prstGeom>
          <a:solidFill>
            <a:srgbClr val="D71A20"/>
          </a:solidFill>
          <a:ln w="9525">
            <a:noFill/>
          </a:ln>
        </p:spPr>
        <p:txBody>
          <a:bodyPr anchor="t">
            <a:spAutoFit/>
          </a:bodyPr>
          <a:lstStyle/>
          <a:p>
            <a:pPr lvl="0" indent="0" algn="ctr" eaLnBrk="1" hangingPunct="1"/>
            <a:r>
              <a:rPr lang="zh-CN" altLang="en-US" sz="2000" dirty="0">
                <a:solidFill>
                  <a:schemeClr val="bg1"/>
                </a:solidFill>
                <a:latin typeface="微软雅黑" panose="020B0503020204020204" pitchFamily="34" charset="-122"/>
                <a:ea typeface="微软雅黑" panose="020B0503020204020204" pitchFamily="34" charset="-122"/>
              </a:rPr>
              <a:t>近在身边</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7120" name="文本框 36"/>
          <p:cNvSpPr txBox="1"/>
          <p:nvPr/>
        </p:nvSpPr>
        <p:spPr>
          <a:xfrm>
            <a:off x="5307013" y="2114550"/>
            <a:ext cx="2586037" cy="1384300"/>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eaLnBrk="1" hangingPunct="1">
              <a:lnSpc>
                <a:spcPct val="150000"/>
              </a:lnSpc>
            </a:pPr>
            <a:r>
              <a:rPr lang="zh-CN" altLang="en-US" sz="1400" b="0" dirty="0">
                <a:solidFill>
                  <a:srgbClr val="808080"/>
                </a:solidFill>
                <a:latin typeface="微软雅黑" panose="020B0503020204020204" pitchFamily="34" charset="-122"/>
                <a:ea typeface="微软雅黑" panose="020B0503020204020204" pitchFamily="34" charset="-122"/>
              </a:rPr>
              <a:t>安装只需市电接口，占地面积小，随处可安放，近在身边，为客户提供</a:t>
            </a:r>
            <a:r>
              <a:rPr lang="en-US" altLang="zh-CN" sz="1400" b="0" dirty="0">
                <a:solidFill>
                  <a:srgbClr val="808080"/>
                </a:solidFill>
                <a:latin typeface="微软雅黑" panose="020B0503020204020204" pitchFamily="34" charset="-122"/>
                <a:ea typeface="微软雅黑" panose="020B0503020204020204" pitchFamily="34" charset="-122"/>
              </a:rPr>
              <a:t>2</a:t>
            </a:r>
            <a:r>
              <a:rPr lang="zh-CN" altLang="en-US" sz="1400" b="0" dirty="0">
                <a:solidFill>
                  <a:srgbClr val="808080"/>
                </a:solidFill>
                <a:latin typeface="微软雅黑" panose="020B0503020204020204" pitchFamily="34" charset="-122"/>
                <a:ea typeface="微软雅黑" panose="020B0503020204020204" pitchFamily="34" charset="-122"/>
              </a:rPr>
              <a:t>完小时服务，提升客户服务感知。</a:t>
            </a:r>
            <a:endParaRPr lang="en-US" altLang="zh-CN" sz="1400" b="0" dirty="0">
              <a:solidFill>
                <a:srgbClr val="808080"/>
              </a:solidFill>
              <a:latin typeface="微软雅黑" panose="020B0503020204020204" pitchFamily="34" charset="-122"/>
              <a:ea typeface="微软雅黑" panose="020B0503020204020204" pitchFamily="34" charset="-122"/>
            </a:endParaRPr>
          </a:p>
        </p:txBody>
      </p:sp>
      <p:grpSp>
        <p:nvGrpSpPr>
          <p:cNvPr id="47121" name="组合 26"/>
          <p:cNvGrpSpPr/>
          <p:nvPr/>
        </p:nvGrpSpPr>
        <p:grpSpPr>
          <a:xfrm>
            <a:off x="731838" y="1628775"/>
            <a:ext cx="650875" cy="625475"/>
            <a:chOff x="-2629241" y="232342"/>
            <a:chExt cx="1524365" cy="1524365"/>
          </a:xfrm>
        </p:grpSpPr>
        <p:sp>
          <p:nvSpPr>
            <p:cNvPr id="47122" name="Oval 6"/>
            <p:cNvSpPr/>
            <p:nvPr/>
          </p:nvSpPr>
          <p:spPr>
            <a:xfrm>
              <a:off x="-2629241" y="232342"/>
              <a:ext cx="1524365" cy="1524365"/>
            </a:xfrm>
            <a:prstGeom prst="ellipse">
              <a:avLst/>
            </a:prstGeom>
            <a:solidFill>
              <a:srgbClr val="E2C84C"/>
            </a:solidFill>
            <a:ln w="9525">
              <a:noFill/>
            </a:ln>
          </p:spPr>
          <p:txBody>
            <a:bodyPr lIns="0" tIns="0" rIns="0" bIns="0" anchor="t"/>
            <a:lstStyle/>
            <a:p>
              <a:pPr lvl="0" indent="0" algn="ctr" eaLnBrk="1" hangingPunct="1"/>
              <a:endParaRPr lang="es-ES" altLang="zh-CN" sz="5800" b="0" dirty="0">
                <a:solidFill>
                  <a:srgbClr val="000000"/>
                </a:solidFill>
                <a:latin typeface="Gill Sans"/>
                <a:ea typeface="ヒラギノ角ゴ ProN W3"/>
                <a:sym typeface="Gill Sans"/>
              </a:endParaRPr>
            </a:p>
          </p:txBody>
        </p:sp>
        <p:sp>
          <p:nvSpPr>
            <p:cNvPr id="37" name="Freeform 465"/>
            <p:cNvSpPr>
              <a:spLocks noEditPoints="1"/>
            </p:cNvSpPr>
            <p:nvPr/>
          </p:nvSpPr>
          <p:spPr bwMode="auto">
            <a:xfrm>
              <a:off x="-2283472" y="580547"/>
              <a:ext cx="832824" cy="827955"/>
            </a:xfrm>
            <a:custGeom>
              <a:avLst/>
              <a:gdLst>
                <a:gd name="T0" fmla="*/ 9 w 44"/>
                <a:gd name="T1" fmla="*/ 43 h 44"/>
                <a:gd name="T2" fmla="*/ 7 w 44"/>
                <a:gd name="T3" fmla="*/ 44 h 44"/>
                <a:gd name="T4" fmla="*/ 4 w 44"/>
                <a:gd name="T5" fmla="*/ 43 h 44"/>
                <a:gd name="T6" fmla="*/ 1 w 44"/>
                <a:gd name="T7" fmla="*/ 40 h 44"/>
                <a:gd name="T8" fmla="*/ 0 w 44"/>
                <a:gd name="T9" fmla="*/ 38 h 44"/>
                <a:gd name="T10" fmla="*/ 1 w 44"/>
                <a:gd name="T11" fmla="*/ 36 h 44"/>
                <a:gd name="T12" fmla="*/ 20 w 44"/>
                <a:gd name="T13" fmla="*/ 17 h 44"/>
                <a:gd name="T14" fmla="*/ 27 w 44"/>
                <a:gd name="T15" fmla="*/ 25 h 44"/>
                <a:gd name="T16" fmla="*/ 9 w 44"/>
                <a:gd name="T17" fmla="*/ 43 h 44"/>
                <a:gd name="T18" fmla="*/ 8 w 44"/>
                <a:gd name="T19" fmla="*/ 35 h 44"/>
                <a:gd name="T20" fmla="*/ 7 w 44"/>
                <a:gd name="T21" fmla="*/ 36 h 44"/>
                <a:gd name="T22" fmla="*/ 8 w 44"/>
                <a:gd name="T23" fmla="*/ 38 h 44"/>
                <a:gd name="T24" fmla="*/ 10 w 44"/>
                <a:gd name="T25" fmla="*/ 36 h 44"/>
                <a:gd name="T26" fmla="*/ 8 w 44"/>
                <a:gd name="T27" fmla="*/ 35 h 44"/>
                <a:gd name="T28" fmla="*/ 44 w 44"/>
                <a:gd name="T29" fmla="*/ 16 h 44"/>
                <a:gd name="T30" fmla="*/ 32 w 44"/>
                <a:gd name="T31" fmla="*/ 24 h 44"/>
                <a:gd name="T32" fmla="*/ 20 w 44"/>
                <a:gd name="T33" fmla="*/ 12 h 44"/>
                <a:gd name="T34" fmla="*/ 32 w 44"/>
                <a:gd name="T35" fmla="*/ 0 h 44"/>
                <a:gd name="T36" fmla="*/ 39 w 44"/>
                <a:gd name="T37" fmla="*/ 2 h 44"/>
                <a:gd name="T38" fmla="*/ 39 w 44"/>
                <a:gd name="T39" fmla="*/ 3 h 44"/>
                <a:gd name="T40" fmla="*/ 39 w 44"/>
                <a:gd name="T41" fmla="*/ 3 h 44"/>
                <a:gd name="T42" fmla="*/ 31 w 44"/>
                <a:gd name="T43" fmla="*/ 8 h 44"/>
                <a:gd name="T44" fmla="*/ 31 w 44"/>
                <a:gd name="T45" fmla="*/ 14 h 44"/>
                <a:gd name="T46" fmla="*/ 36 w 44"/>
                <a:gd name="T47" fmla="*/ 17 h 44"/>
                <a:gd name="T48" fmla="*/ 43 w 44"/>
                <a:gd name="T49" fmla="*/ 12 h 44"/>
                <a:gd name="T50" fmla="*/ 44 w 44"/>
                <a:gd name="T51" fmla="*/ 13 h 44"/>
                <a:gd name="T52" fmla="*/ 44 w 44"/>
                <a:gd name="T53"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9" y="43"/>
                  </a:moveTo>
                  <a:cubicBezTo>
                    <a:pt x="8" y="44"/>
                    <a:pt x="8" y="44"/>
                    <a:pt x="7" y="44"/>
                  </a:cubicBezTo>
                  <a:cubicBezTo>
                    <a:pt x="6" y="44"/>
                    <a:pt x="5" y="44"/>
                    <a:pt x="4" y="43"/>
                  </a:cubicBezTo>
                  <a:cubicBezTo>
                    <a:pt x="1" y="40"/>
                    <a:pt x="1" y="40"/>
                    <a:pt x="1" y="40"/>
                  </a:cubicBezTo>
                  <a:cubicBezTo>
                    <a:pt x="1" y="40"/>
                    <a:pt x="0" y="39"/>
                    <a:pt x="0" y="38"/>
                  </a:cubicBezTo>
                  <a:cubicBezTo>
                    <a:pt x="0" y="37"/>
                    <a:pt x="1" y="36"/>
                    <a:pt x="1" y="36"/>
                  </a:cubicBezTo>
                  <a:cubicBezTo>
                    <a:pt x="20" y="17"/>
                    <a:pt x="20" y="17"/>
                    <a:pt x="20" y="17"/>
                  </a:cubicBezTo>
                  <a:cubicBezTo>
                    <a:pt x="21" y="21"/>
                    <a:pt x="24" y="24"/>
                    <a:pt x="27" y="25"/>
                  </a:cubicBezTo>
                  <a:lnTo>
                    <a:pt x="9" y="43"/>
                  </a:lnTo>
                  <a:close/>
                  <a:moveTo>
                    <a:pt x="8" y="35"/>
                  </a:moveTo>
                  <a:cubicBezTo>
                    <a:pt x="7" y="35"/>
                    <a:pt x="7" y="35"/>
                    <a:pt x="7" y="36"/>
                  </a:cubicBezTo>
                  <a:cubicBezTo>
                    <a:pt x="7" y="37"/>
                    <a:pt x="7" y="38"/>
                    <a:pt x="8" y="38"/>
                  </a:cubicBezTo>
                  <a:cubicBezTo>
                    <a:pt x="9" y="38"/>
                    <a:pt x="10" y="37"/>
                    <a:pt x="10" y="36"/>
                  </a:cubicBezTo>
                  <a:cubicBezTo>
                    <a:pt x="10" y="35"/>
                    <a:pt x="9" y="35"/>
                    <a:pt x="8" y="35"/>
                  </a:cubicBezTo>
                  <a:close/>
                  <a:moveTo>
                    <a:pt x="44" y="16"/>
                  </a:moveTo>
                  <a:cubicBezTo>
                    <a:pt x="42" y="21"/>
                    <a:pt x="37" y="24"/>
                    <a:pt x="32" y="24"/>
                  </a:cubicBezTo>
                  <a:cubicBezTo>
                    <a:pt x="26" y="24"/>
                    <a:pt x="20" y="19"/>
                    <a:pt x="20" y="12"/>
                  </a:cubicBezTo>
                  <a:cubicBezTo>
                    <a:pt x="20" y="6"/>
                    <a:pt x="26" y="0"/>
                    <a:pt x="32" y="0"/>
                  </a:cubicBezTo>
                  <a:cubicBezTo>
                    <a:pt x="34" y="0"/>
                    <a:pt x="37" y="1"/>
                    <a:pt x="39" y="2"/>
                  </a:cubicBezTo>
                  <a:cubicBezTo>
                    <a:pt x="39" y="2"/>
                    <a:pt x="39" y="2"/>
                    <a:pt x="39" y="3"/>
                  </a:cubicBezTo>
                  <a:cubicBezTo>
                    <a:pt x="39" y="3"/>
                    <a:pt x="39" y="3"/>
                    <a:pt x="39" y="3"/>
                  </a:cubicBezTo>
                  <a:cubicBezTo>
                    <a:pt x="31" y="8"/>
                    <a:pt x="31" y="8"/>
                    <a:pt x="31" y="8"/>
                  </a:cubicBezTo>
                  <a:cubicBezTo>
                    <a:pt x="31" y="14"/>
                    <a:pt x="31" y="14"/>
                    <a:pt x="31" y="14"/>
                  </a:cubicBezTo>
                  <a:cubicBezTo>
                    <a:pt x="36" y="17"/>
                    <a:pt x="36" y="17"/>
                    <a:pt x="36" y="17"/>
                  </a:cubicBezTo>
                  <a:cubicBezTo>
                    <a:pt x="37" y="16"/>
                    <a:pt x="43" y="12"/>
                    <a:pt x="43" y="12"/>
                  </a:cubicBezTo>
                  <a:cubicBezTo>
                    <a:pt x="44" y="12"/>
                    <a:pt x="44" y="13"/>
                    <a:pt x="44" y="13"/>
                  </a:cubicBezTo>
                  <a:cubicBezTo>
                    <a:pt x="44" y="14"/>
                    <a:pt x="44" y="15"/>
                    <a:pt x="44" y="16"/>
                  </a:cubicBezTo>
                  <a:close/>
                </a:path>
              </a:pathLst>
            </a:custGeom>
            <a:solidFill>
              <a:srgbClr val="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rgbClr val="000000"/>
                </a:solidFill>
                <a:effectLst/>
                <a:uLnTx/>
                <a:uFillTx/>
                <a:latin typeface="Franklin Gothic Book"/>
                <a:ea typeface="+mn-ea"/>
                <a:cs typeface="+mn-cs"/>
              </a:endParaRPr>
            </a:p>
          </p:txBody>
        </p:sp>
      </p:grpSp>
      <p:sp>
        <p:nvSpPr>
          <p:cNvPr id="47124" name="文本框 29"/>
          <p:cNvSpPr txBox="1"/>
          <p:nvPr/>
        </p:nvSpPr>
        <p:spPr>
          <a:xfrm>
            <a:off x="1381125" y="1652588"/>
            <a:ext cx="2398713" cy="400050"/>
          </a:xfrm>
          <a:prstGeom prst="rect">
            <a:avLst/>
          </a:prstGeom>
          <a:solidFill>
            <a:srgbClr val="D71A20"/>
          </a:solidFill>
          <a:ln w="9525">
            <a:noFill/>
          </a:ln>
        </p:spPr>
        <p:txBody>
          <a:bodyPr anchor="t">
            <a:spAutoFit/>
          </a:bodyPr>
          <a:lstStyle/>
          <a:p>
            <a:pPr lvl="0" indent="0" algn="ctr" eaLnBrk="1" hangingPunct="1"/>
            <a:r>
              <a:rPr lang="zh-CN" altLang="en-US" sz="2000" dirty="0">
                <a:solidFill>
                  <a:schemeClr val="bg1"/>
                </a:solidFill>
                <a:latin typeface="微软雅黑" panose="020B0503020204020204" pitchFamily="34" charset="-122"/>
                <a:ea typeface="微软雅黑" panose="020B0503020204020204" pitchFamily="34" charset="-122"/>
              </a:rPr>
              <a:t>无人值守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7125" name="文本框 35"/>
          <p:cNvSpPr txBox="1"/>
          <p:nvPr/>
        </p:nvSpPr>
        <p:spPr>
          <a:xfrm>
            <a:off x="1381125" y="2087563"/>
            <a:ext cx="2398713" cy="1062037"/>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pPr>
            <a:r>
              <a:rPr lang="zh-CN" altLang="en-US" sz="1400" b="0" dirty="0">
                <a:solidFill>
                  <a:srgbClr val="808080"/>
                </a:solidFill>
                <a:latin typeface="微软雅黑" panose="020B0503020204020204" pitchFamily="34" charset="-122"/>
                <a:ea typeface="微软雅黑" panose="020B0503020204020204" pitchFamily="34" charset="-122"/>
              </a:rPr>
              <a:t>客户自助办理，</a:t>
            </a:r>
            <a:r>
              <a:rPr lang="zh-CN" altLang="en-US" sz="1400" b="0" dirty="0">
                <a:solidFill>
                  <a:srgbClr val="808080"/>
                </a:solidFill>
                <a:latin typeface="微软雅黑" panose="020B0503020204020204" pitchFamily="34" charset="-122"/>
                <a:ea typeface="黑体" panose="02010609060101010101" pitchFamily="49" charset="-122"/>
              </a:rPr>
              <a:t>无需人员值守，不增加额外营业工作量，</a:t>
            </a:r>
            <a:r>
              <a:rPr lang="zh-CN" altLang="en-US" sz="1400" dirty="0">
                <a:solidFill>
                  <a:srgbClr val="808080"/>
                </a:solidFill>
                <a:latin typeface="微软雅黑" panose="020B0503020204020204" pitchFamily="34" charset="-122"/>
                <a:ea typeface="微软雅黑" panose="020B0503020204020204" pitchFamily="34" charset="-122"/>
              </a:rPr>
              <a:t>节约人力资源成本</a:t>
            </a:r>
            <a:r>
              <a:rPr lang="zh-CN" altLang="en-US" sz="1400" b="0" dirty="0">
                <a:solidFill>
                  <a:srgbClr val="808080"/>
                </a:solidFill>
                <a:latin typeface="微软雅黑" panose="020B0503020204020204" pitchFamily="34" charset="-122"/>
                <a:ea typeface="黑体" panose="02010609060101010101" pitchFamily="49" charset="-122"/>
              </a:rPr>
              <a:t>。</a:t>
            </a:r>
            <a:endParaRPr lang="en-US" altLang="zh-CN" sz="1400" b="0" dirty="0">
              <a:solidFill>
                <a:srgbClr val="80808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优势介绍</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(2/2)</a:t>
            </a:r>
            <a:endPar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7" name="圆角矩形 26"/>
          <p:cNvSpPr/>
          <p:nvPr/>
        </p:nvSpPr>
        <p:spPr>
          <a:xfrm>
            <a:off x="234950" y="2814638"/>
            <a:ext cx="8696325" cy="2844800"/>
          </a:xfrm>
          <a:prstGeom prst="roundRect">
            <a:avLst>
              <a:gd name="adj" fmla="val 0"/>
            </a:avLst>
          </a:prstGeom>
          <a:solidFill>
            <a:schemeClr val="bg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131" name="文本框 27"/>
          <p:cNvSpPr txBox="1"/>
          <p:nvPr/>
        </p:nvSpPr>
        <p:spPr>
          <a:xfrm>
            <a:off x="234950" y="1268413"/>
            <a:ext cx="8634413" cy="1077912"/>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buClr>
                <a:srgbClr val="FF0000"/>
              </a:buClr>
              <a:buFont typeface="Wingdings" panose="05000000000000000000" pitchFamily="2" charset="2"/>
              <a:buChar char="Ø"/>
            </a:pPr>
            <a:r>
              <a:rPr lang="zh-CN" altLang="en-US" sz="1600" b="0" dirty="0">
                <a:solidFill>
                  <a:srgbClr val="000000"/>
                </a:solidFill>
                <a:latin typeface="微软雅黑" panose="020B0503020204020204" pitchFamily="34" charset="-122"/>
                <a:ea typeface="微软雅黑" panose="020B0503020204020204" pitchFamily="34" charset="-122"/>
              </a:rPr>
              <a:t>通过自助销售终端可实现宽带、号卡等业务的实时在线自助办理，</a:t>
            </a:r>
            <a:r>
              <a:rPr lang="zh-CN" altLang="en-US" sz="1600" dirty="0">
                <a:solidFill>
                  <a:srgbClr val="FF0000"/>
                </a:solidFill>
                <a:latin typeface="微软雅黑" panose="020B0503020204020204" pitchFamily="34" charset="-122"/>
                <a:ea typeface="微软雅黑" panose="020B0503020204020204" pitchFamily="34" charset="-122"/>
              </a:rPr>
              <a:t>降低营销人员工作量，减少客户排队时间；</a:t>
            </a:r>
            <a:endParaRPr lang="en-US" altLang="zh-CN" sz="1600" dirty="0">
              <a:solidFill>
                <a:srgbClr val="FF0000"/>
              </a:solidFill>
              <a:latin typeface="微软雅黑" panose="020B0503020204020204" pitchFamily="34" charset="-122"/>
              <a:ea typeface="微软雅黑" panose="020B0503020204020204" pitchFamily="34" charset="-122"/>
            </a:endParaRPr>
          </a:p>
          <a:p>
            <a:pPr marL="285750" lvl="0" indent="-285750" eaLnBrk="1" hangingPunct="1">
              <a:buClr>
                <a:srgbClr val="FF0000"/>
              </a:buClr>
              <a:buFont typeface="Wingdings" panose="05000000000000000000" pitchFamily="2" charset="2"/>
              <a:buChar char="Ø"/>
            </a:pPr>
            <a:r>
              <a:rPr lang="zh-CN" altLang="en-US" sz="1600" b="0" dirty="0">
                <a:solidFill>
                  <a:srgbClr val="000000"/>
                </a:solidFill>
                <a:latin typeface="微软雅黑" panose="020B0503020204020204" pitchFamily="34" charset="-122"/>
                <a:ea typeface="微软雅黑" panose="020B0503020204020204" pitchFamily="34" charset="-122"/>
              </a:rPr>
              <a:t>通过整合生活缴费等民生功能，可大大提升营业网点客户的进店频次，还可</a:t>
            </a:r>
            <a:r>
              <a:rPr lang="zh-CN" altLang="en-US" sz="1600" dirty="0">
                <a:solidFill>
                  <a:srgbClr val="FF0000"/>
                </a:solidFill>
                <a:latin typeface="微软雅黑" panose="020B0503020204020204" pitchFamily="34" charset="-122"/>
                <a:ea typeface="微软雅黑" panose="020B0503020204020204" pitchFamily="34" charset="-122"/>
              </a:rPr>
              <a:t>提升异网的潜在客户接触面，增加营销机会</a:t>
            </a:r>
            <a:r>
              <a:rPr lang="zh-CN" altLang="en-US" sz="1600" b="0" dirty="0">
                <a:solidFill>
                  <a:srgbClr val="FF0000"/>
                </a:solidFill>
                <a:latin typeface="微软雅黑" panose="020B0503020204020204" pitchFamily="34" charset="-122"/>
                <a:ea typeface="微软雅黑" panose="020B0503020204020204" pitchFamily="34" charset="-122"/>
              </a:rPr>
              <a:t>。</a:t>
            </a:r>
            <a:endParaRPr lang="zh-CN" altLang="en-US" sz="1600" b="0" dirty="0">
              <a:solidFill>
                <a:srgbClr val="FF0000"/>
              </a:solidFill>
              <a:latin typeface="微软雅黑" panose="020B0503020204020204" pitchFamily="34" charset="-122"/>
              <a:ea typeface="微软雅黑" panose="020B0503020204020204" pitchFamily="34" charset="-122"/>
            </a:endParaRPr>
          </a:p>
        </p:txBody>
      </p:sp>
      <p:grpSp>
        <p:nvGrpSpPr>
          <p:cNvPr id="48132" name="组合 28"/>
          <p:cNvGrpSpPr/>
          <p:nvPr/>
        </p:nvGrpSpPr>
        <p:grpSpPr>
          <a:xfrm>
            <a:off x="2339975" y="3016250"/>
            <a:ext cx="1025525" cy="1074738"/>
            <a:chOff x="6705213" y="1890178"/>
            <a:chExt cx="1025459" cy="1073690"/>
          </a:xfrm>
        </p:grpSpPr>
        <p:sp>
          <p:nvSpPr>
            <p:cNvPr id="31" name="Rectangle 11"/>
            <p:cNvSpPr/>
            <p:nvPr/>
          </p:nvSpPr>
          <p:spPr bwMode="auto">
            <a:xfrm>
              <a:off x="6705213" y="1890178"/>
              <a:ext cx="1025459" cy="1049900"/>
            </a:xfrm>
            <a:prstGeom prst="rect">
              <a:avLst/>
            </a:prstGeom>
            <a:solidFill>
              <a:srgbClr val="0070C0"/>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6728321" y="2649936"/>
              <a:ext cx="979242" cy="3139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业务推荐</a:t>
              </a:r>
              <a:endParaRPr kumimoji="0" lang="en-US" altLang="zh-CN"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48135" name="组合 46"/>
            <p:cNvGrpSpPr/>
            <p:nvPr/>
          </p:nvGrpSpPr>
          <p:grpSpPr>
            <a:xfrm>
              <a:off x="7109510" y="2019054"/>
              <a:ext cx="216864" cy="499704"/>
              <a:chOff x="3040170" y="1308206"/>
              <a:chExt cx="221337" cy="510016"/>
            </a:xfrm>
          </p:grpSpPr>
          <p:sp>
            <p:nvSpPr>
              <p:cNvPr id="49" name="Oval 16"/>
              <p:cNvSpPr>
                <a:spLocks noChangeArrowheads="1"/>
              </p:cNvSpPr>
              <p:nvPr/>
            </p:nvSpPr>
            <p:spPr bwMode="black">
              <a:xfrm flipH="1">
                <a:off x="3064972" y="1307784"/>
                <a:ext cx="84247" cy="8417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0" name="Freeform 17"/>
              <p:cNvSpPr/>
              <p:nvPr/>
            </p:nvSpPr>
            <p:spPr bwMode="black">
              <a:xfrm flipH="1">
                <a:off x="3040670" y="1411379"/>
                <a:ext cx="184696" cy="406288"/>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1" name="Freeform 18"/>
              <p:cNvSpPr/>
              <p:nvPr/>
            </p:nvSpPr>
            <p:spPr bwMode="black">
              <a:xfrm flipH="1">
                <a:off x="3053631" y="1391955"/>
                <a:ext cx="150672" cy="118163"/>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2" name="Freeform 19"/>
              <p:cNvSpPr/>
              <p:nvPr/>
            </p:nvSpPr>
            <p:spPr bwMode="black">
              <a:xfrm flipH="1">
                <a:off x="3209165" y="1315877"/>
                <a:ext cx="51844" cy="95503"/>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grpSp>
      <p:grpSp>
        <p:nvGrpSpPr>
          <p:cNvPr id="48140" name="组合 52"/>
          <p:cNvGrpSpPr/>
          <p:nvPr/>
        </p:nvGrpSpPr>
        <p:grpSpPr>
          <a:xfrm>
            <a:off x="1217613" y="3016250"/>
            <a:ext cx="1025525" cy="1074738"/>
            <a:chOff x="5081308" y="1890179"/>
            <a:chExt cx="1025459" cy="1073692"/>
          </a:xfrm>
        </p:grpSpPr>
        <p:sp>
          <p:nvSpPr>
            <p:cNvPr id="54" name="Rectangle 11"/>
            <p:cNvSpPr/>
            <p:nvPr/>
          </p:nvSpPr>
          <p:spPr bwMode="auto">
            <a:xfrm>
              <a:off x="5081308" y="1890179"/>
              <a:ext cx="1025459" cy="1049902"/>
            </a:xfrm>
            <a:prstGeom prst="rect">
              <a:avLst/>
            </a:prstGeom>
            <a:solidFill>
              <a:srgbClr val="0070C0"/>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5104416" y="2649939"/>
              <a:ext cx="979242" cy="3139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生活缴费</a:t>
              </a:r>
              <a:endParaRPr kumimoji="0" lang="en-US" altLang="zh-CN"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56" name="矩形 55"/>
            <p:cNvSpPr/>
            <p:nvPr/>
          </p:nvSpPr>
          <p:spPr>
            <a:xfrm>
              <a:off x="5300459" y="1988162"/>
              <a:ext cx="587156" cy="549130"/>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40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a:t>
              </a:r>
              <a:endParaRPr kumimoji="0" lang="en-US" altLang="zh-CN" sz="40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48144" name="组合 56"/>
          <p:cNvGrpSpPr/>
          <p:nvPr/>
        </p:nvGrpSpPr>
        <p:grpSpPr>
          <a:xfrm>
            <a:off x="3819525" y="3016250"/>
            <a:ext cx="1069975" cy="1068388"/>
            <a:chOff x="405236" y="1856460"/>
            <a:chExt cx="1068754" cy="1068484"/>
          </a:xfrm>
        </p:grpSpPr>
        <p:sp>
          <p:nvSpPr>
            <p:cNvPr id="58" name="Rectangle 11"/>
            <p:cNvSpPr/>
            <p:nvPr/>
          </p:nvSpPr>
          <p:spPr bwMode="auto">
            <a:xfrm>
              <a:off x="427436" y="1856460"/>
              <a:ext cx="1024355" cy="1049432"/>
            </a:xfrm>
            <a:prstGeom prst="rect">
              <a:avLst/>
            </a:prstGeom>
            <a:solidFill>
              <a:srgbClr val="0070C0"/>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405236" y="2500212"/>
              <a:ext cx="1068754" cy="4247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2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收集客户信息</a:t>
              </a:r>
              <a:endParaRPr kumimoji="0" lang="en-US" altLang="zh-CN" sz="12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2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发展新业务</a:t>
              </a:r>
              <a:endParaRPr kumimoji="0" lang="en-US" altLang="zh-CN" sz="12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nvGrpSpPr>
            <p:cNvPr id="48147" name="组合 59"/>
            <p:cNvGrpSpPr/>
            <p:nvPr/>
          </p:nvGrpSpPr>
          <p:grpSpPr>
            <a:xfrm>
              <a:off x="755677" y="1938923"/>
              <a:ext cx="367872" cy="612259"/>
              <a:chOff x="7327267" y="2982390"/>
              <a:chExt cx="367872" cy="612259"/>
            </a:xfrm>
          </p:grpSpPr>
          <p:grpSp>
            <p:nvGrpSpPr>
              <p:cNvPr id="48148" name="组合 60"/>
              <p:cNvGrpSpPr/>
              <p:nvPr/>
            </p:nvGrpSpPr>
            <p:grpSpPr>
              <a:xfrm>
                <a:off x="7327267" y="3068489"/>
                <a:ext cx="176973" cy="407847"/>
                <a:chOff x="3040201" y="1308202"/>
                <a:chExt cx="221306" cy="510015"/>
              </a:xfrm>
            </p:grpSpPr>
            <p:sp>
              <p:nvSpPr>
                <p:cNvPr id="63" name="Oval 16"/>
                <p:cNvSpPr>
                  <a:spLocks noChangeArrowheads="1"/>
                </p:cNvSpPr>
                <p:nvPr/>
              </p:nvSpPr>
              <p:spPr bwMode="black">
                <a:xfrm flipH="1">
                  <a:off x="3063992" y="1307862"/>
                  <a:ext cx="85265" cy="8338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4" name="Freeform 17"/>
                <p:cNvSpPr/>
                <p:nvPr/>
              </p:nvSpPr>
              <p:spPr bwMode="black">
                <a:xfrm flipH="1">
                  <a:off x="3040197" y="1411100"/>
                  <a:ext cx="186394" cy="406999"/>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5" name="Freeform 18"/>
                <p:cNvSpPr/>
                <p:nvPr/>
              </p:nvSpPr>
              <p:spPr bwMode="black">
                <a:xfrm flipH="1">
                  <a:off x="3052095" y="1391247"/>
                  <a:ext cx="152684" cy="1191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6" name="Freeform 19"/>
                <p:cNvSpPr/>
                <p:nvPr/>
              </p:nvSpPr>
              <p:spPr bwMode="black">
                <a:xfrm flipH="1">
                  <a:off x="3210728" y="1315803"/>
                  <a:ext cx="51556" cy="9529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Tx/>
                    <a:buNone/>
                    <a:defRPr/>
                  </a:pPr>
                  <a:endParaRPr kumimoji="0" lang="en-US" sz="214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pic>
            <p:nvPicPr>
              <p:cNvPr id="48153" name="Picture 6" descr="\\MAGNUM\Projects\Microsoft\Cloud Power FY12\Design\ICONS_PNG\Flexible_Workspace.png"/>
              <p:cNvPicPr>
                <a:picLocks noChangeAspect="1"/>
              </p:cNvPicPr>
              <p:nvPr/>
            </p:nvPicPr>
            <p:blipFill>
              <a:blip r:embed="rId1">
                <a:lum bright="100000"/>
              </a:blip>
              <a:srcRect r="63635"/>
              <a:stretch>
                <a:fillRect/>
              </a:stretch>
            </p:blipFill>
            <p:spPr>
              <a:xfrm>
                <a:off x="7472499" y="2982390"/>
                <a:ext cx="222640" cy="612259"/>
              </a:xfrm>
              <a:prstGeom prst="rect">
                <a:avLst/>
              </a:prstGeom>
              <a:noFill/>
              <a:ln w="9525">
                <a:noFill/>
              </a:ln>
            </p:spPr>
          </p:pic>
        </p:grpSp>
      </p:grpSp>
      <p:grpSp>
        <p:nvGrpSpPr>
          <p:cNvPr id="48154" name="组合 66"/>
          <p:cNvGrpSpPr/>
          <p:nvPr/>
        </p:nvGrpSpPr>
        <p:grpSpPr>
          <a:xfrm>
            <a:off x="5003800" y="3016250"/>
            <a:ext cx="1025525" cy="1049338"/>
            <a:chOff x="5081308" y="1890179"/>
            <a:chExt cx="1025459" cy="1049513"/>
          </a:xfrm>
        </p:grpSpPr>
        <p:sp>
          <p:nvSpPr>
            <p:cNvPr id="68" name="Rectangle 11"/>
            <p:cNvSpPr/>
            <p:nvPr/>
          </p:nvSpPr>
          <p:spPr bwMode="auto">
            <a:xfrm>
              <a:off x="5081308" y="1890179"/>
              <a:ext cx="1025459" cy="1049513"/>
            </a:xfrm>
            <a:prstGeom prst="rect">
              <a:avLst/>
            </a:prstGeom>
            <a:solidFill>
              <a:srgbClr val="0070C0"/>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69" name="矩形 68"/>
            <p:cNvSpPr/>
            <p:nvPr/>
          </p:nvSpPr>
          <p:spPr>
            <a:xfrm>
              <a:off x="5279417" y="2244399"/>
              <a:ext cx="633250" cy="3416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8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结束</a:t>
              </a:r>
              <a:endParaRPr kumimoji="0" lang="en-US" altLang="zh-CN" sz="18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48157" name="组合 69"/>
          <p:cNvGrpSpPr/>
          <p:nvPr/>
        </p:nvGrpSpPr>
        <p:grpSpPr>
          <a:xfrm>
            <a:off x="2311400" y="4408488"/>
            <a:ext cx="1036638" cy="1095375"/>
            <a:chOff x="2238815" y="3429000"/>
            <a:chExt cx="1037041" cy="1094672"/>
          </a:xfrm>
        </p:grpSpPr>
        <p:grpSp>
          <p:nvGrpSpPr>
            <p:cNvPr id="48158" name="组合 70"/>
            <p:cNvGrpSpPr/>
            <p:nvPr/>
          </p:nvGrpSpPr>
          <p:grpSpPr>
            <a:xfrm>
              <a:off x="2238815" y="3449982"/>
              <a:ext cx="1037041" cy="1073690"/>
              <a:chOff x="4445631" y="1836153"/>
              <a:chExt cx="1220606" cy="1263743"/>
            </a:xfrm>
          </p:grpSpPr>
          <p:sp>
            <p:nvSpPr>
              <p:cNvPr id="75" name="Rectangle 11"/>
              <p:cNvSpPr/>
              <p:nvPr/>
            </p:nvSpPr>
            <p:spPr bwMode="auto">
              <a:xfrm>
                <a:off x="4445631" y="1835732"/>
                <a:ext cx="1220606" cy="1236154"/>
              </a:xfrm>
              <a:prstGeom prst="rect">
                <a:avLst/>
              </a:prstGeom>
              <a:solidFill>
                <a:srgbClr val="F85829"/>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76" name="矩形 75"/>
              <p:cNvSpPr/>
              <p:nvPr/>
            </p:nvSpPr>
            <p:spPr>
              <a:xfrm>
                <a:off x="4477454" y="2730395"/>
                <a:ext cx="1152576" cy="369501"/>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客户下单</a:t>
                </a:r>
                <a:endParaRPr kumimoji="0" lang="en-US" altLang="zh-CN" sz="16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48161" name="组合 71"/>
            <p:cNvGrpSpPr/>
            <p:nvPr/>
          </p:nvGrpSpPr>
          <p:grpSpPr>
            <a:xfrm>
              <a:off x="2424840" y="3429000"/>
              <a:ext cx="813256" cy="754628"/>
              <a:chOff x="2799208" y="1862647"/>
              <a:chExt cx="813256" cy="754628"/>
            </a:xfrm>
          </p:grpSpPr>
          <p:sp>
            <p:nvSpPr>
              <p:cNvPr id="73" name="Freeform 45"/>
              <p:cNvSpPr>
                <a:spLocks noEditPoints="1"/>
              </p:cNvSpPr>
              <p:nvPr/>
            </p:nvSpPr>
            <p:spPr bwMode="auto">
              <a:xfrm>
                <a:off x="2798993" y="1983220"/>
                <a:ext cx="303330" cy="556854"/>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lIns="68544" tIns="34272" rIns="68544" bIns="34272"/>
              <a:lstStyle/>
              <a:p>
                <a:pPr marL="0" marR="0" lvl="0" indent="0" algn="l" defTabSz="699135" rtl="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505050"/>
                  </a:solidFill>
                  <a:effectLst/>
                  <a:uLnTx/>
                  <a:uFillTx/>
                  <a:latin typeface="Segoe UI" panose="020B0502040204020203"/>
                  <a:ea typeface="MS PGothic" panose="020B0600070205080204" charset="-128"/>
                  <a:cs typeface="+mn-cs"/>
                </a:endParaRPr>
              </a:p>
            </p:txBody>
          </p:sp>
          <p:pic>
            <p:nvPicPr>
              <p:cNvPr id="48163" name="Picture 74"/>
              <p:cNvPicPr>
                <a:picLocks noChangeAspect="1"/>
              </p:cNvPicPr>
              <p:nvPr/>
            </p:nvPicPr>
            <p:blipFill>
              <a:blip r:embed="rId2"/>
              <a:stretch>
                <a:fillRect/>
              </a:stretch>
            </p:blipFill>
            <p:spPr>
              <a:xfrm>
                <a:off x="2857729" y="1862647"/>
                <a:ext cx="754735" cy="754628"/>
              </a:xfrm>
              <a:prstGeom prst="rect">
                <a:avLst/>
              </a:prstGeom>
              <a:noFill/>
              <a:ln w="9525">
                <a:noFill/>
              </a:ln>
            </p:spPr>
          </p:pic>
        </p:grpSp>
      </p:grpSp>
      <p:grpSp>
        <p:nvGrpSpPr>
          <p:cNvPr id="48164" name="组合 76"/>
          <p:cNvGrpSpPr/>
          <p:nvPr/>
        </p:nvGrpSpPr>
        <p:grpSpPr>
          <a:xfrm>
            <a:off x="3806825" y="4425950"/>
            <a:ext cx="1270000" cy="1063625"/>
            <a:chOff x="3638674" y="1862632"/>
            <a:chExt cx="1269171" cy="1062312"/>
          </a:xfrm>
        </p:grpSpPr>
        <p:grpSp>
          <p:nvGrpSpPr>
            <p:cNvPr id="48165" name="组合 77"/>
            <p:cNvGrpSpPr/>
            <p:nvPr/>
          </p:nvGrpSpPr>
          <p:grpSpPr>
            <a:xfrm>
              <a:off x="3638674" y="1862632"/>
              <a:ext cx="1269171" cy="1062312"/>
              <a:chOff x="4459262" y="1842029"/>
              <a:chExt cx="1493824" cy="1250350"/>
            </a:xfrm>
          </p:grpSpPr>
          <p:sp>
            <p:nvSpPr>
              <p:cNvPr id="86" name="Rectangle 11"/>
              <p:cNvSpPr/>
              <p:nvPr/>
            </p:nvSpPr>
            <p:spPr bwMode="auto">
              <a:xfrm>
                <a:off x="4459262" y="1842029"/>
                <a:ext cx="1493824" cy="1229822"/>
              </a:xfrm>
              <a:prstGeom prst="rect">
                <a:avLst/>
              </a:prstGeom>
              <a:solidFill>
                <a:srgbClr val="FF0000"/>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Tx/>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87" name="矩形 86"/>
              <p:cNvSpPr/>
              <p:nvPr/>
            </p:nvSpPr>
            <p:spPr>
              <a:xfrm>
                <a:off x="4690229" y="2527261"/>
                <a:ext cx="1031824" cy="565118"/>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4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云销售</a:t>
                </a:r>
                <a:endParaRPr kumimoji="0" lang="en-US" altLang="zh-CN" sz="14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4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成功受理</a:t>
                </a:r>
                <a:endParaRPr kumimoji="0" lang="en-US" altLang="zh-CN" sz="1400" b="1"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79" name="Group 11"/>
            <p:cNvGrpSpPr/>
            <p:nvPr/>
          </p:nvGrpSpPr>
          <p:grpSpPr>
            <a:xfrm>
              <a:off x="3893395" y="1988840"/>
              <a:ext cx="816709" cy="464876"/>
              <a:chOff x="5702638" y="3159220"/>
              <a:chExt cx="1031198" cy="676082"/>
            </a:xfrm>
            <a:solidFill>
              <a:srgbClr val="FFFFFF"/>
            </a:solidFill>
          </p:grpSpPr>
          <p:grpSp>
            <p:nvGrpSpPr>
              <p:cNvPr id="80" name="Group 98"/>
              <p:cNvGrpSpPr/>
              <p:nvPr/>
            </p:nvGrpSpPr>
            <p:grpSpPr bwMode="black">
              <a:xfrm>
                <a:off x="5838591" y="3159220"/>
                <a:ext cx="895245" cy="539115"/>
                <a:chOff x="863600" y="2393157"/>
                <a:chExt cx="876300" cy="527844"/>
              </a:xfrm>
              <a:grpFill/>
            </p:grpSpPr>
            <p:sp>
              <p:nvSpPr>
                <p:cNvPr id="84" name="Freeform 102"/>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Tx/>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85" name="Freeform 106"/>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Tx/>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nvGrpSpPr>
              <p:cNvPr id="81" name="Group 99"/>
              <p:cNvGrpSpPr/>
              <p:nvPr/>
            </p:nvGrpSpPr>
            <p:grpSpPr>
              <a:xfrm>
                <a:off x="5702638" y="3717144"/>
                <a:ext cx="893882" cy="118158"/>
                <a:chOff x="2154279" y="4484926"/>
                <a:chExt cx="4890259" cy="646417"/>
              </a:xfrm>
              <a:grpFill/>
            </p:grpSpPr>
            <p:sp>
              <p:nvSpPr>
                <p:cNvPr id="82" name="Round Same Side Corner Rectangle 4"/>
                <p:cNvSpPr/>
                <p:nvPr/>
              </p:nvSpPr>
              <p:spPr>
                <a:xfrm flipV="1">
                  <a:off x="2154280" y="5039587"/>
                  <a:ext cx="4890258" cy="91756"/>
                </a:xfrm>
                <a:custGeom>
                  <a:avLst/>
                  <a:gdLst/>
                  <a:ahLst/>
                  <a:cxnLst/>
                  <a:rect l="l" t="t" r="r" b="b"/>
                  <a:pathLst>
                    <a:path w="4890258" h="148908">
                      <a:moveTo>
                        <a:pt x="0" y="148908"/>
                      </a:moveTo>
                      <a:lnTo>
                        <a:pt x="4890258" y="148908"/>
                      </a:lnTo>
                      <a:lnTo>
                        <a:pt x="4890258" y="24819"/>
                      </a:lnTo>
                      <a:cubicBezTo>
                        <a:pt x="4890258" y="11112"/>
                        <a:pt x="4872323" y="0"/>
                        <a:pt x="4850200" y="0"/>
                      </a:cubicBezTo>
                      <a:lnTo>
                        <a:pt x="40058" y="0"/>
                      </a:lnTo>
                      <a:cubicBezTo>
                        <a:pt x="17935" y="0"/>
                        <a:pt x="0" y="11112"/>
                        <a:pt x="0" y="24819"/>
                      </a:cubicBezTo>
                      <a:close/>
                    </a:path>
                  </a:pathLst>
                </a:custGeom>
                <a:grpFill/>
                <a:ln w="10795" cap="flat" cmpd="sng" algn="ctr">
                  <a:no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83" name="Rectangle 1036"/>
                <p:cNvSpPr/>
                <p:nvPr/>
              </p:nvSpPr>
              <p:spPr>
                <a:xfrm>
                  <a:off x="2154279" y="4484926"/>
                  <a:ext cx="4890120" cy="527688"/>
                </a:xfrm>
                <a:custGeom>
                  <a:avLst/>
                  <a:gdLst/>
                  <a:ahLst/>
                  <a:cxnLst/>
                  <a:rect l="l" t="t" r="r" b="b"/>
                  <a:pathLst>
                    <a:path w="4890120" h="527688">
                      <a:moveTo>
                        <a:pt x="442036" y="125175"/>
                      </a:moveTo>
                      <a:lnTo>
                        <a:pt x="117434" y="477600"/>
                      </a:lnTo>
                      <a:lnTo>
                        <a:pt x="3579771" y="477600"/>
                      </a:lnTo>
                      <a:lnTo>
                        <a:pt x="3398796" y="125175"/>
                      </a:lnTo>
                      <a:close/>
                      <a:moveTo>
                        <a:pt x="4367989" y="40478"/>
                      </a:moveTo>
                      <a:lnTo>
                        <a:pt x="3454440" y="42859"/>
                      </a:lnTo>
                      <a:cubicBezTo>
                        <a:pt x="3524148" y="188567"/>
                        <a:pt x="3603379" y="331893"/>
                        <a:pt x="3673087" y="477601"/>
                      </a:cubicBezTo>
                      <a:lnTo>
                        <a:pt x="4591914" y="477601"/>
                      </a:lnTo>
                      <a:lnTo>
                        <a:pt x="4766428" y="473629"/>
                      </a:lnTo>
                      <a:close/>
                      <a:moveTo>
                        <a:pt x="505682" y="39446"/>
                      </a:moveTo>
                      <a:lnTo>
                        <a:pt x="461063" y="89927"/>
                      </a:lnTo>
                      <a:lnTo>
                        <a:pt x="3389350" y="87547"/>
                      </a:lnTo>
                      <a:lnTo>
                        <a:pt x="3361268" y="39446"/>
                      </a:lnTo>
                      <a:close/>
                      <a:moveTo>
                        <a:pt x="487195" y="0"/>
                      </a:moveTo>
                      <a:lnTo>
                        <a:pt x="4402926" y="0"/>
                      </a:lnTo>
                      <a:lnTo>
                        <a:pt x="4890120" y="527688"/>
                      </a:lnTo>
                      <a:lnTo>
                        <a:pt x="90627" y="527688"/>
                      </a:lnTo>
                      <a:lnTo>
                        <a:pt x="0" y="527688"/>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Tx/>
                    <a:buNone/>
                    <a:defRPr/>
                  </a:pPr>
                  <a:endParaRPr kumimoji="0" lang="en-US" sz="1800" b="0" i="0" u="none" strike="noStrike" kern="1200" cap="none" spc="-122" normalizeH="0" baseline="0" noProof="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grpSp>
      <p:sp>
        <p:nvSpPr>
          <p:cNvPr id="88" name="矩形 87"/>
          <p:cNvSpPr/>
          <p:nvPr/>
        </p:nvSpPr>
        <p:spPr>
          <a:xfrm>
            <a:off x="217488" y="3125788"/>
            <a:ext cx="974725" cy="830263"/>
          </a:xfrm>
          <a:prstGeom prst="rect">
            <a:avLst/>
          </a:prstGeom>
        </p:spPr>
        <p:txBody>
          <a:bodyPr>
            <a:spAutoFit/>
          </a:bodyPr>
          <a:lstStyle/>
          <a:p>
            <a:pPr marL="0" marR="0" lvl="0" indent="0" algn="ctr" defTabSz="931545" rtl="0" eaLnBrk="1" fontAlgn="auto" latinLnBrk="0" hangingPunct="1">
              <a:lnSpc>
                <a:spcPct val="150000"/>
              </a:lnSpc>
              <a:spcBef>
                <a:spcPts val="0"/>
              </a:spcBef>
              <a:spcAft>
                <a:spcPts val="0"/>
              </a:spcAft>
              <a:buClrTx/>
              <a:buSzTx/>
              <a:buFontTx/>
              <a:buNone/>
              <a:defRPr/>
            </a:pPr>
            <a:r>
              <a:rPr kumimoji="0" lang="zh-CN" altLang="en-US" sz="16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营销挖掘潜在客户</a:t>
            </a:r>
            <a:endParaRPr kumimoji="0" lang="en-US" altLang="zh-CN" sz="16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9" name="矩形 88"/>
          <p:cNvSpPr/>
          <p:nvPr/>
        </p:nvSpPr>
        <p:spPr>
          <a:xfrm>
            <a:off x="219075" y="4899025"/>
            <a:ext cx="1376363" cy="314325"/>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Tx/>
              <a:buNone/>
              <a:defRPr/>
            </a:pPr>
            <a:r>
              <a:rPr kumimoji="0" lang="zh-CN" altLang="en-US" sz="16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成功发展客户</a:t>
            </a:r>
            <a:endParaRPr kumimoji="0" lang="en-US" altLang="zh-CN" sz="1600" b="1"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48171" name="肘形连接符 89"/>
          <p:cNvCxnSpPr/>
          <p:nvPr/>
        </p:nvCxnSpPr>
        <p:spPr>
          <a:xfrm rot="5400000">
            <a:off x="2620963" y="3224213"/>
            <a:ext cx="439737" cy="23812"/>
          </a:xfrm>
          <a:prstGeom prst="bentConnector3">
            <a:avLst>
              <a:gd name="adj1" fmla="val 50000"/>
            </a:avLst>
          </a:prstGeom>
          <a:ln w="28575" cap="flat" cmpd="sng">
            <a:solidFill>
              <a:srgbClr val="0070C0"/>
            </a:solidFill>
            <a:prstDash val="solid"/>
            <a:miter/>
            <a:headEnd type="none" w="med" len="med"/>
            <a:tailEnd type="triangle" w="med" len="med"/>
          </a:ln>
        </p:spPr>
      </p:cxnSp>
      <p:cxnSp>
        <p:nvCxnSpPr>
          <p:cNvPr id="48172" name="肘形连接符 90"/>
          <p:cNvCxnSpPr>
            <a:stCxn id="31" idx="3"/>
            <a:endCxn id="58" idx="1"/>
          </p:cNvCxnSpPr>
          <p:nvPr/>
        </p:nvCxnSpPr>
        <p:spPr>
          <a:xfrm flipV="1">
            <a:off x="3365500" y="3541713"/>
            <a:ext cx="476250" cy="0"/>
          </a:xfrm>
          <a:prstGeom prst="bentConnector3">
            <a:avLst>
              <a:gd name="adj1" fmla="val 50000"/>
            </a:avLst>
          </a:prstGeom>
          <a:ln w="28575" cap="flat" cmpd="sng">
            <a:solidFill>
              <a:srgbClr val="0070C0"/>
            </a:solidFill>
            <a:prstDash val="solid"/>
            <a:miter/>
            <a:headEnd type="none" w="med" len="med"/>
            <a:tailEnd type="triangle" w="med" len="med"/>
          </a:ln>
        </p:spPr>
      </p:cxnSp>
      <p:cxnSp>
        <p:nvCxnSpPr>
          <p:cNvPr id="48173" name="肘形连接符 91"/>
          <p:cNvCxnSpPr/>
          <p:nvPr/>
        </p:nvCxnSpPr>
        <p:spPr>
          <a:xfrm flipV="1">
            <a:off x="3373438" y="5013325"/>
            <a:ext cx="458787" cy="4763"/>
          </a:xfrm>
          <a:prstGeom prst="bentConnector3">
            <a:avLst>
              <a:gd name="adj1" fmla="val 38935"/>
            </a:avLst>
          </a:prstGeom>
          <a:ln w="28575" cap="flat" cmpd="sng">
            <a:solidFill>
              <a:srgbClr val="0070C0"/>
            </a:solidFill>
            <a:prstDash val="solid"/>
            <a:miter/>
            <a:headEnd type="none" w="med" len="med"/>
            <a:tailEnd type="triangle" w="med" len="med"/>
          </a:ln>
        </p:spPr>
      </p:cxnSp>
      <p:cxnSp>
        <p:nvCxnSpPr>
          <p:cNvPr id="48174" name="肘形连接符 92"/>
          <p:cNvCxnSpPr>
            <a:stCxn id="86" idx="3"/>
            <a:endCxn id="68" idx="2"/>
          </p:cNvCxnSpPr>
          <p:nvPr/>
        </p:nvCxnSpPr>
        <p:spPr>
          <a:xfrm flipV="1">
            <a:off x="5076825" y="4065588"/>
            <a:ext cx="439738" cy="882650"/>
          </a:xfrm>
          <a:prstGeom prst="bentConnector2">
            <a:avLst/>
          </a:prstGeom>
          <a:ln w="28575" cap="flat" cmpd="sng">
            <a:solidFill>
              <a:srgbClr val="0070C0"/>
            </a:solidFill>
            <a:prstDash val="solid"/>
            <a:miter/>
            <a:headEnd type="none" w="med" len="med"/>
            <a:tailEnd type="triangle" w="med" len="med"/>
          </a:ln>
        </p:spPr>
      </p:cxnSp>
      <p:cxnSp>
        <p:nvCxnSpPr>
          <p:cNvPr id="48175" name="直接连接符 93"/>
          <p:cNvCxnSpPr>
            <a:stCxn id="27" idx="1"/>
          </p:cNvCxnSpPr>
          <p:nvPr/>
        </p:nvCxnSpPr>
        <p:spPr>
          <a:xfrm flipV="1">
            <a:off x="234950" y="4237038"/>
            <a:ext cx="5921375" cy="0"/>
          </a:xfrm>
          <a:prstGeom prst="line">
            <a:avLst/>
          </a:prstGeom>
          <a:ln w="9525" cap="flat" cmpd="sng">
            <a:solidFill>
              <a:srgbClr val="A6A6A6"/>
            </a:solidFill>
            <a:prstDash val="solid"/>
            <a:round/>
            <a:headEnd type="none" w="med" len="med"/>
            <a:tailEnd type="none" w="med" len="med"/>
          </a:ln>
        </p:spPr>
      </p:cxnSp>
      <p:cxnSp>
        <p:nvCxnSpPr>
          <p:cNvPr id="48176" name="直接箭头连接符 94"/>
          <p:cNvCxnSpPr/>
          <p:nvPr/>
        </p:nvCxnSpPr>
        <p:spPr>
          <a:xfrm>
            <a:off x="2827338" y="4092575"/>
            <a:ext cx="1587" cy="333375"/>
          </a:xfrm>
          <a:prstGeom prst="straightConnector1">
            <a:avLst/>
          </a:prstGeom>
          <a:ln w="28575" cap="flat" cmpd="sng">
            <a:solidFill>
              <a:srgbClr val="0070C0"/>
            </a:solidFill>
            <a:prstDash val="solid"/>
            <a:round/>
            <a:headEnd type="none" w="med" len="med"/>
            <a:tailEnd type="triangle" w="med" len="med"/>
          </a:ln>
        </p:spPr>
      </p:cxnSp>
      <p:sp>
        <p:nvSpPr>
          <p:cNvPr id="96" name="圆角矩形 95"/>
          <p:cNvSpPr/>
          <p:nvPr/>
        </p:nvSpPr>
        <p:spPr>
          <a:xfrm>
            <a:off x="6556375" y="3011488"/>
            <a:ext cx="2119313" cy="468313"/>
          </a:xfrm>
          <a:prstGeom prst="roundRect">
            <a:avLst/>
          </a:prstGeom>
          <a:solidFill>
            <a:srgbClr val="0070C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支持业务种类</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178" name="矩形 96"/>
          <p:cNvSpPr/>
          <p:nvPr/>
        </p:nvSpPr>
        <p:spPr>
          <a:xfrm>
            <a:off x="6556375" y="3514725"/>
            <a:ext cx="2127250" cy="2073275"/>
          </a:xfrm>
          <a:prstGeom prst="rect">
            <a:avLst/>
          </a:prstGeom>
          <a:noFill/>
          <a:ln w="9525" cap="flat" cmpd="sng">
            <a:solidFill>
              <a:srgbClr val="00B0F0"/>
            </a:solidFill>
            <a:prstDash val="solid"/>
            <a:miter/>
            <a:headEnd type="none" w="med" len="med"/>
            <a:tailEnd type="none" w="med" len="med"/>
          </a:ln>
        </p:spPr>
        <p:txBody>
          <a:bodyPr anchor="t"/>
          <a:lstStyle/>
          <a:p>
            <a:pPr lvl="0" indent="0" algn="just" eaLnBrk="1" hangingPunct="1">
              <a:lnSpc>
                <a:spcPts val="2000"/>
              </a:lnSpc>
            </a:pPr>
            <a:r>
              <a:rPr lang="zh-CN" altLang="en-US" sz="1400" dirty="0">
                <a:solidFill>
                  <a:srgbClr val="000000"/>
                </a:solidFill>
                <a:latin typeface="微软雅黑" panose="020B0503020204020204" pitchFamily="34" charset="-122"/>
                <a:ea typeface="黑体" panose="02010609060101010101" pitchFamily="49" charset="-122"/>
              </a:rPr>
              <a:t>宽带业务、号卡销售</a:t>
            </a:r>
            <a:endParaRPr lang="en-US" altLang="zh-CN" sz="1400" dirty="0">
              <a:solidFill>
                <a:srgbClr val="000000"/>
              </a:solidFill>
              <a:latin typeface="微软雅黑" panose="020B0503020204020204" pitchFamily="34" charset="-122"/>
              <a:ea typeface="黑体" panose="02010609060101010101" pitchFamily="49" charset="-122"/>
            </a:endParaRPr>
          </a:p>
          <a:p>
            <a:pPr lvl="0" indent="0" algn="just" eaLnBrk="1" hangingPunct="1">
              <a:lnSpc>
                <a:spcPts val="2000"/>
              </a:lnSpc>
            </a:pPr>
            <a:r>
              <a:rPr lang="zh-CN" altLang="en-US" sz="1400" dirty="0">
                <a:solidFill>
                  <a:srgbClr val="000000"/>
                </a:solidFill>
                <a:latin typeface="微软雅黑" panose="020B0503020204020204" pitchFamily="34" charset="-122"/>
                <a:ea typeface="黑体" panose="02010609060101010101" pitchFamily="49" charset="-122"/>
              </a:rPr>
              <a:t>合约销售、自助取卡、</a:t>
            </a:r>
            <a:endParaRPr lang="en-US" altLang="zh-CN" sz="1400" dirty="0">
              <a:solidFill>
                <a:srgbClr val="000000"/>
              </a:solidFill>
              <a:latin typeface="微软雅黑" panose="020B0503020204020204" pitchFamily="34" charset="-122"/>
              <a:ea typeface="黑体" panose="02010609060101010101" pitchFamily="49" charset="-122"/>
            </a:endParaRPr>
          </a:p>
          <a:p>
            <a:pPr lvl="0" indent="0" algn="just" eaLnBrk="1" hangingPunct="1">
              <a:lnSpc>
                <a:spcPts val="2000"/>
              </a:lnSpc>
            </a:pPr>
            <a:r>
              <a:rPr lang="zh-CN" altLang="en-US" sz="1400" b="0" dirty="0">
                <a:solidFill>
                  <a:srgbClr val="000000"/>
                </a:solidFill>
                <a:latin typeface="微软雅黑" panose="020B0503020204020204" pitchFamily="34" charset="-122"/>
                <a:ea typeface="黑体" panose="02010609060101010101" pitchFamily="49" charset="-122"/>
              </a:rPr>
              <a:t>水费、有线电视费、电费、管道燃气费、移动、电信话费充值、信用卡还款、保险定额险种、物业费、交通罚没处理、理财项目等费用</a:t>
            </a:r>
            <a:endParaRPr lang="en-US" altLang="zh-CN" sz="1400" b="0" dirty="0">
              <a:solidFill>
                <a:srgbClr val="000000"/>
              </a:solidFill>
              <a:latin typeface="微软雅黑" panose="020B0503020204020204" pitchFamily="34" charset="-122"/>
              <a:ea typeface="黑体" panose="02010609060101010101" pitchFamily="49" charset="-122"/>
            </a:endParaRPr>
          </a:p>
        </p:txBody>
      </p:sp>
      <p:sp>
        <p:nvSpPr>
          <p:cNvPr id="48179" name="右箭头 97"/>
          <p:cNvSpPr/>
          <p:nvPr/>
        </p:nvSpPr>
        <p:spPr>
          <a:xfrm flipH="1">
            <a:off x="6078538" y="4029075"/>
            <a:ext cx="400050" cy="460375"/>
          </a:xfrm>
          <a:prstGeom prst="rightArrow">
            <a:avLst>
              <a:gd name="adj1" fmla="val 50000"/>
              <a:gd name="adj2" fmla="val 5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8180" name="下箭头 98"/>
          <p:cNvSpPr/>
          <p:nvPr/>
        </p:nvSpPr>
        <p:spPr>
          <a:xfrm>
            <a:off x="2076450" y="5741988"/>
            <a:ext cx="4991100" cy="288925"/>
          </a:xfrm>
          <a:prstGeom prst="downArrow">
            <a:avLst>
              <a:gd name="adj1" fmla="val 46712"/>
              <a:gd name="adj2" fmla="val 10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8181" name="圆角矩形 99"/>
          <p:cNvSpPr/>
          <p:nvPr/>
        </p:nvSpPr>
        <p:spPr>
          <a:xfrm>
            <a:off x="347663" y="6111875"/>
            <a:ext cx="8448675" cy="504825"/>
          </a:xfrm>
          <a:prstGeom prst="roundRect">
            <a:avLst>
              <a:gd name="adj" fmla="val 16667"/>
            </a:avLst>
          </a:prstGeom>
          <a:noFill/>
          <a:ln w="9525" cap="flat" cmpd="sng">
            <a:solidFill>
              <a:srgbClr val="D71A20"/>
            </a:solidFill>
            <a:prstDash val="solid"/>
            <a:round/>
            <a:headEnd type="none" w="med" len="med"/>
            <a:tailEnd type="none" w="med" len="med"/>
          </a:ln>
        </p:spPr>
        <p:txBody>
          <a:bodyPr anchor="ctr"/>
          <a:lstStyle/>
          <a:p>
            <a:pPr lvl="0" indent="0" algn="ctr" eaLnBrk="1" hangingPunct="1"/>
            <a:r>
              <a:rPr lang="zh-CN" altLang="en-US" sz="1800" dirty="0">
                <a:solidFill>
                  <a:srgbClr val="000000"/>
                </a:solidFill>
                <a:latin typeface="微软雅黑" panose="020B0503020204020204" pitchFamily="34" charset="-122"/>
                <a:ea typeface="微软雅黑" panose="020B0503020204020204" pitchFamily="34" charset="-122"/>
              </a:rPr>
              <a:t>提升营业网点工作效率，增加营销机会</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48182" name="圆角矩形 100"/>
          <p:cNvSpPr/>
          <p:nvPr/>
        </p:nvSpPr>
        <p:spPr>
          <a:xfrm>
            <a:off x="3556000" y="2382838"/>
            <a:ext cx="2054225" cy="504825"/>
          </a:xfrm>
          <a:prstGeom prst="roundRect">
            <a:avLst>
              <a:gd name="adj" fmla="val 16667"/>
            </a:avLst>
          </a:prstGeom>
          <a:noFill/>
          <a:ln w="9525">
            <a:noFill/>
          </a:ln>
        </p:spPr>
        <p:txBody>
          <a:bodyPr anchor="ctr"/>
          <a:lstStyle/>
          <a:p>
            <a:pPr lvl="0" indent="0" algn="ctr" eaLnBrk="1" hangingPunct="1"/>
            <a:r>
              <a:rPr lang="zh-CN" altLang="en-US" sz="1800" dirty="0">
                <a:solidFill>
                  <a:srgbClr val="000000"/>
                </a:solidFill>
                <a:latin typeface="微软雅黑" panose="020B0503020204020204" pitchFamily="34" charset="-122"/>
                <a:ea typeface="微软雅黑" panose="020B0503020204020204" pitchFamily="34" charset="-122"/>
              </a:rPr>
              <a:t>营业场景模拟</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线上线下一体化应用场景</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6" name="下箭头 5"/>
          <p:cNvSpPr/>
          <p:nvPr/>
        </p:nvSpPr>
        <p:spPr bwMode="auto">
          <a:xfrm>
            <a:off x="2770188" y="2857500"/>
            <a:ext cx="4148138" cy="3430588"/>
          </a:xfrm>
          <a:prstGeom prst="downArrow">
            <a:avLst>
              <a:gd name="adj1" fmla="val 70378"/>
              <a:gd name="adj2" fmla="val 36217"/>
            </a:avLst>
          </a:prstGeom>
          <a:solidFill>
            <a:srgbClr val="FFFFFF">
              <a:lumMod val="8500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圆角矩形 6"/>
          <p:cNvSpPr/>
          <p:nvPr/>
        </p:nvSpPr>
        <p:spPr bwMode="auto">
          <a:xfrm>
            <a:off x="825500" y="2928938"/>
            <a:ext cx="1728788" cy="1212850"/>
          </a:xfrm>
          <a:prstGeom prst="roundRect">
            <a:avLst/>
          </a:prstGeom>
          <a:solidFill>
            <a:srgbClr val="F85829"/>
          </a:solidFill>
          <a:ln w="12700" cap="flat" cmpd="sng" algn="ctr">
            <a:no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线上自助办理</a:t>
            </a:r>
            <a:endPar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7004050" y="3001963"/>
            <a:ext cx="1598613" cy="1216025"/>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自助取卡</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bwMode="auto">
          <a:xfrm>
            <a:off x="3562350" y="3001963"/>
            <a:ext cx="1223963" cy="1120775"/>
          </a:xfrm>
          <a:prstGeom prst="roundRect">
            <a:avLst/>
          </a:prstGeom>
          <a:solidFill>
            <a:srgbClr val="009CE6"/>
          </a:solidFill>
          <a:ln w="12700" cap="flat" cmpd="sng" algn="ctr">
            <a:no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订单归集</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49158" name="直接连接符 9"/>
          <p:cNvCxnSpPr/>
          <p:nvPr/>
        </p:nvCxnSpPr>
        <p:spPr>
          <a:xfrm>
            <a:off x="611188" y="2733675"/>
            <a:ext cx="8278812" cy="47625"/>
          </a:xfrm>
          <a:prstGeom prst="line">
            <a:avLst/>
          </a:prstGeom>
          <a:ln w="19050" cap="flat" cmpd="sng">
            <a:solidFill>
              <a:srgbClr val="009CE6"/>
            </a:solidFill>
            <a:prstDash val="solid"/>
            <a:round/>
            <a:headEnd type="none" w="med" len="med"/>
            <a:tailEnd type="none" w="med" len="med"/>
          </a:ln>
        </p:spPr>
      </p:cxnSp>
      <p:sp>
        <p:nvSpPr>
          <p:cNvPr id="49159" name="文本框 10"/>
          <p:cNvSpPr txBox="1"/>
          <p:nvPr/>
        </p:nvSpPr>
        <p:spPr>
          <a:xfrm>
            <a:off x="1181100" y="2339975"/>
            <a:ext cx="1103313" cy="369888"/>
          </a:xfrm>
          <a:prstGeom prst="rect">
            <a:avLst/>
          </a:prstGeom>
          <a:noFill/>
          <a:ln w="9525">
            <a:noFill/>
          </a:ln>
        </p:spPr>
        <p:txBody>
          <a:bodyPr anchor="ctr">
            <a:spAutoFit/>
          </a:bodyPr>
          <a:lstStyle/>
          <a:p>
            <a:pPr lvl="0" indent="0" algn="ctr" eaLnBrk="1" hangingPunct="1"/>
            <a:r>
              <a:rPr lang="zh-CN" altLang="en-US" sz="1800" dirty="0">
                <a:solidFill>
                  <a:srgbClr val="000000"/>
                </a:solidFill>
                <a:latin typeface="微软雅黑" panose="020B0503020204020204" pitchFamily="34" charset="-122"/>
                <a:ea typeface="微软雅黑" panose="020B0503020204020204" pitchFamily="34" charset="-122"/>
              </a:rPr>
              <a:t>用户</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49160" name="文本框 11"/>
          <p:cNvSpPr txBox="1"/>
          <p:nvPr/>
        </p:nvSpPr>
        <p:spPr>
          <a:xfrm>
            <a:off x="4306888" y="2357438"/>
            <a:ext cx="1101725" cy="369887"/>
          </a:xfrm>
          <a:prstGeom prst="rect">
            <a:avLst/>
          </a:prstGeom>
          <a:noFill/>
          <a:ln w="9525">
            <a:noFill/>
          </a:ln>
        </p:spPr>
        <p:txBody>
          <a:bodyPr anchor="ctr">
            <a:spAutoFit/>
          </a:bodyPr>
          <a:lstStyle/>
          <a:p>
            <a:pPr lvl="0" indent="0" algn="ctr" eaLnBrk="1" hangingPunct="1"/>
            <a:r>
              <a:rPr lang="zh-CN" altLang="en-US" sz="1800" dirty="0">
                <a:solidFill>
                  <a:srgbClr val="000000"/>
                </a:solidFill>
                <a:latin typeface="微软雅黑" panose="020B0503020204020204" pitchFamily="34" charset="-122"/>
                <a:ea typeface="微软雅黑" panose="020B0503020204020204" pitchFamily="34" charset="-122"/>
              </a:rPr>
              <a:t>后端系统</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49161" name="文本框 12"/>
          <p:cNvSpPr txBox="1"/>
          <p:nvPr/>
        </p:nvSpPr>
        <p:spPr>
          <a:xfrm>
            <a:off x="7018338" y="2363788"/>
            <a:ext cx="1584325" cy="369887"/>
          </a:xfrm>
          <a:prstGeom prst="rect">
            <a:avLst/>
          </a:prstGeom>
          <a:noFill/>
          <a:ln w="9525">
            <a:noFill/>
          </a:ln>
        </p:spPr>
        <p:txBody>
          <a:bodyPr anchor="ctr">
            <a:spAutoFit/>
          </a:bodyPr>
          <a:lstStyle/>
          <a:p>
            <a:pPr lvl="0" indent="0" algn="ctr" eaLnBrk="1" hangingPunct="1"/>
            <a:r>
              <a:rPr lang="zh-CN" altLang="en-US" sz="1800" dirty="0">
                <a:solidFill>
                  <a:srgbClr val="000000"/>
                </a:solidFill>
                <a:latin typeface="微软雅黑" panose="020B0503020204020204" pitchFamily="34" charset="-122"/>
                <a:ea typeface="微软雅黑" panose="020B0503020204020204" pitchFamily="34" charset="-122"/>
              </a:rPr>
              <a:t>自助销售终端</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4941888" y="3001963"/>
            <a:ext cx="1228725" cy="1120775"/>
          </a:xfrm>
          <a:prstGeom prst="roundRect">
            <a:avLst/>
          </a:prstGeom>
          <a:solidFill>
            <a:srgbClr val="009CE6"/>
          </a:solidFill>
          <a:ln w="12700" cap="flat" cmpd="sng" algn="ctr">
            <a:no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订单生产</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14"/>
          <p:cNvSpPr/>
          <p:nvPr/>
        </p:nvSpPr>
        <p:spPr bwMode="auto">
          <a:xfrm>
            <a:off x="3405188" y="2857500"/>
            <a:ext cx="2797175" cy="1390650"/>
          </a:xfrm>
          <a:prstGeom prst="roundRect">
            <a:avLst/>
          </a:prstGeom>
          <a:noFill/>
          <a:ln w="28575" cap="flat" cmpd="sng" algn="ctr">
            <a:solidFill>
              <a:srgbClr val="009CE6"/>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15"/>
          <p:cNvSpPr/>
          <p:nvPr/>
        </p:nvSpPr>
        <p:spPr bwMode="auto">
          <a:xfrm>
            <a:off x="4065588" y="4672013"/>
            <a:ext cx="1571625" cy="936625"/>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业务办理</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88900" marR="0" lvl="0" indent="-8890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号码选择</a:t>
            </a:r>
            <a:endParaRPr kumimoji="0" lang="en-US" altLang="zh-CN"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88900" marR="0" lvl="0" indent="-8890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产品选择</a:t>
            </a:r>
            <a:endParaRPr kumimoji="0" lang="en-US" altLang="zh-CN" sz="11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165" name="右箭头 16"/>
          <p:cNvSpPr/>
          <p:nvPr/>
        </p:nvSpPr>
        <p:spPr>
          <a:xfrm>
            <a:off x="2613025" y="3384550"/>
            <a:ext cx="731838" cy="431800"/>
          </a:xfrm>
          <a:prstGeom prst="rightArrow">
            <a:avLst>
              <a:gd name="adj1" fmla="val 50000"/>
              <a:gd name="adj2" fmla="val 49951"/>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9166" name="右箭头 17"/>
          <p:cNvSpPr/>
          <p:nvPr/>
        </p:nvSpPr>
        <p:spPr>
          <a:xfrm>
            <a:off x="6315075" y="3432175"/>
            <a:ext cx="547688" cy="431800"/>
          </a:xfrm>
          <a:prstGeom prst="rightArrow">
            <a:avLst>
              <a:gd name="adj1" fmla="val 50000"/>
              <a:gd name="adj2" fmla="val 49942"/>
            </a:avLst>
          </a:prstGeom>
          <a:solidFill>
            <a:srgbClr val="FFC000"/>
          </a:solidFill>
          <a:ln w="9525" cap="flat" cmpd="sng">
            <a:solidFill>
              <a:srgbClr val="009CE6"/>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19" name="矩形 18"/>
          <p:cNvSpPr/>
          <p:nvPr/>
        </p:nvSpPr>
        <p:spPr>
          <a:xfrm>
            <a:off x="1060450" y="3475038"/>
            <a:ext cx="1031875" cy="461963"/>
          </a:xfrm>
          <a:prstGeom prst="rect">
            <a:avLst/>
          </a:prstGeom>
        </p:spPr>
        <p:txBody>
          <a:bodyPr>
            <a:spAutoFit/>
          </a:bodyPr>
          <a:lstStyle/>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号码选择</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产品选择</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7288213" y="3819525"/>
            <a:ext cx="1031875" cy="277813"/>
          </a:xfrm>
          <a:prstGeom prst="rect">
            <a:avLst/>
          </a:prstGeom>
        </p:spPr>
        <p:txBody>
          <a:bodyPr>
            <a:spAutoFit/>
          </a:bodyPr>
          <a:lstStyle/>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身份认证</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圆角矩形 20"/>
          <p:cNvSpPr/>
          <p:nvPr/>
        </p:nvSpPr>
        <p:spPr bwMode="auto">
          <a:xfrm>
            <a:off x="825500" y="4554538"/>
            <a:ext cx="1703388" cy="1182688"/>
          </a:xfrm>
          <a:prstGeom prst="roundRect">
            <a:avLst/>
          </a:prstGeom>
          <a:solidFill>
            <a:srgbClr val="F85829"/>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线下业务受理</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49170" name="曲线连接符 21"/>
          <p:cNvCxnSpPr>
            <a:stCxn id="21" idx="3"/>
            <a:endCxn id="16" idx="1"/>
          </p:cNvCxnSpPr>
          <p:nvPr/>
        </p:nvCxnSpPr>
        <p:spPr>
          <a:xfrm flipV="1">
            <a:off x="2528888" y="5140325"/>
            <a:ext cx="1536700" cy="4763"/>
          </a:xfrm>
          <a:prstGeom prst="curvedConnector3">
            <a:avLst>
              <a:gd name="adj1" fmla="val 50000"/>
            </a:avLst>
          </a:prstGeom>
          <a:ln w="57150" cap="flat" cmpd="sng">
            <a:solidFill>
              <a:srgbClr val="0070C0"/>
            </a:solidFill>
            <a:prstDash val="solid"/>
            <a:round/>
            <a:headEnd type="none" w="med" len="med"/>
            <a:tailEnd type="triangle" w="med" len="med"/>
          </a:ln>
        </p:spPr>
      </p:cxnSp>
      <p:sp>
        <p:nvSpPr>
          <p:cNvPr id="49171" name="右箭头 22"/>
          <p:cNvSpPr/>
          <p:nvPr/>
        </p:nvSpPr>
        <p:spPr>
          <a:xfrm>
            <a:off x="4806950" y="3360738"/>
            <a:ext cx="171450" cy="431800"/>
          </a:xfrm>
          <a:prstGeom prst="rightArrow">
            <a:avLst>
              <a:gd name="adj1" fmla="val 50000"/>
              <a:gd name="adj2" fmla="val 10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9172" name="右箭头 23"/>
          <p:cNvSpPr/>
          <p:nvPr/>
        </p:nvSpPr>
        <p:spPr>
          <a:xfrm>
            <a:off x="7185025" y="5665788"/>
            <a:ext cx="436563" cy="276225"/>
          </a:xfrm>
          <a:prstGeom prst="rightArrow">
            <a:avLst>
              <a:gd name="adj1" fmla="val 50000"/>
              <a:gd name="adj2" fmla="val 5018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cxnSp>
        <p:nvCxnSpPr>
          <p:cNvPr id="49173" name="AutoShape 105"/>
          <p:cNvCxnSpPr/>
          <p:nvPr/>
        </p:nvCxnSpPr>
        <p:spPr>
          <a:xfrm flipV="1">
            <a:off x="7185025" y="6288088"/>
            <a:ext cx="401638" cy="0"/>
          </a:xfrm>
          <a:prstGeom prst="bentConnector3">
            <a:avLst>
              <a:gd name="adj1" fmla="val 50000"/>
            </a:avLst>
          </a:prstGeom>
          <a:ln w="38100" cap="flat" cmpd="sng">
            <a:solidFill>
              <a:srgbClr val="0190D4"/>
            </a:solidFill>
            <a:prstDash val="solid"/>
            <a:miter/>
            <a:headEnd type="none" w="med" len="med"/>
            <a:tailEnd type="none" w="med" len="med"/>
          </a:ln>
        </p:spPr>
      </p:cxnSp>
      <p:sp>
        <p:nvSpPr>
          <p:cNvPr id="49174" name="文本框 25"/>
          <p:cNvSpPr txBox="1"/>
          <p:nvPr/>
        </p:nvSpPr>
        <p:spPr>
          <a:xfrm>
            <a:off x="7581900" y="6149975"/>
            <a:ext cx="1262063" cy="306388"/>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线下业务流程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49175" name="文本框 26"/>
          <p:cNvSpPr txBox="1"/>
          <p:nvPr/>
        </p:nvSpPr>
        <p:spPr>
          <a:xfrm>
            <a:off x="7621588" y="5705475"/>
            <a:ext cx="1262062" cy="306388"/>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线上业务流程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8" name="矩形 27"/>
          <p:cNvSpPr/>
          <p:nvPr/>
        </p:nvSpPr>
        <p:spPr>
          <a:xfrm>
            <a:off x="3562350" y="3475038"/>
            <a:ext cx="1031875" cy="461963"/>
          </a:xfrm>
          <a:prstGeom prst="rect">
            <a:avLst/>
          </a:prstGeom>
        </p:spPr>
        <p:txBody>
          <a:bodyPr>
            <a:spAutoFit/>
          </a:bodyPr>
          <a:lstStyle/>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订单分派</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订单跟踪</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4956175" y="3475038"/>
            <a:ext cx="1031875" cy="461963"/>
          </a:xfrm>
          <a:prstGeom prst="rect">
            <a:avLst/>
          </a:prstGeom>
        </p:spPr>
        <p:txBody>
          <a:bodyPr>
            <a:spAutoFit/>
          </a:bodyPr>
          <a:lstStyle/>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自动生产</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86055" marR="0" lvl="0" indent="-9398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人工生产</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49178" name="AutoShape 105"/>
          <p:cNvCxnSpPr/>
          <p:nvPr/>
        </p:nvCxnSpPr>
        <p:spPr>
          <a:xfrm rot="-5400000" flipV="1">
            <a:off x="4654550" y="4452938"/>
            <a:ext cx="401638" cy="0"/>
          </a:xfrm>
          <a:prstGeom prst="bentConnector3">
            <a:avLst>
              <a:gd name="adj1" fmla="val 50000"/>
            </a:avLst>
          </a:prstGeom>
          <a:ln w="57150" cap="flat" cmpd="sng">
            <a:solidFill>
              <a:srgbClr val="0070C0"/>
            </a:solidFill>
            <a:prstDash val="solid"/>
            <a:miter/>
            <a:headEnd type="none" w="med" len="med"/>
            <a:tailEnd type="triangle" w="med" len="med"/>
          </a:ln>
        </p:spPr>
      </p:cxnSp>
      <p:sp>
        <p:nvSpPr>
          <p:cNvPr id="31" name="圆角矩形 30"/>
          <p:cNvSpPr/>
          <p:nvPr/>
        </p:nvSpPr>
        <p:spPr bwMode="auto">
          <a:xfrm>
            <a:off x="3348038" y="5859463"/>
            <a:ext cx="2909888" cy="665163"/>
          </a:xfrm>
          <a:prstGeom prst="roundRect">
            <a:avLst/>
          </a:prstGeom>
          <a:solidFill>
            <a:srgbClr val="FFC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CBSS/ESS/BSS</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49180" name="直接连接符 9"/>
          <p:cNvCxnSpPr/>
          <p:nvPr/>
        </p:nvCxnSpPr>
        <p:spPr>
          <a:xfrm>
            <a:off x="209550" y="4405313"/>
            <a:ext cx="6653213" cy="26987"/>
          </a:xfrm>
          <a:prstGeom prst="line">
            <a:avLst/>
          </a:prstGeom>
          <a:ln w="38100" cap="flat" cmpd="sng">
            <a:solidFill>
              <a:srgbClr val="FF0000"/>
            </a:solidFill>
            <a:prstDash val="dash"/>
            <a:miter/>
            <a:headEnd type="none" w="med" len="med"/>
            <a:tailEnd type="none" w="med" len="med"/>
          </a:ln>
        </p:spPr>
      </p:cxnSp>
      <p:sp>
        <p:nvSpPr>
          <p:cNvPr id="11" name="矩形 10"/>
          <p:cNvSpPr/>
          <p:nvPr/>
        </p:nvSpPr>
        <p:spPr>
          <a:xfrm>
            <a:off x="209550" y="4524375"/>
            <a:ext cx="698500" cy="40005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线下</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39" name="矩形 38"/>
          <p:cNvSpPr/>
          <p:nvPr/>
        </p:nvSpPr>
        <p:spPr>
          <a:xfrm>
            <a:off x="193675" y="3906838"/>
            <a:ext cx="696913" cy="40163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线上</a:t>
            </a:r>
            <a:endPar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49183" name="文本框 27"/>
          <p:cNvSpPr txBox="1"/>
          <p:nvPr/>
        </p:nvSpPr>
        <p:spPr>
          <a:xfrm>
            <a:off x="234950" y="1268413"/>
            <a:ext cx="8634413" cy="1016000"/>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lnSpc>
                <a:spcPts val="24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自助销售终端自助取卡，能够有效解决线上号卡销售中无法进行实名认证的问题，实现客户线上购买，线下认证一体化</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lvl="0" indent="-285750" eaLnBrk="1" hangingPunct="1">
              <a:lnSpc>
                <a:spcPts val="24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满足客户自提需求，客户可以多点取卡，无需传统物流点对点的配送。</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线下自助取卡应用场景</a:t>
            </a:r>
            <a:endPar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1202" name="右箭头 28"/>
          <p:cNvSpPr/>
          <p:nvPr/>
        </p:nvSpPr>
        <p:spPr>
          <a:xfrm>
            <a:off x="2941638" y="2706688"/>
            <a:ext cx="3729037" cy="431800"/>
          </a:xfrm>
          <a:prstGeom prst="rightArrow">
            <a:avLst>
              <a:gd name="adj1" fmla="val 50000"/>
              <a:gd name="adj2" fmla="val 49937"/>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6" name="圆角矩形 5"/>
          <p:cNvSpPr/>
          <p:nvPr/>
        </p:nvSpPr>
        <p:spPr bwMode="auto">
          <a:xfrm>
            <a:off x="323850" y="2443163"/>
            <a:ext cx="1236663" cy="955675"/>
          </a:xfrm>
          <a:prstGeom prst="roundRect">
            <a:avLst/>
          </a:prstGeom>
          <a:solidFill>
            <a:srgbClr val="9CDC5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客户订单</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bwMode="auto">
          <a:xfrm>
            <a:off x="3776663" y="2414588"/>
            <a:ext cx="979488"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验证</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1984375" y="2414588"/>
            <a:ext cx="1368425" cy="973138"/>
          </a:xfrm>
          <a:prstGeom prst="roundRect">
            <a:avLst/>
          </a:prstGeom>
          <a:solidFill>
            <a:srgbClr val="FE7943"/>
          </a:solidFill>
          <a:ln w="12700" cap="flat" cmpd="sng" algn="ctr">
            <a:noFill/>
            <a:prstDash val="solid"/>
            <a:miter lim="800000"/>
          </a:ln>
          <a:effectLst/>
        </p:spPr>
        <p:txBody>
          <a:bodyPr anchor="ctr"/>
          <a:lstStyle/>
          <a:p>
            <a:pPr marL="8890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订单查询</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订单号输入</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206" name="右箭头 37"/>
          <p:cNvSpPr/>
          <p:nvPr/>
        </p:nvSpPr>
        <p:spPr>
          <a:xfrm>
            <a:off x="1552575" y="2684463"/>
            <a:ext cx="442913" cy="431800"/>
          </a:xfrm>
          <a:prstGeom prst="rightArrow">
            <a:avLst>
              <a:gd name="adj1" fmla="val 50000"/>
              <a:gd name="adj2" fmla="val 4993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10" name="圆角矩形 9"/>
          <p:cNvSpPr/>
          <p:nvPr/>
        </p:nvSpPr>
        <p:spPr bwMode="auto">
          <a:xfrm>
            <a:off x="5180013" y="2414588"/>
            <a:ext cx="101917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电子签名确认</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bwMode="auto">
          <a:xfrm>
            <a:off x="1768475" y="2349500"/>
            <a:ext cx="5834063" cy="1144588"/>
          </a:xfrm>
          <a:prstGeom prst="roundRect">
            <a:avLst/>
          </a:prstGeom>
          <a:noFill/>
          <a:ln w="28575" cap="flat" cmpd="sng" algn="ctr">
            <a:solidFill>
              <a:srgbClr val="FE7943"/>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209" name="右箭头 41"/>
          <p:cNvSpPr/>
          <p:nvPr/>
        </p:nvSpPr>
        <p:spPr>
          <a:xfrm>
            <a:off x="7458075" y="2743200"/>
            <a:ext cx="468313" cy="387350"/>
          </a:xfrm>
          <a:prstGeom prst="rightArrow">
            <a:avLst>
              <a:gd name="adj1" fmla="val 50000"/>
              <a:gd name="adj2" fmla="val 4986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14" name="圆角矩形 13"/>
          <p:cNvSpPr/>
          <p:nvPr/>
        </p:nvSpPr>
        <p:spPr bwMode="auto">
          <a:xfrm>
            <a:off x="6623050" y="2443163"/>
            <a:ext cx="889000" cy="944563"/>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自动</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写卡</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14"/>
          <p:cNvSpPr/>
          <p:nvPr/>
        </p:nvSpPr>
        <p:spPr bwMode="auto">
          <a:xfrm>
            <a:off x="7935913" y="2509838"/>
            <a:ext cx="890588" cy="855663"/>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完成</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212" name="椭圆 15"/>
          <p:cNvSpPr/>
          <p:nvPr/>
        </p:nvSpPr>
        <p:spPr>
          <a:xfrm>
            <a:off x="6713538" y="3206750"/>
            <a:ext cx="215900" cy="211138"/>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1213" name="椭圆 16"/>
          <p:cNvSpPr/>
          <p:nvPr/>
        </p:nvSpPr>
        <p:spPr>
          <a:xfrm>
            <a:off x="3821113" y="3154363"/>
            <a:ext cx="215900" cy="211137"/>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1214" name="椭圆 17"/>
          <p:cNvSpPr/>
          <p:nvPr/>
        </p:nvSpPr>
        <p:spPr>
          <a:xfrm>
            <a:off x="5287963" y="3155950"/>
            <a:ext cx="215900" cy="211138"/>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1215" name="椭圆 18"/>
          <p:cNvSpPr/>
          <p:nvPr/>
        </p:nvSpPr>
        <p:spPr>
          <a:xfrm>
            <a:off x="2022475" y="3198813"/>
            <a:ext cx="215900" cy="211137"/>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grpSp>
        <p:nvGrpSpPr>
          <p:cNvPr id="23" name="组合 22"/>
          <p:cNvGrpSpPr/>
          <p:nvPr/>
        </p:nvGrpSpPr>
        <p:grpSpPr>
          <a:xfrm>
            <a:off x="230188" y="3797300"/>
            <a:ext cx="3986212" cy="3033713"/>
            <a:chOff x="229654" y="3460418"/>
            <a:chExt cx="3987375" cy="3034689"/>
          </a:xfrm>
        </p:grpSpPr>
        <p:sp>
          <p:nvSpPr>
            <p:cNvPr id="22" name="矩形标注 21"/>
            <p:cNvSpPr/>
            <p:nvPr/>
          </p:nvSpPr>
          <p:spPr bwMode="auto">
            <a:xfrm>
              <a:off x="229654" y="3460418"/>
              <a:ext cx="3987375" cy="3034689"/>
            </a:xfrm>
            <a:prstGeom prst="wedgeRectCallout">
              <a:avLst>
                <a:gd name="adj1" fmla="val -1975"/>
                <a:gd name="adj2" fmla="val -65552"/>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1218" name="图片 20"/>
            <p:cNvPicPr>
              <a:picLocks noChangeAspect="1"/>
            </p:cNvPicPr>
            <p:nvPr/>
          </p:nvPicPr>
          <p:blipFill>
            <a:blip r:embed="rId1"/>
            <a:stretch>
              <a:fillRect/>
            </a:stretch>
          </p:blipFill>
          <p:spPr>
            <a:xfrm>
              <a:off x="323528" y="3501778"/>
              <a:ext cx="3726133" cy="2980906"/>
            </a:xfrm>
            <a:prstGeom prst="rect">
              <a:avLst/>
            </a:prstGeom>
            <a:noFill/>
            <a:ln w="9525">
              <a:noFill/>
            </a:ln>
          </p:spPr>
        </p:pic>
      </p:grpSp>
      <p:pic>
        <p:nvPicPr>
          <p:cNvPr id="20" name="图片 19"/>
          <p:cNvPicPr>
            <a:picLocks noChangeAspect="1"/>
          </p:cNvPicPr>
          <p:nvPr/>
        </p:nvPicPr>
        <p:blipFill>
          <a:blip r:embed="rId2"/>
          <a:stretch>
            <a:fillRect/>
          </a:stretch>
        </p:blipFill>
        <p:spPr>
          <a:xfrm>
            <a:off x="382588" y="3851275"/>
            <a:ext cx="3725862" cy="2979738"/>
          </a:xfrm>
          <a:prstGeom prst="rect">
            <a:avLst/>
          </a:prstGeom>
          <a:noFill/>
          <a:ln w="9525">
            <a:noFill/>
          </a:ln>
        </p:spPr>
      </p:pic>
      <p:grpSp>
        <p:nvGrpSpPr>
          <p:cNvPr id="28" name="组合 27"/>
          <p:cNvGrpSpPr/>
          <p:nvPr/>
        </p:nvGrpSpPr>
        <p:grpSpPr>
          <a:xfrm>
            <a:off x="1952625" y="3784600"/>
            <a:ext cx="3987800" cy="3076575"/>
            <a:chOff x="2311162" y="3433892"/>
            <a:chExt cx="3987375" cy="3077177"/>
          </a:xfrm>
        </p:grpSpPr>
        <p:sp>
          <p:nvSpPr>
            <p:cNvPr id="25" name="矩形标注 24"/>
            <p:cNvSpPr/>
            <p:nvPr/>
          </p:nvSpPr>
          <p:spPr bwMode="auto">
            <a:xfrm>
              <a:off x="2311162" y="3433892"/>
              <a:ext cx="3987375" cy="3034307"/>
            </a:xfrm>
            <a:prstGeom prst="wedgeRectCallout">
              <a:avLst>
                <a:gd name="adj1" fmla="val -1975"/>
                <a:gd name="adj2" fmla="val -66986"/>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1222" name="图片 26"/>
            <p:cNvPicPr>
              <a:picLocks noChangeAspect="1"/>
            </p:cNvPicPr>
            <p:nvPr/>
          </p:nvPicPr>
          <p:blipFill>
            <a:blip r:embed="rId3"/>
            <a:stretch>
              <a:fillRect/>
            </a:stretch>
          </p:blipFill>
          <p:spPr>
            <a:xfrm>
              <a:off x="2413659" y="3482643"/>
              <a:ext cx="3785533" cy="3028426"/>
            </a:xfrm>
            <a:prstGeom prst="rect">
              <a:avLst/>
            </a:prstGeom>
            <a:noFill/>
            <a:ln w="9525">
              <a:noFill/>
            </a:ln>
          </p:spPr>
        </p:pic>
      </p:grpSp>
      <p:grpSp>
        <p:nvGrpSpPr>
          <p:cNvPr id="32" name="组合 31"/>
          <p:cNvGrpSpPr/>
          <p:nvPr/>
        </p:nvGrpSpPr>
        <p:grpSpPr>
          <a:xfrm>
            <a:off x="3429000" y="3787775"/>
            <a:ext cx="3987800" cy="3070225"/>
            <a:chOff x="3984251" y="3469867"/>
            <a:chExt cx="3987375" cy="3069447"/>
          </a:xfrm>
        </p:grpSpPr>
        <p:sp>
          <p:nvSpPr>
            <p:cNvPr id="30" name="矩形标注 29"/>
            <p:cNvSpPr/>
            <p:nvPr/>
          </p:nvSpPr>
          <p:spPr bwMode="auto">
            <a:xfrm>
              <a:off x="3984251" y="3469867"/>
              <a:ext cx="3987375" cy="3034531"/>
            </a:xfrm>
            <a:prstGeom prst="wedgeRectCallout">
              <a:avLst>
                <a:gd name="adj1" fmla="val -519"/>
                <a:gd name="adj2" fmla="val -66987"/>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1225" name="图片 30"/>
            <p:cNvPicPr>
              <a:picLocks noChangeAspect="1"/>
            </p:cNvPicPr>
            <p:nvPr/>
          </p:nvPicPr>
          <p:blipFill>
            <a:blip r:embed="rId4"/>
            <a:stretch>
              <a:fillRect/>
            </a:stretch>
          </p:blipFill>
          <p:spPr>
            <a:xfrm>
              <a:off x="4098790" y="3523043"/>
              <a:ext cx="3770339" cy="3016271"/>
            </a:xfrm>
            <a:prstGeom prst="rect">
              <a:avLst/>
            </a:prstGeom>
            <a:noFill/>
            <a:ln w="9525">
              <a:noFill/>
            </a:ln>
          </p:spPr>
        </p:pic>
      </p:grpSp>
      <p:grpSp>
        <p:nvGrpSpPr>
          <p:cNvPr id="35" name="组合 34"/>
          <p:cNvGrpSpPr/>
          <p:nvPr/>
        </p:nvGrpSpPr>
        <p:grpSpPr>
          <a:xfrm>
            <a:off x="4905375" y="3805238"/>
            <a:ext cx="3987800" cy="3035300"/>
            <a:chOff x="4905105" y="3492091"/>
            <a:chExt cx="3987375" cy="3034689"/>
          </a:xfrm>
        </p:grpSpPr>
        <p:sp>
          <p:nvSpPr>
            <p:cNvPr id="33" name="矩形标注 32"/>
            <p:cNvSpPr/>
            <p:nvPr/>
          </p:nvSpPr>
          <p:spPr bwMode="auto">
            <a:xfrm>
              <a:off x="4905105" y="3492091"/>
              <a:ext cx="3987375" cy="3034689"/>
            </a:xfrm>
            <a:prstGeom prst="wedgeRectCallout">
              <a:avLst>
                <a:gd name="adj1" fmla="val -1975"/>
                <a:gd name="adj2" fmla="val -66030"/>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1228" name="图片 33"/>
            <p:cNvPicPr>
              <a:picLocks noChangeAspect="1"/>
            </p:cNvPicPr>
            <p:nvPr/>
          </p:nvPicPr>
          <p:blipFill>
            <a:blip r:embed="rId5"/>
            <a:stretch>
              <a:fillRect/>
            </a:stretch>
          </p:blipFill>
          <p:spPr>
            <a:xfrm>
              <a:off x="5055932" y="3545377"/>
              <a:ext cx="3724959" cy="2979967"/>
            </a:xfrm>
            <a:prstGeom prst="rect">
              <a:avLst/>
            </a:prstGeom>
            <a:noFill/>
            <a:ln w="9525">
              <a:noFill/>
            </a:ln>
          </p:spPr>
        </p:pic>
      </p:grpSp>
      <p:sp>
        <p:nvSpPr>
          <p:cNvPr id="51229" name="文本框 27"/>
          <p:cNvSpPr txBox="1"/>
          <p:nvPr/>
        </p:nvSpPr>
        <p:spPr>
          <a:xfrm>
            <a:off x="234950" y="1268413"/>
            <a:ext cx="8634413" cy="400050"/>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lnSpc>
                <a:spcPts val="24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线下自助取卡流程简单，只需</a:t>
            </a:r>
            <a:r>
              <a:rPr lang="en-US" altLang="zh-CN" sz="1600" dirty="0">
                <a:solidFill>
                  <a:srgbClr val="000000"/>
                </a:solidFill>
                <a:latin typeface="微软雅黑" panose="020B0503020204020204" pitchFamily="34" charset="-122"/>
                <a:ea typeface="微软雅黑" panose="020B0503020204020204" pitchFamily="34" charset="-122"/>
              </a:rPr>
              <a:t>4</a:t>
            </a:r>
            <a:r>
              <a:rPr lang="zh-CN" altLang="en-US" sz="1600" dirty="0">
                <a:solidFill>
                  <a:srgbClr val="000000"/>
                </a:solidFill>
                <a:latin typeface="微软雅黑" panose="020B0503020204020204" pitchFamily="34" charset="-122"/>
                <a:ea typeface="微软雅黑" panose="020B0503020204020204" pitchFamily="34" charset="-122"/>
              </a:rPr>
              <a:t>步，更方便。</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51230" name="圆角矩形标注 3"/>
          <p:cNvSpPr/>
          <p:nvPr/>
        </p:nvSpPr>
        <p:spPr>
          <a:xfrm>
            <a:off x="7458075" y="1768475"/>
            <a:ext cx="1447800" cy="598488"/>
          </a:xfrm>
          <a:prstGeom prst="wedgeRoundRectCallout">
            <a:avLst>
              <a:gd name="adj1" fmla="val -89889"/>
              <a:gd name="adj2" fmla="val 51949"/>
              <a:gd name="adj3" fmla="val 16667"/>
            </a:avLst>
          </a:prstGeom>
          <a:solidFill>
            <a:srgbClr val="FFC000"/>
          </a:solidFill>
          <a:ln w="9525">
            <a:noFill/>
          </a:ln>
        </p:spPr>
        <p:txBody>
          <a:bodyPr anchor="ctr"/>
          <a:lstStyle/>
          <a:p>
            <a:pPr lvl="0" indent="0" algn="ctr" eaLnBrk="1" hangingPunct="1"/>
            <a:r>
              <a:rPr lang="en-US" altLang="zh-CN" sz="3600" dirty="0">
                <a:solidFill>
                  <a:srgbClr val="FF0000"/>
                </a:solidFill>
                <a:latin typeface="微软雅黑" panose="020B0503020204020204" pitchFamily="34" charset="-122"/>
                <a:ea typeface="微软雅黑" panose="020B0503020204020204" pitchFamily="34" charset="-122"/>
              </a:rPr>
              <a:t>4</a:t>
            </a:r>
            <a:r>
              <a:rPr lang="zh-CN" altLang="en-US" sz="3600" dirty="0">
                <a:solidFill>
                  <a:srgbClr val="FF0000"/>
                </a:solidFill>
                <a:latin typeface="微软雅黑" panose="020B0503020204020204" pitchFamily="34" charset="-122"/>
                <a:ea typeface="微软雅黑" panose="020B0503020204020204" pitchFamily="34" charset="-122"/>
              </a:rPr>
              <a:t>步</a:t>
            </a:r>
            <a:r>
              <a:rPr lang="zh-CN" altLang="en-US" dirty="0">
                <a:latin typeface="微软雅黑" panose="020B0503020204020204" pitchFamily="34" charset="-122"/>
                <a:ea typeface="微软雅黑" panose="020B0503020204020204" pitchFamily="34" charset="-122"/>
              </a:rPr>
              <a:t>完成</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1000"/>
                                        <p:tgtEl>
                                          <p:spTgt spid="32"/>
                                        </p:tgtEl>
                                      </p:cBhvr>
                                    </p:animEffect>
                                    <p:anim calcmode="lin" valueType="num">
                                      <p:cBhvr>
                                        <p:cTn id="29" dur="1000" fill="hold"/>
                                        <p:tgtEl>
                                          <p:spTgt spid="32"/>
                                        </p:tgtEl>
                                        <p:attrNameLst>
                                          <p:attrName>ppt_x</p:attrName>
                                        </p:attrNameLst>
                                      </p:cBhvr>
                                      <p:tavLst>
                                        <p:tav tm="0">
                                          <p:val>
                                            <p:strVal val="#ppt_x"/>
                                          </p:val>
                                        </p:tav>
                                        <p:tav tm="100000">
                                          <p:val>
                                            <p:strVal val="#ppt_x"/>
                                          </p:val>
                                        </p:tav>
                                      </p:tavLst>
                                    </p:anim>
                                    <p:anim calcmode="lin" valueType="num">
                                      <p:cBhvr>
                                        <p:cTn id="3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35063" y="476250"/>
            <a:ext cx="5740400" cy="566738"/>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chemeClr val="bg1">
                    <a:lumMod val="50000"/>
                  </a:schemeClr>
                </a:solidFill>
                <a:effectLst/>
                <a:uLnTx/>
                <a:uFillTx/>
                <a:latin typeface="+mj-lt"/>
                <a:ea typeface="微软雅黑" panose="020B0503020204020204" pitchFamily="34" charset="-122"/>
                <a:cs typeface="+mn-cs"/>
              </a:rPr>
              <a:t>云销售系统建设历程</a:t>
            </a:r>
            <a:endParaRPr kumimoji="1" lang="zh-CN" altLang="en-US" sz="2000" b="1" i="0" u="none" strike="noStrike" kern="1200" cap="none" spc="0" normalizeH="0" baseline="0" noProof="0" dirty="0">
              <a:ln>
                <a:noFill/>
              </a:ln>
              <a:solidFill>
                <a:schemeClr val="bg1">
                  <a:lumMod val="50000"/>
                </a:schemeClr>
              </a:solidFill>
              <a:effectLst/>
              <a:uLnTx/>
              <a:uFillTx/>
              <a:latin typeface="+mj-lt"/>
              <a:ea typeface="微软雅黑" panose="020B0503020204020204" pitchFamily="34" charset="-122"/>
              <a:cs typeface="+mn-cs"/>
            </a:endParaRPr>
          </a:p>
        </p:txBody>
      </p:sp>
      <p:cxnSp>
        <p:nvCxnSpPr>
          <p:cNvPr id="11266" name="直接连接符 60"/>
          <p:cNvCxnSpPr/>
          <p:nvPr/>
        </p:nvCxnSpPr>
        <p:spPr>
          <a:xfrm flipV="1">
            <a:off x="827088" y="3933825"/>
            <a:ext cx="8280400" cy="25400"/>
          </a:xfrm>
          <a:prstGeom prst="line">
            <a:avLst/>
          </a:prstGeom>
          <a:ln w="19050" cap="flat" cmpd="sng">
            <a:solidFill>
              <a:srgbClr val="BFBFBF"/>
            </a:solidFill>
            <a:prstDash val="dash"/>
            <a:round/>
            <a:headEnd type="none" w="med" len="med"/>
            <a:tailEnd type="arrow" w="med" len="med"/>
          </a:ln>
        </p:spPr>
      </p:cxnSp>
      <p:cxnSp>
        <p:nvCxnSpPr>
          <p:cNvPr id="11267" name="直接连接符 60"/>
          <p:cNvCxnSpPr/>
          <p:nvPr/>
        </p:nvCxnSpPr>
        <p:spPr>
          <a:xfrm flipV="1">
            <a:off x="325438" y="4978400"/>
            <a:ext cx="8818562" cy="0"/>
          </a:xfrm>
          <a:prstGeom prst="line">
            <a:avLst/>
          </a:prstGeom>
          <a:ln w="38100" cap="flat" cmpd="sng">
            <a:solidFill>
              <a:srgbClr val="CC0000"/>
            </a:solidFill>
            <a:prstDash val="solid"/>
            <a:round/>
            <a:headEnd type="none" w="med" len="med"/>
            <a:tailEnd type="triangle" w="med" len="med"/>
          </a:ln>
        </p:spPr>
      </p:cxnSp>
      <p:sp>
        <p:nvSpPr>
          <p:cNvPr id="11268" name="椭圆 7"/>
          <p:cNvSpPr/>
          <p:nvPr/>
        </p:nvSpPr>
        <p:spPr>
          <a:xfrm>
            <a:off x="1173163" y="4840288"/>
            <a:ext cx="288925" cy="288925"/>
          </a:xfrm>
          <a:prstGeom prst="ellipse">
            <a:avLst/>
          </a:prstGeom>
          <a:solidFill>
            <a:srgbClr val="CC0000"/>
          </a:solidFill>
          <a:ln w="38100">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1269" name="椭圆 8"/>
          <p:cNvSpPr/>
          <p:nvPr/>
        </p:nvSpPr>
        <p:spPr>
          <a:xfrm>
            <a:off x="2203450" y="4851400"/>
            <a:ext cx="288925" cy="287338"/>
          </a:xfrm>
          <a:prstGeom prst="ellipse">
            <a:avLst/>
          </a:prstGeom>
          <a:solidFill>
            <a:srgbClr val="CC0000"/>
          </a:solidFill>
          <a:ln w="38100">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1270" name="文本框 11"/>
          <p:cNvSpPr txBox="1"/>
          <p:nvPr/>
        </p:nvSpPr>
        <p:spPr>
          <a:xfrm>
            <a:off x="1979613" y="5173663"/>
            <a:ext cx="823912"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2015.5</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271" name="文本框 11"/>
          <p:cNvSpPr txBox="1"/>
          <p:nvPr/>
        </p:nvSpPr>
        <p:spPr>
          <a:xfrm>
            <a:off x="911225" y="5173663"/>
            <a:ext cx="1284288"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2015.1</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9" name="椭圆 8"/>
          <p:cNvSpPr>
            <a:spLocks noChangeArrowheads="1"/>
          </p:cNvSpPr>
          <p:nvPr/>
        </p:nvSpPr>
        <p:spPr bwMode="auto">
          <a:xfrm>
            <a:off x="6918325" y="4851400"/>
            <a:ext cx="287338"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273" name="文本框 11"/>
          <p:cNvSpPr txBox="1"/>
          <p:nvPr/>
        </p:nvSpPr>
        <p:spPr>
          <a:xfrm>
            <a:off x="6629400" y="5173663"/>
            <a:ext cx="936625"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2016.8</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274" name="椭圆 6"/>
          <p:cNvSpPr/>
          <p:nvPr/>
        </p:nvSpPr>
        <p:spPr>
          <a:xfrm>
            <a:off x="858838" y="3154363"/>
            <a:ext cx="904875" cy="1308100"/>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云销售</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项目启动</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11275" name="直接连接符 4"/>
          <p:cNvCxnSpPr>
            <a:stCxn id="11269" idx="0"/>
          </p:cNvCxnSpPr>
          <p:nvPr/>
        </p:nvCxnSpPr>
        <p:spPr>
          <a:xfrm flipV="1">
            <a:off x="2347913" y="4392613"/>
            <a:ext cx="0" cy="458787"/>
          </a:xfrm>
          <a:prstGeom prst="line">
            <a:avLst/>
          </a:prstGeom>
          <a:ln w="19050" cap="flat" cmpd="sng">
            <a:solidFill>
              <a:srgbClr val="CC0000"/>
            </a:solidFill>
            <a:prstDash val="sysDash"/>
            <a:round/>
            <a:headEnd type="none" w="med" len="med"/>
            <a:tailEnd type="none" w="med" len="med"/>
          </a:ln>
        </p:spPr>
      </p:cxnSp>
      <p:cxnSp>
        <p:nvCxnSpPr>
          <p:cNvPr id="11276" name="直接连接符 4"/>
          <p:cNvCxnSpPr>
            <a:stCxn id="11268" idx="0"/>
          </p:cNvCxnSpPr>
          <p:nvPr/>
        </p:nvCxnSpPr>
        <p:spPr>
          <a:xfrm flipV="1">
            <a:off x="1317625" y="4392613"/>
            <a:ext cx="0" cy="447675"/>
          </a:xfrm>
          <a:prstGeom prst="line">
            <a:avLst/>
          </a:prstGeom>
          <a:ln w="19050" cap="flat" cmpd="sng">
            <a:solidFill>
              <a:srgbClr val="CC0000"/>
            </a:solidFill>
            <a:prstDash val="sysDash"/>
            <a:round/>
            <a:headEnd type="none" w="med" len="med"/>
            <a:tailEnd type="none" w="med" len="med"/>
          </a:ln>
        </p:spPr>
      </p:cxnSp>
      <p:sp>
        <p:nvSpPr>
          <p:cNvPr id="11277" name="文本框 16"/>
          <p:cNvSpPr txBox="1"/>
          <p:nvPr/>
        </p:nvSpPr>
        <p:spPr>
          <a:xfrm>
            <a:off x="5340350" y="5173663"/>
            <a:ext cx="785813"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2016.6</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278" name="椭圆 17"/>
          <p:cNvSpPr/>
          <p:nvPr/>
        </p:nvSpPr>
        <p:spPr>
          <a:xfrm>
            <a:off x="3378200" y="4832350"/>
            <a:ext cx="287338" cy="288925"/>
          </a:xfrm>
          <a:prstGeom prst="ellipse">
            <a:avLst/>
          </a:prstGeom>
          <a:solidFill>
            <a:srgbClr val="CC0000"/>
          </a:solidFill>
          <a:ln w="38100">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cxnSp>
        <p:nvCxnSpPr>
          <p:cNvPr id="11279" name="直接连接符 4"/>
          <p:cNvCxnSpPr>
            <a:stCxn id="11278" idx="0"/>
          </p:cNvCxnSpPr>
          <p:nvPr/>
        </p:nvCxnSpPr>
        <p:spPr>
          <a:xfrm flipH="1" flipV="1">
            <a:off x="3519488" y="4383088"/>
            <a:ext cx="3175" cy="449262"/>
          </a:xfrm>
          <a:prstGeom prst="line">
            <a:avLst/>
          </a:prstGeom>
          <a:ln w="19050" cap="flat" cmpd="sng">
            <a:solidFill>
              <a:srgbClr val="CC0000"/>
            </a:solidFill>
            <a:prstDash val="sysDash"/>
            <a:round/>
            <a:headEnd type="none" w="med" len="med"/>
            <a:tailEnd type="none" w="med" len="med"/>
          </a:ln>
        </p:spPr>
      </p:cxnSp>
      <p:sp>
        <p:nvSpPr>
          <p:cNvPr id="11280" name="文本框 11"/>
          <p:cNvSpPr txBox="1"/>
          <p:nvPr/>
        </p:nvSpPr>
        <p:spPr>
          <a:xfrm>
            <a:off x="7710488" y="5173663"/>
            <a:ext cx="935037"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2016.9</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281" name="椭圆 6"/>
          <p:cNvSpPr/>
          <p:nvPr/>
        </p:nvSpPr>
        <p:spPr>
          <a:xfrm>
            <a:off x="1908175" y="3165475"/>
            <a:ext cx="904875" cy="1308100"/>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云销售</a:t>
            </a:r>
            <a:r>
              <a:rPr lang="en-US" altLang="zh-CN" sz="1600" dirty="0">
                <a:solidFill>
                  <a:schemeClr val="bg1"/>
                </a:solidFill>
                <a:latin typeface="微软雅黑" panose="020B0503020204020204" pitchFamily="34" charset="-122"/>
                <a:ea typeface="微软雅黑" panose="020B0503020204020204" pitchFamily="34" charset="-122"/>
              </a:rPr>
              <a:t>APP</a:t>
            </a:r>
            <a:r>
              <a:rPr lang="zh-CN" altLang="en-US" sz="1600" dirty="0">
                <a:solidFill>
                  <a:schemeClr val="bg1"/>
                </a:solidFill>
                <a:latin typeface="微软雅黑" panose="020B0503020204020204" pitchFamily="34" charset="-122"/>
                <a:ea typeface="微软雅黑" panose="020B0503020204020204" pitchFamily="34" charset="-122"/>
              </a:rPr>
              <a:t>版上线</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1282" name="椭圆 6"/>
          <p:cNvSpPr/>
          <p:nvPr/>
        </p:nvSpPr>
        <p:spPr>
          <a:xfrm>
            <a:off x="6516688" y="3165475"/>
            <a:ext cx="904875" cy="1308100"/>
          </a:xfrm>
          <a:prstGeom prst="roundRect">
            <a:avLst>
              <a:gd name="adj" fmla="val 16667"/>
            </a:avLst>
          </a:prstGeom>
          <a:solidFill>
            <a:srgbClr val="F18101"/>
          </a:solidFill>
          <a:ln w="9525">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沃受理</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统一门户上线</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0" name="椭圆 19"/>
          <p:cNvSpPr>
            <a:spLocks noChangeArrowheads="1"/>
          </p:cNvSpPr>
          <p:nvPr/>
        </p:nvSpPr>
        <p:spPr bwMode="auto">
          <a:xfrm>
            <a:off x="8034338" y="4857750"/>
            <a:ext cx="287338"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284" name="椭圆 8"/>
          <p:cNvSpPr/>
          <p:nvPr/>
        </p:nvSpPr>
        <p:spPr>
          <a:xfrm>
            <a:off x="5621338" y="4857750"/>
            <a:ext cx="288925" cy="287338"/>
          </a:xfrm>
          <a:prstGeom prst="ellipse">
            <a:avLst/>
          </a:prstGeom>
          <a:solidFill>
            <a:srgbClr val="C00000"/>
          </a:solidFill>
          <a:ln w="9525">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cxnSp>
        <p:nvCxnSpPr>
          <p:cNvPr id="11285" name="直接连接符 4"/>
          <p:cNvCxnSpPr/>
          <p:nvPr/>
        </p:nvCxnSpPr>
        <p:spPr>
          <a:xfrm flipH="1" flipV="1">
            <a:off x="5762625" y="4425950"/>
            <a:ext cx="3175" cy="450850"/>
          </a:xfrm>
          <a:prstGeom prst="line">
            <a:avLst/>
          </a:prstGeom>
          <a:ln w="19050" cap="flat" cmpd="sng">
            <a:solidFill>
              <a:srgbClr val="CC0000"/>
            </a:solidFill>
            <a:prstDash val="sysDash"/>
            <a:round/>
            <a:headEnd type="none" w="med" len="med"/>
            <a:tailEnd type="none" w="med" len="med"/>
          </a:ln>
        </p:spPr>
      </p:cxnSp>
      <p:sp>
        <p:nvSpPr>
          <p:cNvPr id="11286" name="文本框 11"/>
          <p:cNvSpPr txBox="1"/>
          <p:nvPr/>
        </p:nvSpPr>
        <p:spPr>
          <a:xfrm>
            <a:off x="3100388" y="5173663"/>
            <a:ext cx="823912"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2015.8</a:t>
            </a:r>
            <a:endParaRPr lang="zh-CN" altLang="en-US" sz="1400" dirty="0">
              <a:solidFill>
                <a:srgbClr val="000000"/>
              </a:solidFill>
              <a:latin typeface="微软雅黑" panose="020B0503020204020204" pitchFamily="34" charset="-122"/>
              <a:ea typeface="微软雅黑" panose="020B0503020204020204" pitchFamily="34" charset="-122"/>
            </a:endParaRPr>
          </a:p>
        </p:txBody>
      </p:sp>
      <p:cxnSp>
        <p:nvCxnSpPr>
          <p:cNvPr id="11287" name="直接连接符 4"/>
          <p:cNvCxnSpPr/>
          <p:nvPr/>
        </p:nvCxnSpPr>
        <p:spPr>
          <a:xfrm flipH="1" flipV="1">
            <a:off x="7058025" y="4406900"/>
            <a:ext cx="3175" cy="450850"/>
          </a:xfrm>
          <a:prstGeom prst="line">
            <a:avLst/>
          </a:prstGeom>
          <a:ln w="19050" cap="flat" cmpd="sng">
            <a:solidFill>
              <a:srgbClr val="CC0000"/>
            </a:solidFill>
            <a:prstDash val="sysDash"/>
            <a:round/>
            <a:headEnd type="none" w="med" len="med"/>
            <a:tailEnd type="none" w="med" len="med"/>
          </a:ln>
        </p:spPr>
      </p:cxnSp>
      <p:cxnSp>
        <p:nvCxnSpPr>
          <p:cNvPr id="11288" name="直接连接符 4"/>
          <p:cNvCxnSpPr/>
          <p:nvPr/>
        </p:nvCxnSpPr>
        <p:spPr>
          <a:xfrm flipH="1" flipV="1">
            <a:off x="8175625" y="4406900"/>
            <a:ext cx="3175" cy="450850"/>
          </a:xfrm>
          <a:prstGeom prst="line">
            <a:avLst/>
          </a:prstGeom>
          <a:ln w="19050" cap="flat" cmpd="sng">
            <a:solidFill>
              <a:srgbClr val="CC0000"/>
            </a:solidFill>
            <a:prstDash val="sysDash"/>
            <a:round/>
            <a:headEnd type="none" w="med" len="med"/>
            <a:tailEnd type="none" w="med" len="med"/>
          </a:ln>
        </p:spPr>
      </p:cxnSp>
      <p:sp>
        <p:nvSpPr>
          <p:cNvPr id="11289" name="椭圆 6"/>
          <p:cNvSpPr/>
          <p:nvPr/>
        </p:nvSpPr>
        <p:spPr>
          <a:xfrm>
            <a:off x="3090863" y="3141663"/>
            <a:ext cx="904875" cy="1308100"/>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云销售</a:t>
            </a:r>
            <a:r>
              <a:rPr lang="en-US" altLang="zh-CN" sz="1600" dirty="0">
                <a:solidFill>
                  <a:schemeClr val="bg1"/>
                </a:solidFill>
                <a:latin typeface="微软雅黑" panose="020B0503020204020204" pitchFamily="34" charset="-122"/>
                <a:ea typeface="微软雅黑" panose="020B0503020204020204" pitchFamily="34" charset="-122"/>
              </a:rPr>
              <a:t>PC</a:t>
            </a:r>
            <a:r>
              <a:rPr lang="zh-CN" altLang="en-US" sz="1600" dirty="0">
                <a:solidFill>
                  <a:schemeClr val="bg1"/>
                </a:solidFill>
                <a:latin typeface="微软雅黑" panose="020B0503020204020204" pitchFamily="34" charset="-122"/>
                <a:ea typeface="微软雅黑" panose="020B0503020204020204" pitchFamily="34" charset="-122"/>
              </a:rPr>
              <a:t>版</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上线</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1290" name="椭圆 6"/>
          <p:cNvSpPr/>
          <p:nvPr/>
        </p:nvSpPr>
        <p:spPr>
          <a:xfrm>
            <a:off x="5219700" y="3141663"/>
            <a:ext cx="906463" cy="1308100"/>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云销售</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自助终端</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平台上线</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1291" name="椭圆 6"/>
          <p:cNvSpPr/>
          <p:nvPr/>
        </p:nvSpPr>
        <p:spPr>
          <a:xfrm>
            <a:off x="7724775" y="3154363"/>
            <a:ext cx="906463" cy="1308100"/>
          </a:xfrm>
          <a:prstGeom prst="roundRect">
            <a:avLst>
              <a:gd name="adj" fmla="val 16667"/>
            </a:avLst>
          </a:prstGeom>
          <a:solidFill>
            <a:srgbClr val="F18101"/>
          </a:solidFill>
          <a:ln w="9525">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商品中心上线</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1292" name="矩形 31"/>
          <p:cNvSpPr/>
          <p:nvPr/>
        </p:nvSpPr>
        <p:spPr>
          <a:xfrm>
            <a:off x="4251325" y="4845050"/>
            <a:ext cx="176213" cy="360363"/>
          </a:xfrm>
          <a:prstGeom prst="rect">
            <a:avLst/>
          </a:prstGeom>
          <a:solidFill>
            <a:srgbClr val="FFC000"/>
          </a:solidFill>
          <a:ln w="38100">
            <a:noFill/>
          </a:ln>
        </p:spPr>
        <p:txBody>
          <a:bodyPr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11293" name="文本框 11"/>
          <p:cNvSpPr txBox="1"/>
          <p:nvPr/>
        </p:nvSpPr>
        <p:spPr>
          <a:xfrm>
            <a:off x="3995738" y="5173663"/>
            <a:ext cx="720725" cy="307975"/>
          </a:xfrm>
          <a:prstGeom prst="rect">
            <a:avLst/>
          </a:prstGeom>
          <a:noFill/>
          <a:ln w="9525">
            <a:noFill/>
          </a:ln>
        </p:spPr>
        <p:txBody>
          <a:bodyPr anchor="t">
            <a:spAutoFit/>
          </a:bodyPr>
          <a:lstStyle/>
          <a:p>
            <a:pPr lvl="0" indent="0" eaLnBrk="0" hangingPunct="0"/>
            <a:r>
              <a:rPr lang="en-US" altLang="zh-CN" sz="1400" dirty="0">
                <a:solidFill>
                  <a:srgbClr val="000000"/>
                </a:solidFill>
                <a:latin typeface="微软雅黑" panose="020B0503020204020204" pitchFamily="34" charset="-122"/>
                <a:ea typeface="微软雅黑" panose="020B0503020204020204" pitchFamily="34" charset="-122"/>
              </a:rPr>
              <a:t>2016</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1294" name="文本框 35"/>
          <p:cNvSpPr txBox="1"/>
          <p:nvPr/>
        </p:nvSpPr>
        <p:spPr>
          <a:xfrm>
            <a:off x="82550" y="5065713"/>
            <a:ext cx="723900" cy="307975"/>
          </a:xfrm>
          <a:prstGeom prst="rect">
            <a:avLst/>
          </a:prstGeom>
          <a:solidFill>
            <a:srgbClr val="FFC000"/>
          </a:solidFill>
          <a:ln w="9525">
            <a:noFill/>
          </a:ln>
        </p:spPr>
        <p:txBody>
          <a:bodyPr wrap="none" anchor="t">
            <a:spAutoFit/>
          </a:bodyPr>
          <a:lstStyle/>
          <a:p>
            <a:pPr lvl="0" indent="0" eaLnBrk="1" hangingPunct="1"/>
            <a:r>
              <a:rPr lang="zh-CN" altLang="en-US" sz="1400" dirty="0">
                <a:solidFill>
                  <a:schemeClr val="bg1"/>
                </a:solidFill>
                <a:latin typeface="微软雅黑" panose="020B0503020204020204" pitchFamily="34" charset="-122"/>
                <a:ea typeface="微软雅黑" panose="020B0503020204020204" pitchFamily="34" charset="-122"/>
              </a:rPr>
              <a:t>待上线</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295" name="文本框 36"/>
          <p:cNvSpPr txBox="1"/>
          <p:nvPr/>
        </p:nvSpPr>
        <p:spPr>
          <a:xfrm>
            <a:off x="123825" y="4583113"/>
            <a:ext cx="723900" cy="307975"/>
          </a:xfrm>
          <a:prstGeom prst="rect">
            <a:avLst/>
          </a:prstGeom>
          <a:solidFill>
            <a:srgbClr val="C00000"/>
          </a:solidFill>
          <a:ln w="9525">
            <a:noFill/>
          </a:ln>
        </p:spPr>
        <p:txBody>
          <a:bodyPr wrap="none" anchor="t">
            <a:spAutoFit/>
          </a:bodyPr>
          <a:lstStyle/>
          <a:p>
            <a:pPr lvl="0" indent="0" eaLnBrk="1" hangingPunct="1"/>
            <a:r>
              <a:rPr lang="zh-CN" altLang="en-US" sz="1400" dirty="0">
                <a:solidFill>
                  <a:schemeClr val="bg1"/>
                </a:solidFill>
                <a:latin typeface="微软雅黑" panose="020B0503020204020204" pitchFamily="34" charset="-122"/>
                <a:ea typeface="微软雅黑" panose="020B0503020204020204" pitchFamily="34" charset="-122"/>
              </a:rPr>
              <a:t>已上线</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296" name="矩形 1"/>
          <p:cNvSpPr/>
          <p:nvPr/>
        </p:nvSpPr>
        <p:spPr>
          <a:xfrm>
            <a:off x="250825" y="1341438"/>
            <a:ext cx="8655050" cy="1155700"/>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eaLnBrk="1" hangingPunct="1">
              <a:lnSpc>
                <a:spcPct val="150000"/>
              </a:lnSpc>
            </a:pPr>
            <a:r>
              <a:rPr lang="zh-CN" altLang="en-US" sz="1600" dirty="0">
                <a:latin typeface="Tahoma" panose="020B0604030504040204" pitchFamily="34" charset="0"/>
                <a:ea typeface="微软雅黑" panose="020B0503020204020204" pitchFamily="34" charset="-122"/>
              </a:rPr>
              <a:t>广西分公司组建专业的研发团队，于</a:t>
            </a:r>
            <a:r>
              <a:rPr lang="en-US" altLang="zh-CN" sz="1600" dirty="0">
                <a:latin typeface="Tahoma" panose="020B0604030504040204" pitchFamily="34" charset="0"/>
                <a:ea typeface="微软雅黑" panose="020B0503020204020204" pitchFamily="34" charset="-122"/>
              </a:rPr>
              <a:t>2015</a:t>
            </a:r>
            <a:r>
              <a:rPr lang="zh-CN" altLang="en-US" sz="1600" dirty="0">
                <a:latin typeface="Tahoma" panose="020B0604030504040204" pitchFamily="34" charset="0"/>
                <a:ea typeface="微软雅黑" panose="020B0503020204020204" pitchFamily="34" charset="-122"/>
              </a:rPr>
              <a:t>年</a:t>
            </a:r>
            <a:r>
              <a:rPr lang="en-US" altLang="zh-CN" sz="1600" dirty="0">
                <a:latin typeface="Tahoma" panose="020B0604030504040204" pitchFamily="34" charset="0"/>
                <a:ea typeface="微软雅黑" panose="020B0503020204020204" pitchFamily="34" charset="-122"/>
              </a:rPr>
              <a:t>1</a:t>
            </a:r>
            <a:r>
              <a:rPr lang="zh-CN" altLang="en-US" sz="1600" dirty="0">
                <a:latin typeface="Tahoma" panose="020B0604030504040204" pitchFamily="34" charset="0"/>
                <a:ea typeface="微软雅黑" panose="020B0503020204020204" pitchFamily="34" charset="-122"/>
              </a:rPr>
              <a:t>月云销售项目正式启动，</a:t>
            </a:r>
            <a:r>
              <a:rPr lang="en-US" altLang="zh-CN" sz="1600" dirty="0">
                <a:latin typeface="Tahoma" panose="020B0604030504040204" pitchFamily="34" charset="0"/>
                <a:ea typeface="微软雅黑" panose="020B0503020204020204" pitchFamily="34" charset="-122"/>
              </a:rPr>
              <a:t>2015</a:t>
            </a:r>
            <a:r>
              <a:rPr lang="zh-CN" altLang="en-US" sz="1600" dirty="0">
                <a:latin typeface="Tahoma" panose="020B0604030504040204" pitchFamily="34" charset="0"/>
                <a:ea typeface="微软雅黑" panose="020B0503020204020204" pitchFamily="34" charset="-122"/>
              </a:rPr>
              <a:t>年</a:t>
            </a:r>
            <a:r>
              <a:rPr lang="en-US" altLang="zh-CN" sz="1600" dirty="0">
                <a:latin typeface="Tahoma" panose="020B0604030504040204" pitchFamily="34" charset="0"/>
                <a:ea typeface="微软雅黑" panose="020B0503020204020204" pitchFamily="34" charset="-122"/>
              </a:rPr>
              <a:t>5</a:t>
            </a:r>
            <a:r>
              <a:rPr lang="zh-CN" altLang="en-US" sz="1600" dirty="0">
                <a:latin typeface="Tahoma" panose="020B0604030504040204" pitchFamily="34" charset="0"/>
                <a:ea typeface="微软雅黑" panose="020B0503020204020204" pitchFamily="34" charset="-122"/>
              </a:rPr>
              <a:t>月云销售</a:t>
            </a:r>
            <a:r>
              <a:rPr lang="en-US" altLang="zh-CN" sz="1600" dirty="0">
                <a:latin typeface="Tahoma" panose="020B0604030504040204" pitchFamily="34" charset="0"/>
                <a:ea typeface="微软雅黑" panose="020B0503020204020204" pitchFamily="34" charset="-122"/>
              </a:rPr>
              <a:t>APP</a:t>
            </a:r>
            <a:r>
              <a:rPr lang="zh-CN" altLang="en-US" sz="1600" dirty="0">
                <a:latin typeface="Tahoma" panose="020B0604030504040204" pitchFamily="34" charset="0"/>
                <a:ea typeface="微软雅黑" panose="020B0503020204020204" pitchFamily="34" charset="-122"/>
              </a:rPr>
              <a:t>版正式上线商用，</a:t>
            </a:r>
            <a:r>
              <a:rPr lang="en-US" altLang="zh-CN" sz="1600" dirty="0">
                <a:latin typeface="Tahoma" panose="020B0604030504040204" pitchFamily="34" charset="0"/>
                <a:ea typeface="微软雅黑" panose="020B0503020204020204" pitchFamily="34" charset="-122"/>
              </a:rPr>
              <a:t>2015</a:t>
            </a:r>
            <a:r>
              <a:rPr lang="zh-CN" altLang="en-US" sz="1600" dirty="0">
                <a:latin typeface="Tahoma" panose="020B0604030504040204" pitchFamily="34" charset="0"/>
                <a:ea typeface="微软雅黑" panose="020B0503020204020204" pitchFamily="34" charset="-122"/>
              </a:rPr>
              <a:t>年</a:t>
            </a:r>
            <a:r>
              <a:rPr lang="en-US" altLang="zh-CN" sz="1600" dirty="0">
                <a:latin typeface="Tahoma" panose="020B0604030504040204" pitchFamily="34" charset="0"/>
                <a:ea typeface="微软雅黑" panose="020B0503020204020204" pitchFamily="34" charset="-122"/>
              </a:rPr>
              <a:t>8</a:t>
            </a:r>
            <a:r>
              <a:rPr lang="zh-CN" altLang="en-US" sz="1600" dirty="0">
                <a:latin typeface="Tahoma" panose="020B0604030504040204" pitchFamily="34" charset="0"/>
                <a:ea typeface="微软雅黑" panose="020B0503020204020204" pitchFamily="34" charset="-122"/>
              </a:rPr>
              <a:t>月，</a:t>
            </a:r>
            <a:r>
              <a:rPr lang="en-US" altLang="zh-CN" sz="1600" dirty="0">
                <a:latin typeface="Tahoma" panose="020B0604030504040204" pitchFamily="34" charset="0"/>
                <a:ea typeface="微软雅黑" panose="020B0503020204020204" pitchFamily="34" charset="-122"/>
              </a:rPr>
              <a:t>PC</a:t>
            </a:r>
            <a:r>
              <a:rPr lang="zh-CN" altLang="en-US" sz="1600" dirty="0">
                <a:latin typeface="Tahoma" panose="020B0604030504040204" pitchFamily="34" charset="0"/>
                <a:ea typeface="微软雅黑" panose="020B0503020204020204" pitchFamily="34" charset="-122"/>
              </a:rPr>
              <a:t>版上线，</a:t>
            </a:r>
            <a:r>
              <a:rPr lang="en-US" altLang="zh-CN" sz="1600" dirty="0">
                <a:latin typeface="Tahoma" panose="020B0604030504040204" pitchFamily="34" charset="0"/>
                <a:ea typeface="微软雅黑" panose="020B0503020204020204" pitchFamily="34" charset="-122"/>
              </a:rPr>
              <a:t>2016</a:t>
            </a:r>
            <a:r>
              <a:rPr lang="zh-CN" altLang="en-US" sz="1600" dirty="0">
                <a:latin typeface="Tahoma" panose="020B0604030504040204" pitchFamily="34" charset="0"/>
                <a:ea typeface="微软雅黑" panose="020B0503020204020204" pitchFamily="34" charset="-122"/>
              </a:rPr>
              <a:t>年自助销售终端平台上线，目前沃受理统一门户也即将上线，预计在</a:t>
            </a:r>
            <a:r>
              <a:rPr lang="en-US" altLang="zh-CN" sz="1600" dirty="0">
                <a:latin typeface="Tahoma" panose="020B0604030504040204" pitchFamily="34" charset="0"/>
                <a:ea typeface="微软雅黑" panose="020B0503020204020204" pitchFamily="34" charset="-122"/>
              </a:rPr>
              <a:t>9</a:t>
            </a:r>
            <a:r>
              <a:rPr lang="zh-CN" altLang="en-US" sz="1600" dirty="0">
                <a:latin typeface="Tahoma" panose="020B0604030504040204" pitchFamily="34" charset="0"/>
                <a:ea typeface="微软雅黑" panose="020B0503020204020204" pitchFamily="34" charset="-122"/>
              </a:rPr>
              <a:t>月也将启动商品中心的建设。</a:t>
            </a:r>
            <a:endParaRPr lang="zh-CN" altLang="en-US" sz="1600" dirty="0">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文本框 27"/>
          <p:cNvSpPr txBox="1"/>
          <p:nvPr/>
        </p:nvSpPr>
        <p:spPr>
          <a:xfrm>
            <a:off x="234950" y="1268413"/>
            <a:ext cx="8634413" cy="679450"/>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lnSpc>
                <a:spcPts val="2400"/>
              </a:lnSpc>
              <a:buClr>
                <a:srgbClr val="FF0000"/>
              </a:buClr>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单卡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合约开户改变了传统的坐席业务受理方式，无人值守，客户在自助终端上通过简单的几步便可完成单卡开户，有效降低人力资源使用，同时减少客户排队时间，提升整体效率。</a:t>
            </a:r>
            <a:endParaRPr lang="zh-CN" altLang="en-US" sz="1600" dirty="0">
              <a:latin typeface="微软雅黑" panose="020B0503020204020204" pitchFamily="34" charset="-122"/>
              <a:ea typeface="微软雅黑" panose="020B0503020204020204" pitchFamily="34" charset="-122"/>
            </a:endParaRPr>
          </a:p>
        </p:txBody>
      </p:sp>
      <p:sp>
        <p:nvSpPr>
          <p:cNvPr id="19" name="Rectangle 2"/>
          <p:cNvSpPr>
            <a:spLocks noChangeArrowheads="1"/>
          </p:cNvSpPr>
          <p:nvPr/>
        </p:nvSpPr>
        <p:spPr bwMode="auto">
          <a:xfrm>
            <a:off x="1187450" y="549275"/>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 2/3/4G</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单卡开户应用场景</a:t>
            </a:r>
            <a:endPar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2227" name="右箭头 26"/>
          <p:cNvSpPr/>
          <p:nvPr/>
        </p:nvSpPr>
        <p:spPr>
          <a:xfrm>
            <a:off x="6345238" y="3535363"/>
            <a:ext cx="468312" cy="387350"/>
          </a:xfrm>
          <a:prstGeom prst="rightArrow">
            <a:avLst>
              <a:gd name="adj1" fmla="val 50000"/>
              <a:gd name="adj2" fmla="val 4986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2228" name="右箭头 28"/>
          <p:cNvSpPr/>
          <p:nvPr/>
        </p:nvSpPr>
        <p:spPr>
          <a:xfrm>
            <a:off x="2627313" y="3498850"/>
            <a:ext cx="3086100" cy="431800"/>
          </a:xfrm>
          <a:prstGeom prst="rightArrow">
            <a:avLst>
              <a:gd name="adj1" fmla="val 50000"/>
              <a:gd name="adj2" fmla="val 4993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5" name="圆角矩形 34"/>
          <p:cNvSpPr/>
          <p:nvPr/>
        </p:nvSpPr>
        <p:spPr bwMode="auto">
          <a:xfrm>
            <a:off x="250825" y="3236913"/>
            <a:ext cx="1236663" cy="955675"/>
          </a:xfrm>
          <a:prstGeom prst="roundRect">
            <a:avLst/>
          </a:prstGeom>
          <a:solidFill>
            <a:srgbClr val="9CDC5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客户合约办理需求</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35"/>
          <p:cNvSpPr/>
          <p:nvPr/>
        </p:nvSpPr>
        <p:spPr bwMode="auto">
          <a:xfrm>
            <a:off x="3371850" y="3206750"/>
            <a:ext cx="979488"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身份读取录入</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圆角矩形 36"/>
          <p:cNvSpPr/>
          <p:nvPr/>
        </p:nvSpPr>
        <p:spPr bwMode="auto">
          <a:xfrm>
            <a:off x="1862138" y="3206750"/>
            <a:ext cx="136842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产品选择</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号码选择</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资费选择</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232" name="右箭头 37"/>
          <p:cNvSpPr/>
          <p:nvPr/>
        </p:nvSpPr>
        <p:spPr>
          <a:xfrm>
            <a:off x="1487488" y="3476625"/>
            <a:ext cx="442912" cy="431800"/>
          </a:xfrm>
          <a:prstGeom prst="rightArrow">
            <a:avLst>
              <a:gd name="adj1" fmla="val 50000"/>
              <a:gd name="adj2" fmla="val 4993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9" name="圆角矩形 38"/>
          <p:cNvSpPr/>
          <p:nvPr/>
        </p:nvSpPr>
        <p:spPr bwMode="auto">
          <a:xfrm>
            <a:off x="4492625" y="3206750"/>
            <a:ext cx="101917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电子签名确认</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圆角矩形 39"/>
          <p:cNvSpPr/>
          <p:nvPr/>
        </p:nvSpPr>
        <p:spPr bwMode="auto">
          <a:xfrm>
            <a:off x="5651500" y="3206750"/>
            <a:ext cx="828675" cy="955675"/>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费用支付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圆角矩形 40"/>
          <p:cNvSpPr/>
          <p:nvPr/>
        </p:nvSpPr>
        <p:spPr bwMode="auto">
          <a:xfrm>
            <a:off x="1800225" y="3141663"/>
            <a:ext cx="4838700" cy="1144588"/>
          </a:xfrm>
          <a:prstGeom prst="roundRect">
            <a:avLst/>
          </a:prstGeom>
          <a:noFill/>
          <a:ln w="28575" cap="flat" cmpd="sng" algn="ctr">
            <a:solidFill>
              <a:srgbClr val="FE7943"/>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236" name="右箭头 41"/>
          <p:cNvSpPr/>
          <p:nvPr/>
        </p:nvSpPr>
        <p:spPr>
          <a:xfrm>
            <a:off x="7524750" y="3535363"/>
            <a:ext cx="468313" cy="387350"/>
          </a:xfrm>
          <a:prstGeom prst="rightArrow">
            <a:avLst>
              <a:gd name="adj1" fmla="val 50000"/>
              <a:gd name="adj2" fmla="val 4986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3" name="圆角矩形 42"/>
          <p:cNvSpPr/>
          <p:nvPr/>
        </p:nvSpPr>
        <p:spPr bwMode="auto">
          <a:xfrm>
            <a:off x="6804025" y="3302000"/>
            <a:ext cx="889000" cy="855663"/>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自动</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写卡</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4" name="圆角矩形 43"/>
          <p:cNvSpPr/>
          <p:nvPr/>
        </p:nvSpPr>
        <p:spPr bwMode="auto">
          <a:xfrm>
            <a:off x="8002588" y="3302000"/>
            <a:ext cx="890588" cy="855663"/>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完成</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239" name="文本框 45"/>
          <p:cNvSpPr txBox="1"/>
          <p:nvPr/>
        </p:nvSpPr>
        <p:spPr>
          <a:xfrm>
            <a:off x="3241675" y="4222750"/>
            <a:ext cx="2219325" cy="368300"/>
          </a:xfrm>
          <a:prstGeom prst="rect">
            <a:avLst/>
          </a:prstGeom>
          <a:noFill/>
          <a:ln w="9525">
            <a:noFill/>
          </a:ln>
        </p:spPr>
        <p:txBody>
          <a:bodyPr anchor="t">
            <a:spAutoFit/>
          </a:bodyPr>
          <a:lstStyle/>
          <a:p>
            <a:pPr lvl="0" indent="0" eaLnBrk="1" hangingPunct="1"/>
            <a:r>
              <a:rPr lang="zh-CN" altLang="en-US" sz="1800" b="0" dirty="0">
                <a:solidFill>
                  <a:srgbClr val="FF0000"/>
                </a:solidFill>
                <a:latin typeface="微软雅黑" panose="020B0503020204020204" pitchFamily="34" charset="-122"/>
                <a:ea typeface="微软雅黑" panose="020B0503020204020204" pitchFamily="34" charset="-122"/>
              </a:rPr>
              <a:t>自助销售终端办理</a:t>
            </a:r>
            <a:endParaRPr lang="zh-CN" altLang="en-US" sz="1800" b="0" dirty="0">
              <a:solidFill>
                <a:srgbClr val="FF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71450" y="4605338"/>
            <a:ext cx="4400550" cy="1992312"/>
            <a:chOff x="172095" y="4605437"/>
            <a:chExt cx="4399905" cy="1991915"/>
          </a:xfrm>
        </p:grpSpPr>
        <p:sp>
          <p:nvSpPr>
            <p:cNvPr id="3" name="矩形标注 2"/>
            <p:cNvSpPr/>
            <p:nvPr/>
          </p:nvSpPr>
          <p:spPr bwMode="auto">
            <a:xfrm>
              <a:off x="172095" y="4605437"/>
              <a:ext cx="4399905" cy="1991915"/>
            </a:xfrm>
            <a:prstGeom prst="wedgeRectCallout">
              <a:avLst>
                <a:gd name="adj1" fmla="val -6122"/>
                <a:gd name="adj2" fmla="val -81046"/>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2242" name="图片 6"/>
            <p:cNvPicPr>
              <a:picLocks noChangeAspect="1"/>
            </p:cNvPicPr>
            <p:nvPr/>
          </p:nvPicPr>
          <p:blipFill>
            <a:blip r:embed="rId1"/>
            <a:stretch>
              <a:fillRect/>
            </a:stretch>
          </p:blipFill>
          <p:spPr>
            <a:xfrm>
              <a:off x="303449" y="4780977"/>
              <a:ext cx="2036483" cy="1653360"/>
            </a:xfrm>
            <a:prstGeom prst="rect">
              <a:avLst/>
            </a:prstGeom>
            <a:noFill/>
            <a:ln w="9525">
              <a:noFill/>
            </a:ln>
          </p:spPr>
        </p:pic>
        <p:pic>
          <p:nvPicPr>
            <p:cNvPr id="52243" name="图片 8"/>
            <p:cNvPicPr>
              <a:picLocks noChangeAspect="1"/>
            </p:cNvPicPr>
            <p:nvPr/>
          </p:nvPicPr>
          <p:blipFill>
            <a:blip r:embed="rId2"/>
            <a:stretch>
              <a:fillRect/>
            </a:stretch>
          </p:blipFill>
          <p:spPr>
            <a:xfrm>
              <a:off x="2447772" y="4781510"/>
              <a:ext cx="2036692" cy="1652827"/>
            </a:xfrm>
            <a:prstGeom prst="rect">
              <a:avLst/>
            </a:prstGeom>
            <a:noFill/>
            <a:ln w="9525">
              <a:noFill/>
            </a:ln>
          </p:spPr>
        </p:pic>
      </p:grpSp>
      <p:grpSp>
        <p:nvGrpSpPr>
          <p:cNvPr id="2" name="组合 1"/>
          <p:cNvGrpSpPr/>
          <p:nvPr/>
        </p:nvGrpSpPr>
        <p:grpSpPr>
          <a:xfrm>
            <a:off x="201613" y="1450975"/>
            <a:ext cx="4262437" cy="1793875"/>
            <a:chOff x="282575" y="1198563"/>
            <a:chExt cx="4262438" cy="1795462"/>
          </a:xfrm>
        </p:grpSpPr>
        <p:sp>
          <p:nvSpPr>
            <p:cNvPr id="31" name="矩形标注 30"/>
            <p:cNvSpPr/>
            <p:nvPr/>
          </p:nvSpPr>
          <p:spPr bwMode="auto">
            <a:xfrm>
              <a:off x="282575" y="1198563"/>
              <a:ext cx="4262438" cy="1795462"/>
            </a:xfrm>
            <a:prstGeom prst="wedgeRectCallout">
              <a:avLst>
                <a:gd name="adj1" fmla="val 33220"/>
                <a:gd name="adj2" fmla="val 63052"/>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2246" name="图片 10"/>
            <p:cNvPicPr>
              <a:picLocks noChangeAspect="1"/>
            </p:cNvPicPr>
            <p:nvPr/>
          </p:nvPicPr>
          <p:blipFill>
            <a:blip r:embed="rId3"/>
            <a:stretch>
              <a:fillRect/>
            </a:stretch>
          </p:blipFill>
          <p:spPr>
            <a:xfrm>
              <a:off x="409575" y="1320800"/>
              <a:ext cx="1914525" cy="1531938"/>
            </a:xfrm>
            <a:prstGeom prst="rect">
              <a:avLst/>
            </a:prstGeom>
            <a:noFill/>
            <a:ln w="9525">
              <a:noFill/>
            </a:ln>
          </p:spPr>
        </p:pic>
        <p:pic>
          <p:nvPicPr>
            <p:cNvPr id="52247" name="图片 8"/>
            <p:cNvPicPr>
              <a:picLocks noChangeAspect="1"/>
            </p:cNvPicPr>
            <p:nvPr/>
          </p:nvPicPr>
          <p:blipFill>
            <a:blip r:embed="rId4"/>
            <a:stretch>
              <a:fillRect/>
            </a:stretch>
          </p:blipFill>
          <p:spPr>
            <a:xfrm>
              <a:off x="2462213" y="1336675"/>
              <a:ext cx="1906587" cy="1525588"/>
            </a:xfrm>
            <a:prstGeom prst="rect">
              <a:avLst/>
            </a:prstGeom>
            <a:noFill/>
            <a:ln w="9525">
              <a:noFill/>
            </a:ln>
          </p:spPr>
        </p:pic>
      </p:grpSp>
      <p:grpSp>
        <p:nvGrpSpPr>
          <p:cNvPr id="6" name="组合 5"/>
          <p:cNvGrpSpPr/>
          <p:nvPr/>
        </p:nvGrpSpPr>
        <p:grpSpPr>
          <a:xfrm>
            <a:off x="4638675" y="4605338"/>
            <a:ext cx="4294188" cy="1992312"/>
            <a:chOff x="4638592" y="4605437"/>
            <a:chExt cx="4295048" cy="1991915"/>
          </a:xfrm>
        </p:grpSpPr>
        <p:sp>
          <p:nvSpPr>
            <p:cNvPr id="30" name="矩形标注 29"/>
            <p:cNvSpPr/>
            <p:nvPr/>
          </p:nvSpPr>
          <p:spPr bwMode="auto">
            <a:xfrm>
              <a:off x="4638592" y="4605437"/>
              <a:ext cx="4295048" cy="1991915"/>
            </a:xfrm>
            <a:prstGeom prst="wedgeRectCallout">
              <a:avLst>
                <a:gd name="adj1" fmla="val -36591"/>
                <a:gd name="adj2" fmla="val -75945"/>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2250" name="图片 21"/>
            <p:cNvPicPr>
              <a:picLocks noChangeAspect="1"/>
            </p:cNvPicPr>
            <p:nvPr/>
          </p:nvPicPr>
          <p:blipFill>
            <a:blip r:embed="rId5"/>
            <a:stretch>
              <a:fillRect/>
            </a:stretch>
          </p:blipFill>
          <p:spPr>
            <a:xfrm>
              <a:off x="6830984" y="4787328"/>
              <a:ext cx="2059049" cy="1647009"/>
            </a:xfrm>
            <a:prstGeom prst="rect">
              <a:avLst/>
            </a:prstGeom>
            <a:noFill/>
            <a:ln w="9525">
              <a:noFill/>
            </a:ln>
          </p:spPr>
        </p:pic>
        <p:pic>
          <p:nvPicPr>
            <p:cNvPr id="52251" name="图片 22"/>
            <p:cNvPicPr>
              <a:picLocks noChangeAspect="1"/>
            </p:cNvPicPr>
            <p:nvPr/>
          </p:nvPicPr>
          <p:blipFill>
            <a:blip r:embed="rId6"/>
            <a:stretch>
              <a:fillRect/>
            </a:stretch>
          </p:blipFill>
          <p:spPr>
            <a:xfrm>
              <a:off x="4675532" y="4780977"/>
              <a:ext cx="2099570" cy="1653360"/>
            </a:xfrm>
            <a:prstGeom prst="rect">
              <a:avLst/>
            </a:prstGeom>
            <a:noFill/>
            <a:ln w="9525">
              <a:noFill/>
            </a:ln>
          </p:spPr>
        </p:pic>
      </p:grpSp>
      <p:grpSp>
        <p:nvGrpSpPr>
          <p:cNvPr id="7" name="组合 6"/>
          <p:cNvGrpSpPr/>
          <p:nvPr/>
        </p:nvGrpSpPr>
        <p:grpSpPr>
          <a:xfrm>
            <a:off x="4422775" y="1463675"/>
            <a:ext cx="4260850" cy="1795463"/>
            <a:chOff x="4671532" y="1201924"/>
            <a:chExt cx="4262107" cy="1796057"/>
          </a:xfrm>
        </p:grpSpPr>
        <p:sp>
          <p:nvSpPr>
            <p:cNvPr id="32" name="矩形标注 31"/>
            <p:cNvSpPr/>
            <p:nvPr/>
          </p:nvSpPr>
          <p:spPr bwMode="auto">
            <a:xfrm>
              <a:off x="4671532" y="1201924"/>
              <a:ext cx="4262107" cy="1796057"/>
            </a:xfrm>
            <a:prstGeom prst="wedgeRectCallout">
              <a:avLst>
                <a:gd name="adj1" fmla="val -14115"/>
                <a:gd name="adj2" fmla="val 60628"/>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2254" name="图片 9"/>
            <p:cNvPicPr>
              <a:picLocks noChangeAspect="1"/>
            </p:cNvPicPr>
            <p:nvPr/>
          </p:nvPicPr>
          <p:blipFill>
            <a:blip r:embed="rId7"/>
            <a:stretch>
              <a:fillRect/>
            </a:stretch>
          </p:blipFill>
          <p:spPr>
            <a:xfrm>
              <a:off x="6946809" y="1295515"/>
              <a:ext cx="1908992" cy="1526977"/>
            </a:xfrm>
            <a:prstGeom prst="rect">
              <a:avLst/>
            </a:prstGeom>
            <a:noFill/>
            <a:ln w="9525">
              <a:noFill/>
            </a:ln>
          </p:spPr>
        </p:pic>
        <p:pic>
          <p:nvPicPr>
            <p:cNvPr id="52255" name="图片 5"/>
            <p:cNvPicPr>
              <a:picLocks noChangeAspect="1"/>
            </p:cNvPicPr>
            <p:nvPr/>
          </p:nvPicPr>
          <p:blipFill>
            <a:blip r:embed="rId8"/>
            <a:stretch>
              <a:fillRect/>
            </a:stretch>
          </p:blipFill>
          <p:spPr>
            <a:xfrm>
              <a:off x="4788024" y="1295515"/>
              <a:ext cx="2042960" cy="1514575"/>
            </a:xfrm>
            <a:prstGeom prst="rect">
              <a:avLst/>
            </a:prstGeom>
            <a:noFill/>
            <a:ln w="9525">
              <a:noFill/>
            </a:ln>
          </p:spPr>
        </p:pic>
      </p:grpSp>
      <p:sp>
        <p:nvSpPr>
          <p:cNvPr id="52256" name="椭圆 3"/>
          <p:cNvSpPr/>
          <p:nvPr/>
        </p:nvSpPr>
        <p:spPr>
          <a:xfrm>
            <a:off x="6138863" y="3140075"/>
            <a:ext cx="215900" cy="212725"/>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2257" name="椭圆 33"/>
          <p:cNvSpPr/>
          <p:nvPr/>
        </p:nvSpPr>
        <p:spPr>
          <a:xfrm>
            <a:off x="3686175" y="3117850"/>
            <a:ext cx="215900" cy="211138"/>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2258" name="椭圆 37"/>
          <p:cNvSpPr/>
          <p:nvPr/>
        </p:nvSpPr>
        <p:spPr>
          <a:xfrm>
            <a:off x="5170488" y="4064000"/>
            <a:ext cx="215900" cy="211138"/>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52259" name="椭圆 41"/>
          <p:cNvSpPr/>
          <p:nvPr/>
        </p:nvSpPr>
        <p:spPr>
          <a:xfrm>
            <a:off x="1903413" y="4003675"/>
            <a:ext cx="215900" cy="212725"/>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5575" y="2851150"/>
            <a:ext cx="5414963" cy="3784600"/>
            <a:chOff x="155177" y="2850902"/>
            <a:chExt cx="5415161" cy="3784401"/>
          </a:xfrm>
        </p:grpSpPr>
        <p:sp>
          <p:nvSpPr>
            <p:cNvPr id="33" name="矩形标注 32"/>
            <p:cNvSpPr/>
            <p:nvPr/>
          </p:nvSpPr>
          <p:spPr bwMode="auto">
            <a:xfrm>
              <a:off x="155177" y="2850902"/>
              <a:ext cx="5415161" cy="3784401"/>
            </a:xfrm>
            <a:prstGeom prst="wedgeRectCallout">
              <a:avLst>
                <a:gd name="adj1" fmla="val -2370"/>
                <a:gd name="adj2" fmla="val -55733"/>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4275" name="图片 7"/>
            <p:cNvPicPr>
              <a:picLocks noChangeAspect="1"/>
            </p:cNvPicPr>
            <p:nvPr/>
          </p:nvPicPr>
          <p:blipFill>
            <a:blip r:embed="rId1"/>
            <a:stretch>
              <a:fillRect/>
            </a:stretch>
          </p:blipFill>
          <p:spPr>
            <a:xfrm>
              <a:off x="285579" y="2998473"/>
              <a:ext cx="5064262" cy="3506312"/>
            </a:xfrm>
            <a:prstGeom prst="rect">
              <a:avLst/>
            </a:prstGeom>
            <a:noFill/>
            <a:ln w="9525">
              <a:noFill/>
            </a:ln>
          </p:spPr>
        </p:pic>
      </p:grpSp>
      <p:pic>
        <p:nvPicPr>
          <p:cNvPr id="3" name="图片 2"/>
          <p:cNvPicPr>
            <a:picLocks noChangeAspect="1"/>
          </p:cNvPicPr>
          <p:nvPr/>
        </p:nvPicPr>
        <p:blipFill>
          <a:blip r:embed="rId2"/>
          <a:stretch>
            <a:fillRect/>
          </a:stretch>
        </p:blipFill>
        <p:spPr>
          <a:xfrm>
            <a:off x="250825" y="2997200"/>
            <a:ext cx="5053013" cy="3486150"/>
          </a:xfrm>
          <a:prstGeom prst="rect">
            <a:avLst/>
          </a:prstGeom>
          <a:noFill/>
          <a:ln w="9525">
            <a:noFill/>
          </a:ln>
        </p:spPr>
      </p:pic>
      <p:pic>
        <p:nvPicPr>
          <p:cNvPr id="5" name="图片 4"/>
          <p:cNvPicPr>
            <a:picLocks noChangeAspect="1"/>
          </p:cNvPicPr>
          <p:nvPr/>
        </p:nvPicPr>
        <p:blipFill>
          <a:blip r:embed="rId3"/>
          <a:stretch>
            <a:fillRect/>
          </a:stretch>
        </p:blipFill>
        <p:spPr>
          <a:xfrm>
            <a:off x="250825" y="2997200"/>
            <a:ext cx="5083175" cy="3508375"/>
          </a:xfrm>
          <a:prstGeom prst="rect">
            <a:avLst/>
          </a:prstGeom>
          <a:noFill/>
          <a:ln w="9525">
            <a:noFill/>
          </a:ln>
        </p:spPr>
      </p:pic>
      <p:sp>
        <p:nvSpPr>
          <p:cNvPr id="5122" name="Rectangle 2"/>
          <p:cNvSpPr>
            <a:spLocks noChangeArrowheads="1"/>
          </p:cNvSpPr>
          <p:nvPr/>
        </p:nvSpPr>
        <p:spPr bwMode="auto">
          <a:xfrm>
            <a:off x="1187450" y="549275"/>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合约销售应用场景</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32" name="下箭头 31"/>
          <p:cNvSpPr/>
          <p:nvPr/>
        </p:nvSpPr>
        <p:spPr bwMode="auto">
          <a:xfrm rot="5400000">
            <a:off x="6406356" y="3199606"/>
            <a:ext cx="1149350" cy="1296988"/>
          </a:xfrm>
          <a:prstGeom prst="downArrow">
            <a:avLst>
              <a:gd name="adj1" fmla="val 70378"/>
              <a:gd name="adj2" fmla="val 50519"/>
            </a:avLst>
          </a:prstGeom>
          <a:solidFill>
            <a:srgbClr val="FFFFFF">
              <a:lumMod val="8500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80" name="右箭头 32"/>
          <p:cNvSpPr/>
          <p:nvPr/>
        </p:nvSpPr>
        <p:spPr>
          <a:xfrm>
            <a:off x="3770313" y="2011363"/>
            <a:ext cx="3084512" cy="431800"/>
          </a:xfrm>
          <a:prstGeom prst="rightArrow">
            <a:avLst>
              <a:gd name="adj1" fmla="val 50000"/>
              <a:gd name="adj2" fmla="val 49904"/>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4" name="圆角矩形 33"/>
          <p:cNvSpPr/>
          <p:nvPr/>
        </p:nvSpPr>
        <p:spPr bwMode="auto">
          <a:xfrm>
            <a:off x="962025" y="1749425"/>
            <a:ext cx="1235075" cy="955675"/>
          </a:xfrm>
          <a:prstGeom prst="roundRect">
            <a:avLst/>
          </a:prstGeom>
          <a:solidFill>
            <a:srgbClr val="9CDC5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客户合约办理需求</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bwMode="auto">
          <a:xfrm>
            <a:off x="6773863" y="3379788"/>
            <a:ext cx="855663" cy="917575"/>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自动</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写卡</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35"/>
          <p:cNvSpPr/>
          <p:nvPr/>
        </p:nvSpPr>
        <p:spPr bwMode="auto">
          <a:xfrm>
            <a:off x="4227513" y="1719263"/>
            <a:ext cx="979488" cy="971550"/>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身份读取录入</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圆角矩形 36"/>
          <p:cNvSpPr/>
          <p:nvPr/>
        </p:nvSpPr>
        <p:spPr bwMode="auto">
          <a:xfrm>
            <a:off x="2571750" y="1719263"/>
            <a:ext cx="1368425" cy="971550"/>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产品选择</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号码选择</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资费选择</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终端选择</a:t>
            </a:r>
            <a:endPar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285" name="右箭头 37"/>
          <p:cNvSpPr/>
          <p:nvPr/>
        </p:nvSpPr>
        <p:spPr>
          <a:xfrm>
            <a:off x="2197100" y="1989138"/>
            <a:ext cx="442913" cy="431800"/>
          </a:xfrm>
          <a:prstGeom prst="rightArrow">
            <a:avLst>
              <a:gd name="adj1" fmla="val 50000"/>
              <a:gd name="adj2" fmla="val 4993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9" name="圆角矩形 38"/>
          <p:cNvSpPr/>
          <p:nvPr/>
        </p:nvSpPr>
        <p:spPr bwMode="auto">
          <a:xfrm>
            <a:off x="5494338" y="1738313"/>
            <a:ext cx="101917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电子签名确认</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圆角矩形 39"/>
          <p:cNvSpPr/>
          <p:nvPr/>
        </p:nvSpPr>
        <p:spPr bwMode="auto">
          <a:xfrm>
            <a:off x="6800850" y="1736725"/>
            <a:ext cx="828675" cy="95408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费用支付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圆角矩形 40"/>
          <p:cNvSpPr/>
          <p:nvPr/>
        </p:nvSpPr>
        <p:spPr bwMode="auto">
          <a:xfrm>
            <a:off x="8001000" y="3395663"/>
            <a:ext cx="820738" cy="901700"/>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终端配送</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圆角矩形 41"/>
          <p:cNvSpPr/>
          <p:nvPr/>
        </p:nvSpPr>
        <p:spPr bwMode="auto">
          <a:xfrm>
            <a:off x="6667500" y="4735513"/>
            <a:ext cx="1068388" cy="1047750"/>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完成</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290" name="右箭头 42"/>
          <p:cNvSpPr/>
          <p:nvPr/>
        </p:nvSpPr>
        <p:spPr>
          <a:xfrm rot="5400000">
            <a:off x="6854825" y="2816225"/>
            <a:ext cx="695325" cy="431800"/>
          </a:xfrm>
          <a:prstGeom prst="rightArrow">
            <a:avLst>
              <a:gd name="adj1" fmla="val 50000"/>
              <a:gd name="adj2" fmla="val 50001"/>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44" name="圆角矩形 43"/>
          <p:cNvSpPr/>
          <p:nvPr/>
        </p:nvSpPr>
        <p:spPr bwMode="auto">
          <a:xfrm>
            <a:off x="5570538" y="3316288"/>
            <a:ext cx="990600" cy="1190625"/>
          </a:xfrm>
          <a:prstGeom prst="roundRect">
            <a:avLst/>
          </a:prstGeom>
          <a:solidFill>
            <a:srgbClr val="FFC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CBSS</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ESS</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BSS</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5" name="圆角矩形 44"/>
          <p:cNvSpPr/>
          <p:nvPr/>
        </p:nvSpPr>
        <p:spPr bwMode="auto">
          <a:xfrm>
            <a:off x="2484438" y="1652588"/>
            <a:ext cx="5360988" cy="1146175"/>
          </a:xfrm>
          <a:prstGeom prst="roundRect">
            <a:avLst/>
          </a:prstGeom>
          <a:noFill/>
          <a:ln w="28575" cap="flat" cmpd="sng" algn="ctr">
            <a:solidFill>
              <a:srgbClr val="FE7943"/>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293" name="文本框 45"/>
          <p:cNvSpPr txBox="1"/>
          <p:nvPr/>
        </p:nvSpPr>
        <p:spPr>
          <a:xfrm>
            <a:off x="5029200" y="1268413"/>
            <a:ext cx="1825625" cy="338137"/>
          </a:xfrm>
          <a:prstGeom prst="rect">
            <a:avLst/>
          </a:prstGeom>
          <a:noFill/>
          <a:ln w="9525">
            <a:noFill/>
          </a:ln>
        </p:spPr>
        <p:txBody>
          <a:bodyPr wrap="none" anchor="t">
            <a:spAutoFit/>
          </a:bodyPr>
          <a:lstStyle/>
          <a:p>
            <a:pPr lvl="0" indent="0" eaLnBrk="1" hangingPunct="1"/>
            <a:r>
              <a:rPr lang="zh-CN" altLang="en-US" sz="1600" b="0" dirty="0">
                <a:solidFill>
                  <a:srgbClr val="FF0000"/>
                </a:solidFill>
                <a:latin typeface="微软雅黑" panose="020B0503020204020204" pitchFamily="34" charset="-122"/>
                <a:ea typeface="微软雅黑" panose="020B0503020204020204" pitchFamily="34" charset="-122"/>
              </a:rPr>
              <a:t>自助销售终端办理</a:t>
            </a:r>
            <a:endParaRPr lang="zh-CN" altLang="en-US" sz="1600" b="0" dirty="0">
              <a:solidFill>
                <a:srgbClr val="FF0000"/>
              </a:solidFill>
              <a:latin typeface="微软雅黑" panose="020B0503020204020204" pitchFamily="34" charset="-122"/>
              <a:ea typeface="微软雅黑" panose="020B0503020204020204" pitchFamily="34" charset="-122"/>
            </a:endParaRPr>
          </a:p>
        </p:txBody>
      </p:sp>
      <p:sp>
        <p:nvSpPr>
          <p:cNvPr id="54294" name="右箭头 46"/>
          <p:cNvSpPr/>
          <p:nvPr/>
        </p:nvSpPr>
        <p:spPr>
          <a:xfrm rot="5400000">
            <a:off x="6923088" y="4310063"/>
            <a:ext cx="584200" cy="431800"/>
          </a:xfrm>
          <a:prstGeom prst="rightArrow">
            <a:avLst>
              <a:gd name="adj1" fmla="val 50000"/>
              <a:gd name="adj2" fmla="val 49939"/>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cxnSp>
        <p:nvCxnSpPr>
          <p:cNvPr id="54295" name="曲线连接符 47"/>
          <p:cNvCxnSpPr>
            <a:stCxn id="41" idx="2"/>
            <a:endCxn id="42" idx="3"/>
          </p:cNvCxnSpPr>
          <p:nvPr/>
        </p:nvCxnSpPr>
        <p:spPr>
          <a:xfrm rot="5400000">
            <a:off x="7591425" y="4441825"/>
            <a:ext cx="962025" cy="673100"/>
          </a:xfrm>
          <a:prstGeom prst="curvedConnector2">
            <a:avLst/>
          </a:prstGeom>
          <a:ln w="57150" cap="flat" cmpd="sng">
            <a:solidFill>
              <a:srgbClr val="0070C0"/>
            </a:solidFill>
            <a:prstDash val="solid"/>
            <a:round/>
            <a:headEnd type="none" w="med" len="med"/>
            <a:tailEnd type="triangle" w="med" len="med"/>
          </a:ln>
        </p:spPr>
      </p:cxnSp>
      <p:cxnSp>
        <p:nvCxnSpPr>
          <p:cNvPr id="54296" name="曲线连接符 48"/>
          <p:cNvCxnSpPr>
            <a:stCxn id="35" idx="3"/>
            <a:endCxn id="41" idx="1"/>
          </p:cNvCxnSpPr>
          <p:nvPr/>
        </p:nvCxnSpPr>
        <p:spPr>
          <a:xfrm>
            <a:off x="7629525" y="3838575"/>
            <a:ext cx="371475" cy="7938"/>
          </a:xfrm>
          <a:prstGeom prst="curvedConnector3">
            <a:avLst>
              <a:gd name="adj1" fmla="val 50000"/>
            </a:avLst>
          </a:prstGeom>
          <a:ln w="57150" cap="flat" cmpd="sng">
            <a:solidFill>
              <a:srgbClr val="0070C0"/>
            </a:solidFill>
            <a:prstDash val="solid"/>
            <a:round/>
            <a:headEnd type="none" w="med" len="med"/>
            <a:tailEnd type="triangle" w="med" len="med"/>
          </a:ln>
        </p:spPr>
      </p:cxnSp>
      <p:sp>
        <p:nvSpPr>
          <p:cNvPr id="54297" name="右箭头 49"/>
          <p:cNvSpPr/>
          <p:nvPr/>
        </p:nvSpPr>
        <p:spPr>
          <a:xfrm>
            <a:off x="7100888" y="5957888"/>
            <a:ext cx="436562" cy="277812"/>
          </a:xfrm>
          <a:prstGeom prst="rightArrow">
            <a:avLst>
              <a:gd name="adj1" fmla="val 50000"/>
              <a:gd name="adj2" fmla="val 499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cxnSp>
        <p:nvCxnSpPr>
          <p:cNvPr id="54298" name="AutoShape 105"/>
          <p:cNvCxnSpPr/>
          <p:nvPr/>
        </p:nvCxnSpPr>
        <p:spPr>
          <a:xfrm flipV="1">
            <a:off x="7132638" y="6481763"/>
            <a:ext cx="401637" cy="0"/>
          </a:xfrm>
          <a:prstGeom prst="bentConnector3">
            <a:avLst>
              <a:gd name="adj1" fmla="val 50000"/>
            </a:avLst>
          </a:prstGeom>
          <a:ln w="38100" cap="flat" cmpd="sng">
            <a:solidFill>
              <a:srgbClr val="0190D4"/>
            </a:solidFill>
            <a:prstDash val="solid"/>
            <a:miter/>
            <a:headEnd type="none" w="med" len="med"/>
            <a:tailEnd type="none" w="med" len="med"/>
          </a:ln>
        </p:spPr>
      </p:cxnSp>
      <p:sp>
        <p:nvSpPr>
          <p:cNvPr id="54299" name="文本框 51"/>
          <p:cNvSpPr txBox="1"/>
          <p:nvPr/>
        </p:nvSpPr>
        <p:spPr>
          <a:xfrm>
            <a:off x="7529513" y="6327775"/>
            <a:ext cx="1260475"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可选操作流程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54300" name="文本框 52"/>
          <p:cNvSpPr txBox="1"/>
          <p:nvPr/>
        </p:nvSpPr>
        <p:spPr>
          <a:xfrm>
            <a:off x="7537450" y="5942013"/>
            <a:ext cx="1260475"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自助销售流程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250825" y="2997200"/>
            <a:ext cx="5083175" cy="3508375"/>
          </a:xfrm>
          <a:prstGeom prst="rect">
            <a:avLst/>
          </a:prstGeom>
          <a:noFill/>
          <a:ln w="9525">
            <a:noFill/>
          </a:ln>
        </p:spPr>
      </p:pic>
      <p:pic>
        <p:nvPicPr>
          <p:cNvPr id="2" name="图片 1"/>
          <p:cNvPicPr>
            <a:picLocks noChangeAspect="1"/>
          </p:cNvPicPr>
          <p:nvPr/>
        </p:nvPicPr>
        <p:blipFill>
          <a:blip r:embed="rId5"/>
          <a:stretch>
            <a:fillRect/>
          </a:stretch>
        </p:blipFill>
        <p:spPr>
          <a:xfrm>
            <a:off x="250825" y="2997200"/>
            <a:ext cx="5103813" cy="3522663"/>
          </a:xfrm>
          <a:prstGeom prst="rect">
            <a:avLst/>
          </a:prstGeom>
          <a:noFill/>
          <a:ln w="9525">
            <a:noFill/>
          </a:ln>
        </p:spPr>
      </p:pic>
      <p:sp>
        <p:nvSpPr>
          <p:cNvPr id="54303" name="椭圆 45"/>
          <p:cNvSpPr/>
          <p:nvPr/>
        </p:nvSpPr>
        <p:spPr>
          <a:xfrm>
            <a:off x="2571750" y="2509838"/>
            <a:ext cx="215900" cy="211137"/>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生活缴费应用场景</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56322" name="右箭头 12"/>
          <p:cNvSpPr/>
          <p:nvPr/>
        </p:nvSpPr>
        <p:spPr>
          <a:xfrm>
            <a:off x="3365500" y="2376488"/>
            <a:ext cx="4176713" cy="431800"/>
          </a:xfrm>
          <a:prstGeom prst="rightArrow">
            <a:avLst>
              <a:gd name="adj1" fmla="val 50000"/>
              <a:gd name="adj2" fmla="val 4988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14" name="圆角矩形 13"/>
          <p:cNvSpPr/>
          <p:nvPr/>
        </p:nvSpPr>
        <p:spPr bwMode="auto">
          <a:xfrm>
            <a:off x="557213" y="2114550"/>
            <a:ext cx="1235075" cy="955675"/>
          </a:xfrm>
          <a:prstGeom prst="roundRect">
            <a:avLst/>
          </a:prstGeom>
          <a:solidFill>
            <a:srgbClr val="9CDC5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客户生活缴费需求</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14"/>
          <p:cNvSpPr/>
          <p:nvPr/>
        </p:nvSpPr>
        <p:spPr bwMode="auto">
          <a:xfrm>
            <a:off x="3697288" y="2084388"/>
            <a:ext cx="1858963" cy="10239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缴费</a:t>
            </a:r>
            <a:endPar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缴费类型选择</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缴费账号输入</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缴费确认</a:t>
            </a:r>
            <a:endPar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16"/>
          <p:cNvSpPr/>
          <p:nvPr/>
        </p:nvSpPr>
        <p:spPr bwMode="auto">
          <a:xfrm>
            <a:off x="2166938" y="2084388"/>
            <a:ext cx="1368425" cy="971550"/>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生活缴费</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326" name="右箭头 17"/>
          <p:cNvSpPr/>
          <p:nvPr/>
        </p:nvSpPr>
        <p:spPr>
          <a:xfrm>
            <a:off x="1792288" y="2354263"/>
            <a:ext cx="442912" cy="431800"/>
          </a:xfrm>
          <a:prstGeom prst="rightArrow">
            <a:avLst>
              <a:gd name="adj1" fmla="val 50000"/>
              <a:gd name="adj2" fmla="val 4993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19" name="圆角矩形 18"/>
          <p:cNvSpPr/>
          <p:nvPr/>
        </p:nvSpPr>
        <p:spPr bwMode="auto">
          <a:xfrm>
            <a:off x="5753100" y="2097088"/>
            <a:ext cx="781050"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在线</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支付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19"/>
          <p:cNvSpPr/>
          <p:nvPr/>
        </p:nvSpPr>
        <p:spPr bwMode="auto">
          <a:xfrm>
            <a:off x="6621463" y="2112963"/>
            <a:ext cx="719138" cy="955675"/>
          </a:xfrm>
          <a:prstGeom prst="roundRect">
            <a:avLst/>
          </a:prstGeom>
          <a:solidFill>
            <a:srgbClr val="FFFFFF">
              <a:lumMod val="75000"/>
            </a:srgb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后台</a:t>
            </a:r>
            <a:endParaRPr kumimoji="0" lang="en-US" altLang="zh-CN"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处理</a:t>
            </a:r>
            <a:endPar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329" name="右箭头 20"/>
          <p:cNvSpPr/>
          <p:nvPr/>
        </p:nvSpPr>
        <p:spPr>
          <a:xfrm>
            <a:off x="8223250" y="5857875"/>
            <a:ext cx="436563" cy="276225"/>
          </a:xfrm>
          <a:prstGeom prst="rightArrow">
            <a:avLst>
              <a:gd name="adj1" fmla="val 50000"/>
              <a:gd name="adj2" fmla="val 5018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6330" name="文本框 23"/>
          <p:cNvSpPr txBox="1"/>
          <p:nvPr/>
        </p:nvSpPr>
        <p:spPr>
          <a:xfrm>
            <a:off x="7775575" y="6134100"/>
            <a:ext cx="1262063"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自助缴费流程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25" name="圆角矩形 24"/>
          <p:cNvSpPr/>
          <p:nvPr/>
        </p:nvSpPr>
        <p:spPr bwMode="auto">
          <a:xfrm>
            <a:off x="2079625" y="2019300"/>
            <a:ext cx="6326188" cy="1144588"/>
          </a:xfrm>
          <a:prstGeom prst="roundRect">
            <a:avLst/>
          </a:prstGeom>
          <a:noFill/>
          <a:ln w="28575" cap="flat" cmpd="sng" algn="ctr">
            <a:solidFill>
              <a:srgbClr val="FE7943"/>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332" name="文本框 25"/>
          <p:cNvSpPr txBox="1"/>
          <p:nvPr/>
        </p:nvSpPr>
        <p:spPr>
          <a:xfrm>
            <a:off x="7331075" y="1844675"/>
            <a:ext cx="1825625" cy="338138"/>
          </a:xfrm>
          <a:prstGeom prst="rect">
            <a:avLst/>
          </a:prstGeom>
          <a:noFill/>
          <a:ln w="9525">
            <a:noFill/>
          </a:ln>
        </p:spPr>
        <p:txBody>
          <a:bodyPr wrap="none" anchor="t">
            <a:spAutoFit/>
          </a:bodyPr>
          <a:lstStyle/>
          <a:p>
            <a:pPr lvl="0" indent="0" eaLnBrk="1" hangingPunct="1"/>
            <a:r>
              <a:rPr lang="zh-CN" altLang="en-US" sz="1600" b="0" dirty="0">
                <a:solidFill>
                  <a:srgbClr val="FF0000"/>
                </a:solidFill>
                <a:latin typeface="微软雅黑" panose="020B0503020204020204" pitchFamily="34" charset="-122"/>
                <a:ea typeface="微软雅黑" panose="020B0503020204020204" pitchFamily="34" charset="-122"/>
              </a:rPr>
              <a:t>自助销售终端办理</a:t>
            </a:r>
            <a:endParaRPr lang="zh-CN" altLang="en-US" sz="1600" b="0" dirty="0">
              <a:solidFill>
                <a:srgbClr val="FF0000"/>
              </a:solidFill>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7542213" y="2105025"/>
            <a:ext cx="701675" cy="971550"/>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缴费凭据打印</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179388" y="3278188"/>
            <a:ext cx="4248150" cy="3298825"/>
            <a:chOff x="179512" y="3058885"/>
            <a:chExt cx="4248472" cy="3298755"/>
          </a:xfrm>
        </p:grpSpPr>
        <p:sp>
          <p:nvSpPr>
            <p:cNvPr id="23" name="矩形标注 22"/>
            <p:cNvSpPr/>
            <p:nvPr/>
          </p:nvSpPr>
          <p:spPr bwMode="auto">
            <a:xfrm>
              <a:off x="179512" y="3058885"/>
              <a:ext cx="4248472" cy="3298755"/>
            </a:xfrm>
            <a:prstGeom prst="wedgeRectCallout">
              <a:avLst>
                <a:gd name="adj1" fmla="val -784"/>
                <a:gd name="adj2" fmla="val -60930"/>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6336" name="图片 17"/>
            <p:cNvPicPr>
              <a:picLocks noChangeAspect="1"/>
            </p:cNvPicPr>
            <p:nvPr/>
          </p:nvPicPr>
          <p:blipFill>
            <a:blip r:embed="rId1"/>
            <a:stretch>
              <a:fillRect/>
            </a:stretch>
          </p:blipFill>
          <p:spPr>
            <a:xfrm>
              <a:off x="298844" y="3140965"/>
              <a:ext cx="3960444" cy="3168355"/>
            </a:xfrm>
            <a:prstGeom prst="rect">
              <a:avLst/>
            </a:prstGeom>
            <a:noFill/>
            <a:ln w="9525">
              <a:noFill/>
            </a:ln>
          </p:spPr>
        </p:pic>
      </p:grpSp>
      <p:pic>
        <p:nvPicPr>
          <p:cNvPr id="21" name="图片 20"/>
          <p:cNvPicPr>
            <a:picLocks noChangeAspect="1"/>
          </p:cNvPicPr>
          <p:nvPr/>
        </p:nvPicPr>
        <p:blipFill>
          <a:blip r:embed="rId2"/>
          <a:stretch>
            <a:fillRect/>
          </a:stretch>
        </p:blipFill>
        <p:spPr>
          <a:xfrm>
            <a:off x="323850" y="3360738"/>
            <a:ext cx="3960813" cy="3168650"/>
          </a:xfrm>
          <a:prstGeom prst="rect">
            <a:avLst/>
          </a:prstGeom>
          <a:noFill/>
          <a:ln w="9525">
            <a:noFill/>
          </a:ln>
        </p:spPr>
      </p:pic>
      <p:sp>
        <p:nvSpPr>
          <p:cNvPr id="56338" name="椭圆 28"/>
          <p:cNvSpPr/>
          <p:nvPr/>
        </p:nvSpPr>
        <p:spPr>
          <a:xfrm>
            <a:off x="2176463" y="2863850"/>
            <a:ext cx="215900" cy="212725"/>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grpSp>
        <p:nvGrpSpPr>
          <p:cNvPr id="4" name="组合 3"/>
          <p:cNvGrpSpPr/>
          <p:nvPr/>
        </p:nvGrpSpPr>
        <p:grpSpPr>
          <a:xfrm>
            <a:off x="2279650" y="3300413"/>
            <a:ext cx="4248150" cy="3298825"/>
            <a:chOff x="2279066" y="3081337"/>
            <a:chExt cx="4248472" cy="3298755"/>
          </a:xfrm>
        </p:grpSpPr>
        <p:sp>
          <p:nvSpPr>
            <p:cNvPr id="30" name="矩形标注 29"/>
            <p:cNvSpPr/>
            <p:nvPr/>
          </p:nvSpPr>
          <p:spPr bwMode="auto">
            <a:xfrm>
              <a:off x="2279066" y="3081337"/>
              <a:ext cx="4248472" cy="3298755"/>
            </a:xfrm>
            <a:prstGeom prst="wedgeRectCallout">
              <a:avLst>
                <a:gd name="adj1" fmla="val -9762"/>
                <a:gd name="adj2" fmla="val -58703"/>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6341" name="图片 2"/>
            <p:cNvPicPr>
              <a:picLocks noChangeAspect="1"/>
            </p:cNvPicPr>
            <p:nvPr/>
          </p:nvPicPr>
          <p:blipFill>
            <a:blip r:embed="rId3"/>
            <a:stretch>
              <a:fillRect/>
            </a:stretch>
          </p:blipFill>
          <p:spPr>
            <a:xfrm>
              <a:off x="2361897" y="3149600"/>
              <a:ext cx="3973538" cy="3178830"/>
            </a:xfrm>
            <a:prstGeom prst="rect">
              <a:avLst/>
            </a:prstGeom>
            <a:noFill/>
            <a:ln w="9525">
              <a:noFill/>
            </a:ln>
          </p:spPr>
        </p:pic>
      </p:grpSp>
      <p:sp>
        <p:nvSpPr>
          <p:cNvPr id="56342" name="椭圆 30"/>
          <p:cNvSpPr/>
          <p:nvPr/>
        </p:nvSpPr>
        <p:spPr>
          <a:xfrm>
            <a:off x="3881438" y="2905125"/>
            <a:ext cx="215900" cy="211138"/>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2376488" y="3381375"/>
            <a:ext cx="3933825" cy="3148013"/>
          </a:xfrm>
          <a:prstGeom prst="rect">
            <a:avLst/>
          </a:prstGeom>
          <a:noFill/>
          <a:ln w="9525">
            <a:noFill/>
          </a:ln>
        </p:spPr>
      </p:pic>
      <p:pic>
        <p:nvPicPr>
          <p:cNvPr id="5" name="图片 4"/>
          <p:cNvPicPr>
            <a:picLocks noChangeAspect="1"/>
          </p:cNvPicPr>
          <p:nvPr/>
        </p:nvPicPr>
        <p:blipFill>
          <a:blip r:embed="rId5"/>
          <a:stretch>
            <a:fillRect/>
          </a:stretch>
        </p:blipFill>
        <p:spPr>
          <a:xfrm>
            <a:off x="2401888" y="3376613"/>
            <a:ext cx="3933825" cy="3146425"/>
          </a:xfrm>
          <a:prstGeom prst="rect">
            <a:avLst/>
          </a:prstGeom>
          <a:noFill/>
          <a:ln w="9525">
            <a:noFill/>
          </a:ln>
        </p:spPr>
      </p:pic>
      <p:pic>
        <p:nvPicPr>
          <p:cNvPr id="7" name="图片 6"/>
          <p:cNvPicPr>
            <a:picLocks noChangeAspect="1"/>
          </p:cNvPicPr>
          <p:nvPr/>
        </p:nvPicPr>
        <p:blipFill>
          <a:blip r:embed="rId6"/>
          <a:stretch>
            <a:fillRect/>
          </a:stretch>
        </p:blipFill>
        <p:spPr>
          <a:xfrm>
            <a:off x="2352675" y="3360738"/>
            <a:ext cx="3933825" cy="3146425"/>
          </a:xfrm>
          <a:prstGeom prst="rect">
            <a:avLst/>
          </a:prstGeom>
          <a:noFill/>
          <a:ln w="9525">
            <a:noFill/>
          </a:ln>
        </p:spPr>
      </p:pic>
      <p:grpSp>
        <p:nvGrpSpPr>
          <p:cNvPr id="9" name="组合 8"/>
          <p:cNvGrpSpPr/>
          <p:nvPr/>
        </p:nvGrpSpPr>
        <p:grpSpPr>
          <a:xfrm>
            <a:off x="3535363" y="3278188"/>
            <a:ext cx="4248150" cy="3316287"/>
            <a:chOff x="3535387" y="3058885"/>
            <a:chExt cx="4248472" cy="3316644"/>
          </a:xfrm>
        </p:grpSpPr>
        <p:sp>
          <p:nvSpPr>
            <p:cNvPr id="32" name="矩形标注 31"/>
            <p:cNvSpPr/>
            <p:nvPr/>
          </p:nvSpPr>
          <p:spPr bwMode="auto">
            <a:xfrm>
              <a:off x="3535387" y="3058885"/>
              <a:ext cx="4248472" cy="3299180"/>
            </a:xfrm>
            <a:prstGeom prst="wedgeRectCallout">
              <a:avLst>
                <a:gd name="adj1" fmla="val 11419"/>
                <a:gd name="adj2" fmla="val -59102"/>
              </a:avLst>
            </a:prstGeom>
            <a:solidFill>
              <a:schemeClr val="bg1">
                <a:lumMod val="75000"/>
              </a:schemeClr>
            </a:solidFill>
            <a:ln w="38100" cap="flat" cmpd="sng" algn="ctr">
              <a:no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pic>
          <p:nvPicPr>
            <p:cNvPr id="56348" name="图片 7"/>
            <p:cNvPicPr>
              <a:picLocks noChangeAspect="1"/>
            </p:cNvPicPr>
            <p:nvPr/>
          </p:nvPicPr>
          <p:blipFill>
            <a:blip r:embed="rId7"/>
            <a:stretch>
              <a:fillRect/>
            </a:stretch>
          </p:blipFill>
          <p:spPr>
            <a:xfrm>
              <a:off x="3607424" y="3115323"/>
              <a:ext cx="4075258" cy="3260206"/>
            </a:xfrm>
            <a:prstGeom prst="rect">
              <a:avLst/>
            </a:prstGeom>
            <a:noFill/>
            <a:ln w="9525">
              <a:noFill/>
            </a:ln>
          </p:spPr>
        </p:pic>
      </p:grpSp>
      <p:sp>
        <p:nvSpPr>
          <p:cNvPr id="56349" name="椭圆 33"/>
          <p:cNvSpPr/>
          <p:nvPr/>
        </p:nvSpPr>
        <p:spPr>
          <a:xfrm>
            <a:off x="6013450" y="2900363"/>
            <a:ext cx="217488" cy="211137"/>
          </a:xfrm>
          <a:prstGeom prst="ellipse">
            <a:avLst/>
          </a:prstGeom>
          <a:solidFill>
            <a:srgbClr val="00B0F0"/>
          </a:solidFill>
          <a:ln w="38100">
            <a:noFill/>
          </a:ln>
        </p:spPr>
        <p:txBody>
          <a:bodyPr wrap="none"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pic>
        <p:nvPicPr>
          <p:cNvPr id="36" name="图片 35"/>
          <p:cNvPicPr>
            <a:picLocks noChangeAspect="1"/>
          </p:cNvPicPr>
          <p:nvPr/>
        </p:nvPicPr>
        <p:blipFill>
          <a:blip r:embed="rId8"/>
          <a:stretch>
            <a:fillRect/>
          </a:stretch>
        </p:blipFill>
        <p:spPr>
          <a:xfrm>
            <a:off x="3640138" y="3371850"/>
            <a:ext cx="4041775" cy="3233738"/>
          </a:xfrm>
          <a:prstGeom prst="rect">
            <a:avLst/>
          </a:prstGeom>
          <a:noFill/>
          <a:ln w="9525">
            <a:noFill/>
          </a:ln>
        </p:spPr>
      </p:pic>
      <p:pic>
        <p:nvPicPr>
          <p:cNvPr id="37" name="图片 36"/>
          <p:cNvPicPr>
            <a:picLocks noChangeAspect="1"/>
          </p:cNvPicPr>
          <p:nvPr/>
        </p:nvPicPr>
        <p:blipFill>
          <a:blip r:embed="rId9"/>
          <a:stretch>
            <a:fillRect/>
          </a:stretch>
        </p:blipFill>
        <p:spPr>
          <a:xfrm>
            <a:off x="3643313" y="3303588"/>
            <a:ext cx="4030662" cy="3225800"/>
          </a:xfrm>
          <a:prstGeom prst="rect">
            <a:avLst/>
          </a:prstGeom>
          <a:noFill/>
          <a:ln w="9525">
            <a:noFill/>
          </a:ln>
        </p:spPr>
      </p:pic>
      <p:pic>
        <p:nvPicPr>
          <p:cNvPr id="10" name="图片 9"/>
          <p:cNvPicPr>
            <a:picLocks noChangeAspect="1"/>
          </p:cNvPicPr>
          <p:nvPr/>
        </p:nvPicPr>
        <p:blipFill>
          <a:blip r:embed="rId10"/>
          <a:stretch>
            <a:fillRect/>
          </a:stretch>
        </p:blipFill>
        <p:spPr>
          <a:xfrm>
            <a:off x="3636963" y="3311525"/>
            <a:ext cx="4059237" cy="3248025"/>
          </a:xfrm>
          <a:prstGeom prst="rect">
            <a:avLst/>
          </a:prstGeom>
          <a:noFill/>
          <a:ln w="9525">
            <a:noFill/>
          </a:ln>
        </p:spPr>
      </p:pic>
      <p:pic>
        <p:nvPicPr>
          <p:cNvPr id="38" name="图片 37"/>
          <p:cNvPicPr>
            <a:picLocks noChangeAspect="1"/>
          </p:cNvPicPr>
          <p:nvPr/>
        </p:nvPicPr>
        <p:blipFill>
          <a:blip r:embed="rId11"/>
          <a:stretch>
            <a:fillRect/>
          </a:stretch>
        </p:blipFill>
        <p:spPr>
          <a:xfrm>
            <a:off x="3635375" y="3287713"/>
            <a:ext cx="4051300" cy="3241675"/>
          </a:xfrm>
          <a:prstGeom prst="rect">
            <a:avLst/>
          </a:prstGeom>
          <a:noFill/>
          <a:ln w="9525">
            <a:noFill/>
          </a:ln>
        </p:spPr>
      </p:pic>
      <p:sp>
        <p:nvSpPr>
          <p:cNvPr id="27" name="圆角矩形 26"/>
          <p:cNvSpPr/>
          <p:nvPr/>
        </p:nvSpPr>
        <p:spPr bwMode="auto">
          <a:xfrm>
            <a:off x="7380288" y="3667125"/>
            <a:ext cx="1011238" cy="955675"/>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完成</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355" name="右箭头 28"/>
          <p:cNvSpPr/>
          <p:nvPr/>
        </p:nvSpPr>
        <p:spPr>
          <a:xfrm rot="5400000">
            <a:off x="7669213" y="3208338"/>
            <a:ext cx="431800" cy="431800"/>
          </a:xfrm>
          <a:prstGeom prst="rightArrow">
            <a:avLst>
              <a:gd name="adj1" fmla="val 50000"/>
              <a:gd name="adj2" fmla="val 5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6356" name="文本框 27"/>
          <p:cNvSpPr txBox="1"/>
          <p:nvPr/>
        </p:nvSpPr>
        <p:spPr>
          <a:xfrm>
            <a:off x="234950" y="1235075"/>
            <a:ext cx="8634413" cy="681038"/>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lnSpc>
                <a:spcPts val="24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生活缴费模块的推出，可以大大提升人流量较低、特别是县城、乡镇营业厅客户进店的频次，还可以增加异网的潜在客户接触面，增加营销机会。</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1000"/>
                                        <p:tgtEl>
                                          <p:spTgt spid="36"/>
                                        </p:tgtEl>
                                      </p:cBhvr>
                                    </p:animEffect>
                                    <p:anim calcmode="lin" valueType="num">
                                      <p:cBhvr>
                                        <p:cTn id="57" dur="1000" fill="hold"/>
                                        <p:tgtEl>
                                          <p:spTgt spid="36"/>
                                        </p:tgtEl>
                                        <p:attrNameLst>
                                          <p:attrName>ppt_x</p:attrName>
                                        </p:attrNameLst>
                                      </p:cBhvr>
                                      <p:tavLst>
                                        <p:tav tm="0">
                                          <p:val>
                                            <p:strVal val="#ppt_x"/>
                                          </p:val>
                                        </p:tav>
                                        <p:tav tm="100000">
                                          <p:val>
                                            <p:strVal val="#ppt_x"/>
                                          </p:val>
                                        </p:tav>
                                      </p:tavLst>
                                    </p:anim>
                                    <p:anim calcmode="lin" valueType="num">
                                      <p:cBhvr>
                                        <p:cTn id="5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1000"/>
                                        <p:tgtEl>
                                          <p:spTgt spid="37"/>
                                        </p:tgtEl>
                                      </p:cBhvr>
                                    </p:animEffect>
                                    <p:anim calcmode="lin" valueType="num">
                                      <p:cBhvr>
                                        <p:cTn id="64" dur="1000" fill="hold"/>
                                        <p:tgtEl>
                                          <p:spTgt spid="37"/>
                                        </p:tgtEl>
                                        <p:attrNameLst>
                                          <p:attrName>ppt_x</p:attrName>
                                        </p:attrNameLst>
                                      </p:cBhvr>
                                      <p:tavLst>
                                        <p:tav tm="0">
                                          <p:val>
                                            <p:strVal val="#ppt_x"/>
                                          </p:val>
                                        </p:tav>
                                        <p:tav tm="100000">
                                          <p:val>
                                            <p:strVal val="#ppt_x"/>
                                          </p:val>
                                        </p:tav>
                                      </p:tavLst>
                                    </p:anim>
                                    <p:anim calcmode="lin" valueType="num">
                                      <p:cBhvr>
                                        <p:cTn id="6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00"/>
                                        <p:tgtEl>
                                          <p:spTgt spid="10"/>
                                        </p:tgtEl>
                                      </p:cBhvr>
                                    </p:animEffect>
                                    <p:anim calcmode="lin" valueType="num">
                                      <p:cBhvr>
                                        <p:cTn id="71" dur="1000" fill="hold"/>
                                        <p:tgtEl>
                                          <p:spTgt spid="10"/>
                                        </p:tgtEl>
                                        <p:attrNameLst>
                                          <p:attrName>ppt_x</p:attrName>
                                        </p:attrNameLst>
                                      </p:cBhvr>
                                      <p:tavLst>
                                        <p:tav tm="0">
                                          <p:val>
                                            <p:strVal val="#ppt_x"/>
                                          </p:val>
                                        </p:tav>
                                        <p:tav tm="100000">
                                          <p:val>
                                            <p:strVal val="#ppt_x"/>
                                          </p:val>
                                        </p:tav>
                                      </p:tavLst>
                                    </p:anim>
                                    <p:anim calcmode="lin" valueType="num">
                                      <p:cBhvr>
                                        <p:cTn id="7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1000"/>
                                        <p:tgtEl>
                                          <p:spTgt spid="38"/>
                                        </p:tgtEl>
                                      </p:cBhvr>
                                    </p:animEffect>
                                    <p:anim calcmode="lin" valueType="num">
                                      <p:cBhvr>
                                        <p:cTn id="78" dur="1000" fill="hold"/>
                                        <p:tgtEl>
                                          <p:spTgt spid="38"/>
                                        </p:tgtEl>
                                        <p:attrNameLst>
                                          <p:attrName>ppt_x</p:attrName>
                                        </p:attrNameLst>
                                      </p:cBhvr>
                                      <p:tavLst>
                                        <p:tav tm="0">
                                          <p:val>
                                            <p:strVal val="#ppt_x"/>
                                          </p:val>
                                        </p:tav>
                                        <p:tav tm="100000">
                                          <p:val>
                                            <p:strVal val="#ppt_x"/>
                                          </p:val>
                                        </p:tav>
                                      </p:tavLst>
                                    </p:anim>
                                    <p:anim calcmode="lin" valueType="num">
                                      <p:cBhvr>
                                        <p:cTn id="7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a:spLocks noChangeArrowheads="1"/>
          </p:cNvSpPr>
          <p:nvPr/>
        </p:nvSpPr>
        <p:spPr bwMode="auto">
          <a:xfrm>
            <a:off x="1187450" y="573088"/>
            <a:ext cx="63357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自助销售终端</a:t>
            </a:r>
            <a:r>
              <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a:t>
            </a:r>
            <a:r>
              <a:rPr kumimoji="1" lang="zh-CN" altLang="en-US"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rPr>
              <a:t>宽带销售应用场景</a:t>
            </a:r>
            <a:endParaRPr kumimoji="1" lang="en-US" altLang="zh-CN" sz="2000" b="1"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29" name="下箭头 28"/>
          <p:cNvSpPr/>
          <p:nvPr/>
        </p:nvSpPr>
        <p:spPr bwMode="auto">
          <a:xfrm rot="5400000">
            <a:off x="4777581" y="4961731"/>
            <a:ext cx="1295400" cy="1687513"/>
          </a:xfrm>
          <a:prstGeom prst="downArrow">
            <a:avLst>
              <a:gd name="adj1" fmla="val 70378"/>
              <a:gd name="adj2" fmla="val 50519"/>
            </a:avLst>
          </a:prstGeom>
          <a:solidFill>
            <a:srgbClr val="FFFFFF">
              <a:lumMod val="8500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71" name="右箭头 29"/>
          <p:cNvSpPr/>
          <p:nvPr/>
        </p:nvSpPr>
        <p:spPr>
          <a:xfrm>
            <a:off x="3325813" y="2900363"/>
            <a:ext cx="1822450" cy="431800"/>
          </a:xfrm>
          <a:prstGeom prst="rightArrow">
            <a:avLst>
              <a:gd name="adj1" fmla="val 50000"/>
              <a:gd name="adj2" fmla="val 4994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1" name="圆角矩形 30"/>
          <p:cNvSpPr/>
          <p:nvPr/>
        </p:nvSpPr>
        <p:spPr bwMode="auto">
          <a:xfrm>
            <a:off x="312738" y="2640013"/>
            <a:ext cx="1235075" cy="954088"/>
          </a:xfrm>
          <a:prstGeom prst="roundRect">
            <a:avLst/>
          </a:prstGeom>
          <a:solidFill>
            <a:srgbClr val="9CDC5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客户宽带业务需求</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圆角矩形 31"/>
          <p:cNvSpPr/>
          <p:nvPr/>
        </p:nvSpPr>
        <p:spPr bwMode="auto">
          <a:xfrm>
            <a:off x="5159375" y="4064000"/>
            <a:ext cx="1068388" cy="862013"/>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归集</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圆角矩形 32"/>
          <p:cNvSpPr/>
          <p:nvPr/>
        </p:nvSpPr>
        <p:spPr bwMode="auto">
          <a:xfrm>
            <a:off x="3709988" y="2635250"/>
            <a:ext cx="1223963" cy="971550"/>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身份读取录入</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4" name="圆角矩形 33"/>
          <p:cNvSpPr/>
          <p:nvPr/>
        </p:nvSpPr>
        <p:spPr bwMode="auto">
          <a:xfrm>
            <a:off x="2235200" y="2608263"/>
            <a:ext cx="136842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产品选择</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资费选择</a:t>
            </a:r>
            <a:endPar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1778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地址填写</a:t>
            </a:r>
            <a:endPar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376" name="右箭头 34"/>
          <p:cNvSpPr/>
          <p:nvPr/>
        </p:nvSpPr>
        <p:spPr>
          <a:xfrm>
            <a:off x="1597025" y="2878138"/>
            <a:ext cx="598488" cy="431800"/>
          </a:xfrm>
          <a:prstGeom prst="rightArrow">
            <a:avLst>
              <a:gd name="adj1" fmla="val 50000"/>
              <a:gd name="adj2" fmla="val 4989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36" name="圆角矩形 35"/>
          <p:cNvSpPr/>
          <p:nvPr/>
        </p:nvSpPr>
        <p:spPr bwMode="auto">
          <a:xfrm>
            <a:off x="5137150" y="2625725"/>
            <a:ext cx="1019175" cy="97313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电子签名确认</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圆角矩形 36"/>
          <p:cNvSpPr/>
          <p:nvPr/>
        </p:nvSpPr>
        <p:spPr bwMode="auto">
          <a:xfrm>
            <a:off x="6516688" y="2640013"/>
            <a:ext cx="827088" cy="954088"/>
          </a:xfrm>
          <a:prstGeom prst="roundRect">
            <a:avLst/>
          </a:prstGeom>
          <a:solidFill>
            <a:srgbClr val="FE7943"/>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在线支付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圆角矩形 37"/>
          <p:cNvSpPr/>
          <p:nvPr/>
        </p:nvSpPr>
        <p:spPr bwMode="auto">
          <a:xfrm>
            <a:off x="5159375" y="5360988"/>
            <a:ext cx="1068388" cy="862013"/>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订单</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生产</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38"/>
          <p:cNvSpPr/>
          <p:nvPr/>
        </p:nvSpPr>
        <p:spPr bwMode="auto">
          <a:xfrm>
            <a:off x="6491288" y="5360988"/>
            <a:ext cx="1068388" cy="862013"/>
          </a:xfrm>
          <a:prstGeom prst="roundRect">
            <a:avLst/>
          </a:prstGeom>
          <a:solidFill>
            <a:srgbClr val="009CE6"/>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施工</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建设（支付）</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圆角矩形 39"/>
          <p:cNvSpPr/>
          <p:nvPr/>
        </p:nvSpPr>
        <p:spPr bwMode="auto">
          <a:xfrm>
            <a:off x="7824788" y="5360988"/>
            <a:ext cx="1068388" cy="862013"/>
          </a:xfrm>
          <a:prstGeom prst="roundRect">
            <a:avLst/>
          </a:prstGeom>
          <a:solidFill>
            <a:srgbClr val="D71A2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完成</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382" name="右箭头 40"/>
          <p:cNvSpPr/>
          <p:nvPr/>
        </p:nvSpPr>
        <p:spPr>
          <a:xfrm rot="5400000">
            <a:off x="5421313" y="3649663"/>
            <a:ext cx="533400" cy="431800"/>
          </a:xfrm>
          <a:prstGeom prst="rightArrow">
            <a:avLst>
              <a:gd name="adj1" fmla="val 50000"/>
              <a:gd name="adj2" fmla="val 49783"/>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8383" name="右箭头 41"/>
          <p:cNvSpPr/>
          <p:nvPr/>
        </p:nvSpPr>
        <p:spPr>
          <a:xfrm rot="5400000">
            <a:off x="5430838" y="4964113"/>
            <a:ext cx="512762" cy="431800"/>
          </a:xfrm>
          <a:prstGeom prst="rightArrow">
            <a:avLst>
              <a:gd name="adj1" fmla="val 50000"/>
              <a:gd name="adj2" fmla="val 50061"/>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8384" name="右箭头 44"/>
          <p:cNvSpPr/>
          <p:nvPr/>
        </p:nvSpPr>
        <p:spPr>
          <a:xfrm>
            <a:off x="7500938" y="5610225"/>
            <a:ext cx="382587" cy="430213"/>
          </a:xfrm>
          <a:prstGeom prst="rightArrow">
            <a:avLst>
              <a:gd name="adj1" fmla="val 50000"/>
              <a:gd name="adj2" fmla="val 5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sp>
        <p:nvSpPr>
          <p:cNvPr id="58385" name="右箭头 45"/>
          <p:cNvSpPr/>
          <p:nvPr/>
        </p:nvSpPr>
        <p:spPr>
          <a:xfrm>
            <a:off x="6224588" y="5595938"/>
            <a:ext cx="384175" cy="431800"/>
          </a:xfrm>
          <a:prstGeom prst="rightArrow">
            <a:avLst>
              <a:gd name="adj1" fmla="val 50000"/>
              <a:gd name="adj2" fmla="val 50000"/>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cxnSp>
        <p:nvCxnSpPr>
          <p:cNvPr id="58386" name="曲线连接符 47"/>
          <p:cNvCxnSpPr>
            <a:stCxn id="37" idx="2"/>
            <a:endCxn id="32" idx="3"/>
          </p:cNvCxnSpPr>
          <p:nvPr/>
        </p:nvCxnSpPr>
        <p:spPr>
          <a:xfrm rot="5400000">
            <a:off x="6126163" y="3690938"/>
            <a:ext cx="901700" cy="703262"/>
          </a:xfrm>
          <a:prstGeom prst="curvedConnector2">
            <a:avLst/>
          </a:prstGeom>
          <a:ln w="57150" cap="flat" cmpd="sng">
            <a:solidFill>
              <a:srgbClr val="0070C0"/>
            </a:solidFill>
            <a:prstDash val="solid"/>
            <a:round/>
            <a:headEnd type="none" w="med" len="med"/>
            <a:tailEnd type="triangle" w="med" len="med"/>
          </a:ln>
        </p:spPr>
      </p:cxnSp>
      <p:cxnSp>
        <p:nvCxnSpPr>
          <p:cNvPr id="58387" name="曲线连接符 48"/>
          <p:cNvCxnSpPr>
            <a:endCxn id="37" idx="1"/>
          </p:cNvCxnSpPr>
          <p:nvPr/>
        </p:nvCxnSpPr>
        <p:spPr>
          <a:xfrm>
            <a:off x="6156325" y="3116263"/>
            <a:ext cx="360363" cy="0"/>
          </a:xfrm>
          <a:prstGeom prst="curvedConnector3">
            <a:avLst>
              <a:gd name="adj1" fmla="val 50000"/>
            </a:avLst>
          </a:prstGeom>
          <a:ln w="57150" cap="flat" cmpd="sng">
            <a:solidFill>
              <a:srgbClr val="0070C0"/>
            </a:solidFill>
            <a:prstDash val="solid"/>
            <a:round/>
            <a:headEnd type="none" w="med" len="med"/>
            <a:tailEnd type="triangle" w="med" len="med"/>
          </a:ln>
        </p:spPr>
      </p:cxnSp>
      <p:sp>
        <p:nvSpPr>
          <p:cNvPr id="58388" name="右箭头 49"/>
          <p:cNvSpPr/>
          <p:nvPr/>
        </p:nvSpPr>
        <p:spPr>
          <a:xfrm>
            <a:off x="304800" y="5605463"/>
            <a:ext cx="436563" cy="276225"/>
          </a:xfrm>
          <a:prstGeom prst="rightArrow">
            <a:avLst>
              <a:gd name="adj1" fmla="val 50000"/>
              <a:gd name="adj2" fmla="val 50186"/>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solidFill>
                <a:srgbClr val="000000"/>
              </a:solidFill>
              <a:latin typeface="Arial" panose="020B0604020202020204" pitchFamily="34" charset="0"/>
              <a:ea typeface="宋体" panose="02010600030101010101" pitchFamily="2" charset="-122"/>
            </a:endParaRPr>
          </a:p>
        </p:txBody>
      </p:sp>
      <p:cxnSp>
        <p:nvCxnSpPr>
          <p:cNvPr id="58389" name="AutoShape 105"/>
          <p:cNvCxnSpPr/>
          <p:nvPr/>
        </p:nvCxnSpPr>
        <p:spPr>
          <a:xfrm flipV="1">
            <a:off x="304800" y="6207125"/>
            <a:ext cx="401638" cy="0"/>
          </a:xfrm>
          <a:prstGeom prst="bentConnector3">
            <a:avLst>
              <a:gd name="adj1" fmla="val 50000"/>
            </a:avLst>
          </a:prstGeom>
          <a:ln w="38100" cap="flat" cmpd="sng">
            <a:solidFill>
              <a:srgbClr val="0190D4"/>
            </a:solidFill>
            <a:prstDash val="solid"/>
            <a:miter/>
            <a:headEnd type="none" w="med" len="med"/>
            <a:tailEnd type="none" w="med" len="med"/>
          </a:ln>
        </p:spPr>
      </p:cxnSp>
      <p:sp>
        <p:nvSpPr>
          <p:cNvPr id="58390" name="文本框 52"/>
          <p:cNvSpPr txBox="1"/>
          <p:nvPr/>
        </p:nvSpPr>
        <p:spPr>
          <a:xfrm>
            <a:off x="701675" y="6053138"/>
            <a:ext cx="1262063"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可选操作流程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58391" name="文本框 53"/>
          <p:cNvSpPr txBox="1"/>
          <p:nvPr/>
        </p:nvSpPr>
        <p:spPr>
          <a:xfrm>
            <a:off x="741363" y="5589588"/>
            <a:ext cx="1262062"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自助销售流程</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3716338" y="5245100"/>
            <a:ext cx="1176338" cy="1093788"/>
          </a:xfrm>
          <a:prstGeom prst="roundRect">
            <a:avLst/>
          </a:prstGeom>
          <a:solidFill>
            <a:srgbClr val="FFC000"/>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CBSS</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ESS</a:t>
            </a: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BSS</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圆角矩形 55"/>
          <p:cNvSpPr/>
          <p:nvPr/>
        </p:nvSpPr>
        <p:spPr bwMode="auto">
          <a:xfrm>
            <a:off x="2128838" y="2543175"/>
            <a:ext cx="5359400" cy="1144588"/>
          </a:xfrm>
          <a:prstGeom prst="roundRect">
            <a:avLst/>
          </a:prstGeom>
          <a:noFill/>
          <a:ln w="28575" cap="flat" cmpd="sng" algn="ctr">
            <a:solidFill>
              <a:srgbClr val="FE7943"/>
            </a:solidFill>
            <a:prstDash val="dash"/>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394" name="文本框 56"/>
          <p:cNvSpPr txBox="1"/>
          <p:nvPr/>
        </p:nvSpPr>
        <p:spPr>
          <a:xfrm>
            <a:off x="4379913" y="2157413"/>
            <a:ext cx="1825625" cy="338137"/>
          </a:xfrm>
          <a:prstGeom prst="rect">
            <a:avLst/>
          </a:prstGeom>
          <a:noFill/>
          <a:ln w="9525">
            <a:noFill/>
          </a:ln>
        </p:spPr>
        <p:txBody>
          <a:bodyPr wrap="none" anchor="t">
            <a:spAutoFit/>
          </a:bodyPr>
          <a:lstStyle/>
          <a:p>
            <a:pPr lvl="0" indent="0" eaLnBrk="1" hangingPunct="1"/>
            <a:r>
              <a:rPr lang="zh-CN" altLang="en-US" sz="1600" dirty="0">
                <a:solidFill>
                  <a:srgbClr val="FF0000"/>
                </a:solidFill>
                <a:latin typeface="微软雅黑" panose="020B0503020204020204" pitchFamily="34" charset="-122"/>
                <a:ea typeface="微软雅黑" panose="020B0503020204020204" pitchFamily="34" charset="-122"/>
              </a:rPr>
              <a:t>自助销售终端办理</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58395" name="文本框 27"/>
          <p:cNvSpPr txBox="1"/>
          <p:nvPr/>
        </p:nvSpPr>
        <p:spPr>
          <a:xfrm>
            <a:off x="234950" y="1235075"/>
            <a:ext cx="8634413" cy="706438"/>
          </a:xfrm>
          <a:prstGeom prst="rect">
            <a:avLst/>
          </a:prstGeom>
          <a:noFill/>
          <a:ln w="9525" cap="flat" cmpd="sng">
            <a:solidFill>
              <a:srgbClr val="D71A20"/>
            </a:solidFill>
            <a:prstDash val="dash"/>
            <a:miter/>
            <a:headEnd type="none" w="med" len="med"/>
            <a:tailEnd type="none" w="med" len="med"/>
          </a:ln>
        </p:spPr>
        <p:txBody>
          <a:bodyPr anchor="t">
            <a:spAutoFit/>
          </a:bodyPr>
          <a:lstStyle/>
          <a:p>
            <a:pPr marL="285750" lvl="0" indent="-285750" eaLnBrk="1" hangingPunct="1">
              <a:lnSpc>
                <a:spcPts val="2400"/>
              </a:lnSpc>
              <a:buClr>
                <a:srgbClr val="FF0000"/>
              </a:buClr>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传统的宽带销售客户必须到厅才能完成，现在宽带销售可以直接在自助终端上完成，彻底摆脱了营业厅的限制，也不再受时间和地点的限制，办理更加方便快捷。</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59395"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1.3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1.6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txBox="1"/>
          <p:nvPr/>
        </p:nvSpPr>
        <p:spPr>
          <a:xfrm>
            <a:off x="1220788" y="549275"/>
            <a:ext cx="5651500" cy="4778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商品中心建设</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建设思路</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
        <p:nvSpPr>
          <p:cNvPr id="3" name="矩形 2"/>
          <p:cNvSpPr/>
          <p:nvPr/>
        </p:nvSpPr>
        <p:spPr>
          <a:xfrm>
            <a:off x="4598988" y="4740275"/>
            <a:ext cx="4318000" cy="1928813"/>
          </a:xfrm>
          <a:prstGeom prst="rect">
            <a:avLst/>
          </a:prstGeom>
          <a:solidFill>
            <a:srgbClr val="FFFFFF"/>
          </a:solidFill>
          <a:ln w="9525" cap="flat" cmpd="sng" algn="ctr">
            <a:solidFill>
              <a:srgbClr val="D71A20"/>
            </a:solidFill>
            <a:prstDash val="sysDash"/>
          </a:ln>
          <a:effectLst/>
        </p:spPr>
        <p:txBody>
          <a:bodyPr vert="eaVert" anchor="b"/>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1" lang="en-US" altLang="zh-CN"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组合包上架</a:t>
            </a:r>
            <a:endPar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p:txBody>
      </p:sp>
      <p:sp>
        <p:nvSpPr>
          <p:cNvPr id="4" name="矩形 3"/>
          <p:cNvSpPr/>
          <p:nvPr/>
        </p:nvSpPr>
        <p:spPr>
          <a:xfrm>
            <a:off x="225425" y="4735513"/>
            <a:ext cx="3957638" cy="1933575"/>
          </a:xfrm>
          <a:prstGeom prst="rect">
            <a:avLst/>
          </a:prstGeom>
          <a:solidFill>
            <a:srgbClr val="FFFFFF"/>
          </a:solidFill>
          <a:ln w="9525" cap="flat" cmpd="sng" algn="ctr">
            <a:solidFill>
              <a:srgbClr val="D71A20"/>
            </a:solidFill>
            <a:prstDash val="sysDash"/>
          </a:ln>
          <a:effectLst/>
        </p:spPr>
        <p:txBody>
          <a:bodyPr vert="eaVert" anchor="b"/>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组合包</a:t>
            </a:r>
            <a:endPar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p:txBody>
      </p:sp>
      <p:sp>
        <p:nvSpPr>
          <p:cNvPr id="5" name="矩形 4"/>
          <p:cNvSpPr/>
          <p:nvPr/>
        </p:nvSpPr>
        <p:spPr>
          <a:xfrm>
            <a:off x="225425" y="2520950"/>
            <a:ext cx="3957638" cy="1555750"/>
          </a:xfrm>
          <a:prstGeom prst="rect">
            <a:avLst/>
          </a:prstGeom>
          <a:solidFill>
            <a:srgbClr val="FFFFFF"/>
          </a:solidFill>
          <a:ln w="9525" cap="flat" cmpd="sng" algn="ctr">
            <a:solidFill>
              <a:srgbClr val="D71A20"/>
            </a:solidFill>
            <a:prstDash val="sysDash"/>
          </a:ln>
          <a:effectLst/>
        </p:spPr>
        <p:txBody>
          <a:bodyPr vert="eaVert" anchor="b"/>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6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打包元素</a:t>
            </a:r>
            <a:endParaRPr kumimoji="1" lang="zh-CN" altLang="en-US" sz="16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p:txBody>
      </p:sp>
      <p:sp>
        <p:nvSpPr>
          <p:cNvPr id="6" name="圆角矩形 10"/>
          <p:cNvSpPr>
            <a:spLocks noChangeArrowheads="1"/>
          </p:cNvSpPr>
          <p:nvPr/>
        </p:nvSpPr>
        <p:spPr bwMode="auto">
          <a:xfrm>
            <a:off x="650875" y="2705100"/>
            <a:ext cx="366713" cy="1223963"/>
          </a:xfrm>
          <a:prstGeom prst="roundRect">
            <a:avLst>
              <a:gd name="adj" fmla="val 1666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终端型号</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6"/>
          <p:cNvSpPr/>
          <p:nvPr/>
        </p:nvSpPr>
        <p:spPr bwMode="auto">
          <a:xfrm>
            <a:off x="1146175" y="2705100"/>
            <a:ext cx="366713" cy="122396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产品</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2632075" y="2705100"/>
            <a:ext cx="366713" cy="122396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总部</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本地活动</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bwMode="auto">
          <a:xfrm>
            <a:off x="1641475" y="2705100"/>
            <a:ext cx="366713" cy="122396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退费活动</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bwMode="auto">
          <a:xfrm>
            <a:off x="2136775" y="2705100"/>
            <a:ext cx="366713" cy="1223963"/>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附加套餐包</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10"/>
          <p:cNvSpPr>
            <a:spLocks noChangeArrowheads="1"/>
          </p:cNvSpPr>
          <p:nvPr/>
        </p:nvSpPr>
        <p:spPr bwMode="auto">
          <a:xfrm>
            <a:off x="3127375" y="2705100"/>
            <a:ext cx="366713" cy="1223963"/>
          </a:xfrm>
          <a:prstGeom prst="roundRect">
            <a:avLst>
              <a:gd name="adj" fmla="val 16667"/>
            </a:avLst>
          </a:prstGeom>
          <a:gradFill>
            <a:gsLst>
              <a:gs pos="0">
                <a:srgbClr val="92D050"/>
              </a:gs>
              <a:gs pos="100000">
                <a:srgbClr val="E4ECF8">
                  <a:lumMod val="60000"/>
                  <a:lumOff val="40000"/>
                </a:srgbClr>
              </a:gs>
            </a:gsLst>
            <a:lin ang="10800000" scaled="0"/>
          </a:gradFill>
          <a:ln>
            <a:solidFill>
              <a:srgbClr val="92D050"/>
            </a:solidFill>
          </a:ln>
        </p:spPr>
        <p:txBody>
          <a:bodyPr lIns="90000" rIns="90000" bIns="46800" anchor="ctr"/>
          <a:lstStyle>
            <a:lvl1pPr>
              <a:defRPr sz="2400">
                <a:solidFill>
                  <a:srgbClr val="FF0000"/>
                </a:solidFill>
                <a:latin typeface="华文细黑" panose="02010600040101010101" pitchFamily="2" charset="-122"/>
                <a:ea typeface="宋体" panose="02010600030101010101" pitchFamily="2" charset="-122"/>
              </a:defRPr>
            </a:lvl1pPr>
            <a:lvl2pPr marL="742950" indent="-285750">
              <a:defRPr sz="2400">
                <a:solidFill>
                  <a:srgbClr val="FF0000"/>
                </a:solidFill>
                <a:latin typeface="华文细黑" panose="02010600040101010101" pitchFamily="2" charset="-122"/>
                <a:ea typeface="宋体" panose="02010600030101010101" pitchFamily="2" charset="-122"/>
              </a:defRPr>
            </a:lvl2pPr>
            <a:lvl3pPr marL="1143000" indent="-228600">
              <a:defRPr sz="2400">
                <a:solidFill>
                  <a:srgbClr val="FF0000"/>
                </a:solidFill>
                <a:latin typeface="华文细黑" panose="02010600040101010101" pitchFamily="2" charset="-122"/>
                <a:ea typeface="宋体" panose="02010600030101010101" pitchFamily="2" charset="-122"/>
              </a:defRPr>
            </a:lvl3pPr>
            <a:lvl4pPr marL="1600200" indent="-228600">
              <a:defRPr sz="2400">
                <a:solidFill>
                  <a:srgbClr val="FF0000"/>
                </a:solidFill>
                <a:latin typeface="华文细黑" panose="02010600040101010101" pitchFamily="2" charset="-122"/>
                <a:ea typeface="宋体" panose="02010600030101010101" pitchFamily="2" charset="-122"/>
              </a:defRPr>
            </a:lvl4pPr>
            <a:lvl5pPr marL="2057400" indent="-228600">
              <a:defRPr sz="2400">
                <a:solidFill>
                  <a:srgbClr val="FF0000"/>
                </a:solidFill>
                <a:latin typeface="华文细黑" panose="02010600040101010101" pitchFamily="2" charset="-122"/>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华文细黑" panose="02010600040101010101" pitchFamily="2" charset="-122"/>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华文细黑" panose="02010600040101010101" pitchFamily="2" charset="-122"/>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华文细黑" panose="02010600040101010101" pitchFamily="2" charset="-122"/>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华文细黑" panose="02010600040101010101" pitchFamily="2" charset="-122"/>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展示图片</a:t>
            </a:r>
            <a:endParaRPr kumimoji="0" lang="zh-CN" altLang="en-US" sz="9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a:spLocks noChangeArrowheads="1"/>
          </p:cNvSpPr>
          <p:nvPr/>
        </p:nvSpPr>
        <p:spPr bwMode="auto">
          <a:xfrm>
            <a:off x="3622675" y="2705100"/>
            <a:ext cx="366713" cy="1223963"/>
          </a:xfrm>
          <a:prstGeom prst="roundRect">
            <a:avLst>
              <a:gd name="adj" fmla="val 16667"/>
            </a:avLst>
          </a:prstGeom>
          <a:gradFill>
            <a:gsLst>
              <a:gs pos="0">
                <a:srgbClr val="92D050"/>
              </a:gs>
              <a:gs pos="100000">
                <a:srgbClr val="E4ECF8">
                  <a:lumMod val="60000"/>
                  <a:lumOff val="40000"/>
                </a:srgbClr>
              </a:gs>
            </a:gsLst>
            <a:lin ang="10800000" scaled="0"/>
          </a:gradFill>
          <a:ln>
            <a:solidFill>
              <a:srgbClr val="92D050"/>
            </a:solidFill>
          </a:ln>
        </p:spPr>
        <p:txBody>
          <a:bodyPr lIns="90000" rIns="90000" bIns="4680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地点范</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围</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428" name="矩形 5"/>
          <p:cNvSpPr/>
          <p:nvPr/>
        </p:nvSpPr>
        <p:spPr>
          <a:xfrm>
            <a:off x="623888" y="5099050"/>
            <a:ext cx="1409700" cy="1417638"/>
          </a:xfrm>
          <a:prstGeom prst="rect">
            <a:avLst/>
          </a:prstGeom>
          <a:solidFill>
            <a:srgbClr val="99CCFF">
              <a:alpha val="81960"/>
            </a:srgbClr>
          </a:solidFill>
          <a:ln w="9525">
            <a:noFill/>
          </a:ln>
        </p:spPr>
        <p:txBody>
          <a:bodyPr lIns="90000" rIns="90000" bIns="46800" anchor="ctr"/>
          <a:lstStyle/>
          <a:p>
            <a:pPr lvl="0" indent="0" eaLnBrk="0" hangingPunct="0"/>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0429" name="圆角矩形 10"/>
          <p:cNvSpPr/>
          <p:nvPr/>
        </p:nvSpPr>
        <p:spPr>
          <a:xfrm>
            <a:off x="955675" y="5360988"/>
            <a:ext cx="236538" cy="765175"/>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终端型号</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0" name="圆角矩形 10"/>
          <p:cNvSpPr/>
          <p:nvPr/>
        </p:nvSpPr>
        <p:spPr>
          <a:xfrm>
            <a:off x="1716088" y="5284788"/>
            <a:ext cx="309562" cy="5476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产品</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1" name="圆角矩形 10"/>
          <p:cNvSpPr/>
          <p:nvPr/>
        </p:nvSpPr>
        <p:spPr>
          <a:xfrm>
            <a:off x="668338" y="5157788"/>
            <a:ext cx="277812" cy="1025525"/>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总部本地活动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2" name="圆角矩形 10"/>
          <p:cNvSpPr/>
          <p:nvPr/>
        </p:nvSpPr>
        <p:spPr>
          <a:xfrm>
            <a:off x="1203325" y="5386388"/>
            <a:ext cx="231775" cy="7889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退费活动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3" name="圆角矩形 10"/>
          <p:cNvSpPr/>
          <p:nvPr/>
        </p:nvSpPr>
        <p:spPr>
          <a:xfrm>
            <a:off x="1444625" y="5500688"/>
            <a:ext cx="260350" cy="7889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附加套餐</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4" name="圆角矩形 10"/>
          <p:cNvSpPr/>
          <p:nvPr/>
        </p:nvSpPr>
        <p:spPr>
          <a:xfrm>
            <a:off x="1716088" y="5851525"/>
            <a:ext cx="309562" cy="547688"/>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图片</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35" name="文本框 6"/>
          <p:cNvSpPr txBox="1"/>
          <p:nvPr/>
        </p:nvSpPr>
        <p:spPr>
          <a:xfrm>
            <a:off x="817563" y="4808538"/>
            <a:ext cx="920750" cy="339725"/>
          </a:xfrm>
          <a:prstGeom prst="rect">
            <a:avLst/>
          </a:prstGeom>
          <a:noFill/>
          <a:ln w="9525">
            <a:noFill/>
          </a:ln>
        </p:spPr>
        <p:txBody>
          <a:bodyPr wrap="none" anchor="t">
            <a:spAutoFit/>
          </a:bodyPr>
          <a:lstStyle/>
          <a:p>
            <a:pPr lvl="0" indent="0" eaLnBrk="0" hangingPunct="0"/>
            <a:r>
              <a:rPr lang="zh-CN" altLang="en-US" sz="1600" dirty="0">
                <a:solidFill>
                  <a:srgbClr val="808080"/>
                </a:solidFill>
                <a:latin typeface="微软雅黑" panose="020B0503020204020204" pitchFamily="34" charset="-122"/>
                <a:ea typeface="微软雅黑" panose="020B0503020204020204" pitchFamily="34" charset="-122"/>
              </a:rPr>
              <a:t>组合包</a:t>
            </a:r>
            <a:r>
              <a:rPr lang="en-US" altLang="zh-CN" sz="1600" dirty="0">
                <a:solidFill>
                  <a:srgbClr val="808080"/>
                </a:solidFill>
                <a:latin typeface="微软雅黑" panose="020B0503020204020204" pitchFamily="34" charset="-122"/>
                <a:ea typeface="微软雅黑" panose="020B0503020204020204" pitchFamily="34" charset="-122"/>
              </a:rPr>
              <a:t>1</a:t>
            </a:r>
            <a:endParaRPr lang="zh-CN" altLang="en-US" sz="1600" dirty="0">
              <a:solidFill>
                <a:srgbClr val="808080"/>
              </a:solidFill>
              <a:latin typeface="微软雅黑" panose="020B0503020204020204" pitchFamily="34" charset="-122"/>
              <a:ea typeface="微软雅黑" panose="020B0503020204020204" pitchFamily="34" charset="-122"/>
            </a:endParaRPr>
          </a:p>
        </p:txBody>
      </p:sp>
      <p:sp>
        <p:nvSpPr>
          <p:cNvPr id="60436" name="矩形 45"/>
          <p:cNvSpPr/>
          <p:nvPr/>
        </p:nvSpPr>
        <p:spPr>
          <a:xfrm>
            <a:off x="2430463" y="5162550"/>
            <a:ext cx="1530350" cy="1354138"/>
          </a:xfrm>
          <a:prstGeom prst="rect">
            <a:avLst/>
          </a:prstGeom>
          <a:solidFill>
            <a:srgbClr val="99CCFF">
              <a:alpha val="81960"/>
            </a:srgbClr>
          </a:solidFill>
          <a:ln w="9525">
            <a:noFill/>
          </a:ln>
        </p:spPr>
        <p:txBody>
          <a:bodyPr lIns="90000" rIns="90000" bIns="46800" anchor="ctr"/>
          <a:lstStyle/>
          <a:p>
            <a:pPr lvl="0" indent="0" eaLnBrk="0" hangingPunct="0"/>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0437" name="文本框 52"/>
          <p:cNvSpPr txBox="1"/>
          <p:nvPr/>
        </p:nvSpPr>
        <p:spPr>
          <a:xfrm>
            <a:off x="2919413" y="4860925"/>
            <a:ext cx="966787" cy="338138"/>
          </a:xfrm>
          <a:prstGeom prst="rect">
            <a:avLst/>
          </a:prstGeom>
          <a:noFill/>
          <a:ln w="9525">
            <a:noFill/>
          </a:ln>
        </p:spPr>
        <p:txBody>
          <a:bodyPr wrap="none" anchor="t">
            <a:spAutoFit/>
          </a:bodyPr>
          <a:lstStyle/>
          <a:p>
            <a:pPr lvl="0" indent="0" eaLnBrk="0" hangingPunct="0"/>
            <a:r>
              <a:rPr lang="zh-CN" altLang="en-US" sz="1600" dirty="0">
                <a:solidFill>
                  <a:srgbClr val="808080"/>
                </a:solidFill>
                <a:latin typeface="微软雅黑" panose="020B0503020204020204" pitchFamily="34" charset="-122"/>
                <a:ea typeface="微软雅黑" panose="020B0503020204020204" pitchFamily="34" charset="-122"/>
              </a:rPr>
              <a:t>组合包</a:t>
            </a:r>
            <a:r>
              <a:rPr lang="en-US" altLang="zh-CN" sz="1600" dirty="0">
                <a:solidFill>
                  <a:srgbClr val="808080"/>
                </a:solidFill>
                <a:latin typeface="微软雅黑" panose="020B0503020204020204" pitchFamily="34" charset="-122"/>
                <a:ea typeface="微软雅黑" panose="020B0503020204020204" pitchFamily="34" charset="-122"/>
              </a:rPr>
              <a:t>N</a:t>
            </a:r>
            <a:endParaRPr lang="en-US" altLang="zh-CN" sz="1600" dirty="0">
              <a:solidFill>
                <a:srgbClr val="808080"/>
              </a:solidFill>
              <a:latin typeface="微软雅黑" panose="020B0503020204020204" pitchFamily="34" charset="-122"/>
              <a:ea typeface="微软雅黑" panose="020B0503020204020204" pitchFamily="34" charset="-122"/>
            </a:endParaRPr>
          </a:p>
        </p:txBody>
      </p:sp>
      <p:sp>
        <p:nvSpPr>
          <p:cNvPr id="60438" name="文本框 52"/>
          <p:cNvSpPr txBox="1"/>
          <p:nvPr/>
        </p:nvSpPr>
        <p:spPr>
          <a:xfrm>
            <a:off x="1951038" y="5648325"/>
            <a:ext cx="696912" cy="338138"/>
          </a:xfrm>
          <a:prstGeom prst="rect">
            <a:avLst/>
          </a:prstGeom>
          <a:noFill/>
          <a:ln w="9525">
            <a:noFill/>
          </a:ln>
        </p:spPr>
        <p:txBody>
          <a:bodyPr wrap="none" anchor="t">
            <a:spAutoFit/>
          </a:bodyPr>
          <a:lstStyle/>
          <a:p>
            <a:pPr lvl="0" indent="0" eaLnBrk="0" hangingPunct="0"/>
            <a:r>
              <a:rPr lang="en-US" altLang="zh-CN" sz="1600" dirty="0">
                <a:solidFill>
                  <a:srgbClr val="000000"/>
                </a:solidFill>
                <a:latin typeface="微软雅黑" panose="020B0503020204020204" pitchFamily="34" charset="-122"/>
                <a:ea typeface="微软雅黑" panose="020B0503020204020204" pitchFamily="34" charset="-122"/>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60439" name="下箭头 3"/>
          <p:cNvSpPr/>
          <p:nvPr/>
        </p:nvSpPr>
        <p:spPr>
          <a:xfrm>
            <a:off x="1431925" y="4102100"/>
            <a:ext cx="1541463" cy="669925"/>
          </a:xfrm>
          <a:prstGeom prst="downArrow">
            <a:avLst>
              <a:gd name="adj1" fmla="val 50000"/>
              <a:gd name="adj2" fmla="val 50000"/>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000000"/>
              </a:solidFill>
              <a:latin typeface="微软雅黑" panose="020B0503020204020204" pitchFamily="34" charset="-122"/>
              <a:ea typeface="微软雅黑" panose="020B0503020204020204" pitchFamily="34" charset="-122"/>
            </a:endParaRPr>
          </a:p>
        </p:txBody>
      </p:sp>
      <p:sp>
        <p:nvSpPr>
          <p:cNvPr id="60440" name="矩形 32"/>
          <p:cNvSpPr/>
          <p:nvPr/>
        </p:nvSpPr>
        <p:spPr>
          <a:xfrm>
            <a:off x="1817688" y="4033838"/>
            <a:ext cx="749300" cy="261937"/>
          </a:xfrm>
          <a:prstGeom prst="rect">
            <a:avLst/>
          </a:prstGeom>
          <a:noFill/>
          <a:ln w="9525">
            <a:noFill/>
          </a:ln>
        </p:spPr>
        <p:txBody>
          <a:bodyPr wrap="none" anchor="t">
            <a:spAutoFit/>
          </a:bodyP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打包组合</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41" name="矩形 33"/>
          <p:cNvSpPr/>
          <p:nvPr/>
        </p:nvSpPr>
        <p:spPr>
          <a:xfrm>
            <a:off x="1749425" y="4251325"/>
            <a:ext cx="885825" cy="261938"/>
          </a:xfrm>
          <a:prstGeom prst="rect">
            <a:avLst/>
          </a:prstGeom>
          <a:noFill/>
          <a:ln w="9525">
            <a:noFill/>
          </a:ln>
        </p:spPr>
        <p:txBody>
          <a:bodyPr anchor="t">
            <a:spAutoFit/>
          </a:bodyP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组合包审核</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42" name="矩形 34"/>
          <p:cNvSpPr/>
          <p:nvPr/>
        </p:nvSpPr>
        <p:spPr>
          <a:xfrm>
            <a:off x="1655763" y="4460875"/>
            <a:ext cx="1073150" cy="261938"/>
          </a:xfrm>
          <a:prstGeom prst="rect">
            <a:avLst/>
          </a:prstGeom>
          <a:noFill/>
          <a:ln w="9525">
            <a:noFill/>
          </a:ln>
        </p:spPr>
        <p:txBody>
          <a:bodyPr anchor="t">
            <a:spAutoFit/>
          </a:bodyP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组合包发布</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8" name="圆角矩形 10"/>
          <p:cNvSpPr>
            <a:spLocks noChangeArrowheads="1"/>
          </p:cNvSpPr>
          <p:nvPr/>
        </p:nvSpPr>
        <p:spPr bwMode="auto">
          <a:xfrm>
            <a:off x="4991100" y="4908550"/>
            <a:ext cx="850900" cy="1536700"/>
          </a:xfrm>
          <a:prstGeom prst="roundRect">
            <a:avLst>
              <a:gd name="adj" fmla="val 1666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有效组合包查询展示</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圆角矩形 28"/>
          <p:cNvSpPr/>
          <p:nvPr/>
        </p:nvSpPr>
        <p:spPr bwMode="auto">
          <a:xfrm>
            <a:off x="6503988" y="4908550"/>
            <a:ext cx="850900" cy="1536700"/>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选择</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默认上架范围</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圆角矩形 29"/>
          <p:cNvSpPr/>
          <p:nvPr/>
        </p:nvSpPr>
        <p:spPr bwMode="auto">
          <a:xfrm>
            <a:off x="8016875" y="4908550"/>
            <a:ext cx="849313" cy="1536700"/>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上架确认</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46" name="右箭头 1"/>
          <p:cNvSpPr/>
          <p:nvPr/>
        </p:nvSpPr>
        <p:spPr>
          <a:xfrm>
            <a:off x="5884863" y="5468938"/>
            <a:ext cx="604837" cy="484187"/>
          </a:xfrm>
          <a:prstGeom prst="rightArrow">
            <a:avLst>
              <a:gd name="adj1" fmla="val 50000"/>
              <a:gd name="adj2" fmla="val 49996"/>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FF0000"/>
              </a:solidFill>
              <a:latin typeface="华文细黑" panose="02010600040101010101" pitchFamily="2" charset="-122"/>
              <a:ea typeface="微软雅黑" panose="020B0503020204020204" pitchFamily="34" charset="-122"/>
            </a:endParaRPr>
          </a:p>
        </p:txBody>
      </p:sp>
      <p:sp>
        <p:nvSpPr>
          <p:cNvPr id="60447" name="右箭头 66"/>
          <p:cNvSpPr/>
          <p:nvPr/>
        </p:nvSpPr>
        <p:spPr>
          <a:xfrm>
            <a:off x="7426325" y="5446713"/>
            <a:ext cx="606425" cy="485775"/>
          </a:xfrm>
          <a:prstGeom prst="rightArrow">
            <a:avLst>
              <a:gd name="adj1" fmla="val 50000"/>
              <a:gd name="adj2" fmla="val 49963"/>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FF0000"/>
              </a:solidFill>
              <a:latin typeface="华文细黑" panose="02010600040101010101" pitchFamily="2" charset="-122"/>
              <a:ea typeface="微软雅黑" panose="020B0503020204020204" pitchFamily="34" charset="-122"/>
            </a:endParaRPr>
          </a:p>
        </p:txBody>
      </p:sp>
      <p:sp>
        <p:nvSpPr>
          <p:cNvPr id="33" name="矩形 32"/>
          <p:cNvSpPr/>
          <p:nvPr/>
        </p:nvSpPr>
        <p:spPr>
          <a:xfrm>
            <a:off x="4598988" y="2520950"/>
            <a:ext cx="4318000" cy="1495425"/>
          </a:xfrm>
          <a:prstGeom prst="rect">
            <a:avLst/>
          </a:prstGeom>
          <a:solidFill>
            <a:srgbClr val="FFFFFF"/>
          </a:solidFill>
          <a:ln w="9525" cap="flat" cmpd="sng" algn="ctr">
            <a:solidFill>
              <a:srgbClr val="D71A20"/>
            </a:solidFill>
            <a:prstDash val="sysDash"/>
          </a:ln>
          <a:effectLst/>
        </p:spPr>
        <p:txBody>
          <a:bodyPr vert="eaVert" anchor="b"/>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rPr>
              <a:t>组合包下架</a:t>
            </a:r>
            <a:endParaRPr kumimoji="1" lang="zh-CN" altLang="en-US" sz="18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n-cs"/>
            </a:endParaRPr>
          </a:p>
        </p:txBody>
      </p:sp>
      <p:sp>
        <p:nvSpPr>
          <p:cNvPr id="34" name="圆角矩形 10"/>
          <p:cNvSpPr>
            <a:spLocks noChangeArrowheads="1"/>
          </p:cNvSpPr>
          <p:nvPr/>
        </p:nvSpPr>
        <p:spPr bwMode="auto">
          <a:xfrm>
            <a:off x="5589588" y="2727325"/>
            <a:ext cx="850900" cy="1042988"/>
          </a:xfrm>
          <a:prstGeom prst="roundRect">
            <a:avLst>
              <a:gd name="adj" fmla="val 16667"/>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已上架组合包查询展示</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bwMode="auto">
          <a:xfrm>
            <a:off x="7200900" y="2727325"/>
            <a:ext cx="850900" cy="1042988"/>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下架确认</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451" name="右箭头 67"/>
          <p:cNvSpPr/>
          <p:nvPr/>
        </p:nvSpPr>
        <p:spPr>
          <a:xfrm>
            <a:off x="6518275" y="3006725"/>
            <a:ext cx="604838" cy="484188"/>
          </a:xfrm>
          <a:prstGeom prst="rightArrow">
            <a:avLst>
              <a:gd name="adj1" fmla="val 50000"/>
              <a:gd name="adj2" fmla="val 49996"/>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FF0000"/>
              </a:solidFill>
              <a:latin typeface="华文细黑" panose="02010600040101010101" pitchFamily="2" charset="-122"/>
              <a:ea typeface="微软雅黑" panose="020B0503020204020204" pitchFamily="34" charset="-122"/>
            </a:endParaRPr>
          </a:p>
        </p:txBody>
      </p:sp>
      <p:sp>
        <p:nvSpPr>
          <p:cNvPr id="60452" name="右箭头 1"/>
          <p:cNvSpPr/>
          <p:nvPr/>
        </p:nvSpPr>
        <p:spPr>
          <a:xfrm>
            <a:off x="4235450" y="5329238"/>
            <a:ext cx="382588" cy="796925"/>
          </a:xfrm>
          <a:prstGeom prst="rightArrow">
            <a:avLst>
              <a:gd name="adj1" fmla="val 50000"/>
              <a:gd name="adj2" fmla="val 100000"/>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FF0000"/>
              </a:solidFill>
              <a:latin typeface="华文细黑" panose="02010600040101010101" pitchFamily="2" charset="-122"/>
              <a:ea typeface="微软雅黑" panose="020B0503020204020204" pitchFamily="34" charset="-122"/>
            </a:endParaRPr>
          </a:p>
        </p:txBody>
      </p:sp>
      <p:sp>
        <p:nvSpPr>
          <p:cNvPr id="60453" name="右箭头 1"/>
          <p:cNvSpPr/>
          <p:nvPr/>
        </p:nvSpPr>
        <p:spPr>
          <a:xfrm rot="-5400000">
            <a:off x="6627813" y="4051300"/>
            <a:ext cx="428625" cy="760413"/>
          </a:xfrm>
          <a:prstGeom prst="rightArrow">
            <a:avLst>
              <a:gd name="adj1" fmla="val 50000"/>
              <a:gd name="adj2" fmla="val 100000"/>
            </a:avLst>
          </a:prstGeom>
          <a:solidFill>
            <a:srgbClr val="FFC000">
              <a:alpha val="81960"/>
            </a:srgbClr>
          </a:solidFill>
          <a:ln w="9525">
            <a:noFill/>
          </a:ln>
        </p:spPr>
        <p:txBody>
          <a:bodyPr lIns="90000" rIns="90000" bIns="46800" anchor="ctr"/>
          <a:lstStyle/>
          <a:p>
            <a:pPr lvl="0" indent="0" eaLnBrk="0" hangingPunct="0"/>
            <a:endParaRPr lang="zh-CN" altLang="en-US" sz="2400" dirty="0">
              <a:solidFill>
                <a:srgbClr val="FF0000"/>
              </a:solidFill>
              <a:latin typeface="华文细黑" panose="02010600040101010101" pitchFamily="2" charset="-122"/>
              <a:ea typeface="微软雅黑" panose="020B0503020204020204" pitchFamily="34" charset="-122"/>
            </a:endParaRPr>
          </a:p>
        </p:txBody>
      </p:sp>
      <p:sp>
        <p:nvSpPr>
          <p:cNvPr id="39" name="椭圆 38"/>
          <p:cNvSpPr/>
          <p:nvPr/>
        </p:nvSpPr>
        <p:spPr>
          <a:xfrm>
            <a:off x="123825" y="2389188"/>
            <a:ext cx="371475" cy="338138"/>
          </a:xfrm>
          <a:prstGeom prst="ellipse">
            <a:avLst/>
          </a:prstGeom>
          <a:solidFill>
            <a:srgbClr val="FF000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椭圆 39"/>
          <p:cNvSpPr/>
          <p:nvPr/>
        </p:nvSpPr>
        <p:spPr>
          <a:xfrm>
            <a:off x="107950" y="4640263"/>
            <a:ext cx="373063" cy="338138"/>
          </a:xfrm>
          <a:prstGeom prst="ellipse">
            <a:avLst/>
          </a:prstGeom>
          <a:solidFill>
            <a:srgbClr val="FF000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椭圆 40"/>
          <p:cNvSpPr/>
          <p:nvPr/>
        </p:nvSpPr>
        <p:spPr>
          <a:xfrm>
            <a:off x="4437063" y="4684713"/>
            <a:ext cx="373063" cy="338138"/>
          </a:xfrm>
          <a:prstGeom prst="ellipse">
            <a:avLst/>
          </a:prstGeom>
          <a:solidFill>
            <a:srgbClr val="FF000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椭圆 41"/>
          <p:cNvSpPr/>
          <p:nvPr/>
        </p:nvSpPr>
        <p:spPr>
          <a:xfrm>
            <a:off x="4457700" y="2389188"/>
            <a:ext cx="371475" cy="338138"/>
          </a:xfrm>
          <a:prstGeom prst="ellipse">
            <a:avLst/>
          </a:prstGeom>
          <a:solidFill>
            <a:srgbClr val="FF000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4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458" name="文本框 61"/>
          <p:cNvSpPr txBox="1"/>
          <p:nvPr/>
        </p:nvSpPr>
        <p:spPr>
          <a:xfrm>
            <a:off x="261938" y="1236663"/>
            <a:ext cx="8677275" cy="1200150"/>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把基础产品、业务活动、终端、增值业务等经过打包组合的方式形成商品进行售卖；</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为匹配不同区域销售场景，对商品进行上下架管理，达到快速投放的目的；</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引入场景化销售概念，将最热门的、市场主推的商品进行置顶展示，一键受理。</a:t>
            </a:r>
            <a:endParaRPr lang="en-US" altLang="zh-CN" sz="1600" b="0" dirty="0">
              <a:solidFill>
                <a:srgbClr val="000000"/>
              </a:solidFill>
              <a:latin typeface="Tahoma" panose="020B0604030504040204" pitchFamily="34" charset="0"/>
              <a:ea typeface="微软雅黑" panose="020B0503020204020204" pitchFamily="34" charset="-122"/>
            </a:endParaRPr>
          </a:p>
        </p:txBody>
      </p:sp>
      <p:sp>
        <p:nvSpPr>
          <p:cNvPr id="60459" name="圆角矩形 10"/>
          <p:cNvSpPr/>
          <p:nvPr/>
        </p:nvSpPr>
        <p:spPr>
          <a:xfrm>
            <a:off x="2797175" y="5399088"/>
            <a:ext cx="236538" cy="765175"/>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终端型号</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60" name="圆角矩形 10"/>
          <p:cNvSpPr/>
          <p:nvPr/>
        </p:nvSpPr>
        <p:spPr>
          <a:xfrm>
            <a:off x="3557588" y="5322888"/>
            <a:ext cx="309562" cy="5476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产品</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61" name="圆角矩形 10"/>
          <p:cNvSpPr/>
          <p:nvPr/>
        </p:nvSpPr>
        <p:spPr>
          <a:xfrm>
            <a:off x="2509838" y="5195888"/>
            <a:ext cx="277812" cy="1025525"/>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总部本地活动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62" name="圆角矩形 10"/>
          <p:cNvSpPr/>
          <p:nvPr/>
        </p:nvSpPr>
        <p:spPr>
          <a:xfrm>
            <a:off x="3044825" y="5424488"/>
            <a:ext cx="231775" cy="7889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退费活动</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63" name="圆角矩形 10"/>
          <p:cNvSpPr/>
          <p:nvPr/>
        </p:nvSpPr>
        <p:spPr>
          <a:xfrm>
            <a:off x="3286125" y="5538788"/>
            <a:ext cx="260350" cy="788987"/>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附加套餐</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0464" name="圆角矩形 10"/>
          <p:cNvSpPr/>
          <p:nvPr/>
        </p:nvSpPr>
        <p:spPr>
          <a:xfrm>
            <a:off x="3557588" y="5889625"/>
            <a:ext cx="309562" cy="547688"/>
          </a:xfrm>
          <a:prstGeom prst="roundRect">
            <a:avLst>
              <a:gd name="adj" fmla="val 16667"/>
            </a:avLst>
          </a:prstGeom>
          <a:solidFill>
            <a:srgbClr val="FFC000"/>
          </a:solidFill>
          <a:ln w="9525">
            <a:noFill/>
          </a:ln>
        </p:spPr>
        <p:txBody>
          <a:bodyPr lIns="90000" rIns="90000" bIns="46800" anchor="ctr"/>
          <a:lstStyle/>
          <a:p>
            <a:pPr lvl="0" indent="0" algn="ctr" eaLnBrk="0" hangingPunct="0"/>
            <a:r>
              <a:rPr lang="zh-CN" altLang="en-US" dirty="0">
                <a:solidFill>
                  <a:srgbClr val="000000"/>
                </a:solidFill>
                <a:latin typeface="微软雅黑" panose="020B0503020204020204" pitchFamily="34" charset="-122"/>
                <a:ea typeface="微软雅黑" panose="020B0503020204020204" pitchFamily="34" charset="-122"/>
              </a:rPr>
              <a:t>图片</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txBox="1"/>
          <p:nvPr/>
        </p:nvSpPr>
        <p:spPr>
          <a:xfrm>
            <a:off x="1220788" y="549275"/>
            <a:ext cx="5651500" cy="4778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商品中心建设</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产品打包</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
        <p:nvSpPr>
          <p:cNvPr id="61442" name="文本框 61"/>
          <p:cNvSpPr txBox="1"/>
          <p:nvPr/>
        </p:nvSpPr>
        <p:spPr>
          <a:xfrm>
            <a:off x="261938" y="1236663"/>
            <a:ext cx="8677275" cy="1200150"/>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产品打包是指：由区市场部</a:t>
            </a:r>
            <a:r>
              <a:rPr lang="en-US" altLang="zh-CN" sz="1600" b="0" dirty="0">
                <a:solidFill>
                  <a:srgbClr val="000000"/>
                </a:solidFill>
                <a:latin typeface="Tahoma" panose="020B0604030504040204" pitchFamily="34" charset="0"/>
                <a:ea typeface="微软雅黑" panose="020B0503020204020204" pitchFamily="34" charset="-122"/>
              </a:rPr>
              <a:t>/</a:t>
            </a:r>
            <a:r>
              <a:rPr lang="zh-CN" altLang="en-US" sz="1600" b="0" dirty="0">
                <a:solidFill>
                  <a:srgbClr val="000000"/>
                </a:solidFill>
                <a:latin typeface="Tahoma" panose="020B0604030504040204" pitchFamily="34" charset="0"/>
                <a:ea typeface="微软雅黑" panose="020B0503020204020204" pitchFamily="34" charset="-122"/>
              </a:rPr>
              <a:t>信息化根据市场需要把近期热门常用的业务组合成快速受理业务包的过程；</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通常包括的元素：套餐、终端型号、合约、本地附加包、可用区域等。</a:t>
            </a:r>
            <a:endParaRPr lang="en-US" altLang="zh-CN" sz="1600" b="0" dirty="0">
              <a:solidFill>
                <a:srgbClr val="000000"/>
              </a:solidFill>
              <a:latin typeface="Tahoma" panose="020B0604030504040204" pitchFamily="34" charset="0"/>
              <a:ea typeface="微软雅黑" panose="020B0503020204020204" pitchFamily="34" charset="-122"/>
            </a:endParaRPr>
          </a:p>
        </p:txBody>
      </p:sp>
      <p:pic>
        <p:nvPicPr>
          <p:cNvPr id="61443" name="图片 1"/>
          <p:cNvPicPr>
            <a:picLocks noChangeAspect="1"/>
          </p:cNvPicPr>
          <p:nvPr/>
        </p:nvPicPr>
        <p:blipFill>
          <a:blip r:embed="rId1"/>
          <a:stretch>
            <a:fillRect/>
          </a:stretch>
        </p:blipFill>
        <p:spPr>
          <a:xfrm>
            <a:off x="439738" y="2654300"/>
            <a:ext cx="4852987" cy="2270125"/>
          </a:xfrm>
          <a:prstGeom prst="rect">
            <a:avLst/>
          </a:prstGeom>
          <a:noFill/>
          <a:ln w="9525">
            <a:noFill/>
          </a:ln>
        </p:spPr>
      </p:pic>
      <p:pic>
        <p:nvPicPr>
          <p:cNvPr id="61444" name="图片 1"/>
          <p:cNvPicPr>
            <a:picLocks noChangeAspect="1"/>
          </p:cNvPicPr>
          <p:nvPr/>
        </p:nvPicPr>
        <p:blipFill>
          <a:blip r:embed="rId2"/>
          <a:stretch>
            <a:fillRect/>
          </a:stretch>
        </p:blipFill>
        <p:spPr>
          <a:xfrm>
            <a:off x="3708400" y="4287838"/>
            <a:ext cx="5435600" cy="25495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txBox="1"/>
          <p:nvPr/>
        </p:nvSpPr>
        <p:spPr>
          <a:xfrm>
            <a:off x="1220788" y="549275"/>
            <a:ext cx="5651500" cy="4778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商品中心建设</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产品包上下架</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
        <p:nvSpPr>
          <p:cNvPr id="62466" name="文本框 61"/>
          <p:cNvSpPr txBox="1"/>
          <p:nvPr/>
        </p:nvSpPr>
        <p:spPr>
          <a:xfrm>
            <a:off x="261938" y="1420813"/>
            <a:ext cx="8677275" cy="831850"/>
          </a:xfrm>
          <a:prstGeom prst="rect">
            <a:avLst/>
          </a:prstGeom>
          <a:noFill/>
          <a:ln w="9525" cap="flat" cmpd="sng">
            <a:solidFill>
              <a:srgbClr val="D71A20"/>
            </a:solidFill>
            <a:prstDash val="dash"/>
            <a:miter/>
            <a:headEnd type="none" w="med" len="med"/>
            <a:tailEnd type="none" w="med" len="med"/>
          </a:ln>
        </p:spPr>
        <p:txBody>
          <a:bodyPr anchor="ctr">
            <a:spAutoFit/>
          </a:bodyPr>
          <a:lstStyle/>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产品包上下架是指把产品包的展示和使用的权限下发或者回收（最小可以到厅</a:t>
            </a:r>
            <a:r>
              <a:rPr lang="en-US" altLang="zh-CN" sz="1600" b="0" dirty="0">
                <a:solidFill>
                  <a:srgbClr val="000000"/>
                </a:solidFill>
                <a:latin typeface="Tahoma" panose="020B0604030504040204" pitchFamily="34" charset="0"/>
                <a:ea typeface="微软雅黑" panose="020B0503020204020204" pitchFamily="34" charset="-122"/>
              </a:rPr>
              <a:t>/</a:t>
            </a:r>
            <a:r>
              <a:rPr lang="zh-CN" altLang="en-US" sz="1600" b="0" dirty="0">
                <a:solidFill>
                  <a:srgbClr val="000000"/>
                </a:solidFill>
                <a:latin typeface="Tahoma" panose="020B0604030504040204" pitchFamily="34" charset="0"/>
                <a:ea typeface="微软雅黑" panose="020B0503020204020204" pitchFamily="34" charset="-122"/>
              </a:rPr>
              <a:t>部门）；</a:t>
            </a:r>
            <a:endParaRPr lang="en-US" altLang="zh-CN" sz="1600" b="0" dirty="0">
              <a:solidFill>
                <a:srgbClr val="000000"/>
              </a:solidFill>
              <a:latin typeface="Tahoma" panose="020B0604030504040204" pitchFamily="34" charset="0"/>
              <a:ea typeface="微软雅黑" panose="020B0503020204020204" pitchFamily="34" charset="-122"/>
            </a:endParaRPr>
          </a:p>
          <a:p>
            <a:pPr marL="285750" lvl="0" indent="-285750" algn="just" eaLnBrk="0" hangingPunct="0">
              <a:lnSpc>
                <a:spcPct val="150000"/>
              </a:lnSpc>
              <a:buClr>
                <a:srgbClr val="C00000"/>
              </a:buClr>
              <a:buFont typeface="Wingdings" panose="05000000000000000000" pitchFamily="2" charset="2"/>
              <a:buChar char="l"/>
            </a:pPr>
            <a:r>
              <a:rPr lang="zh-CN" altLang="en-US" sz="1600" b="0" dirty="0">
                <a:solidFill>
                  <a:srgbClr val="000000"/>
                </a:solidFill>
                <a:latin typeface="Tahoma" panose="020B0604030504040204" pitchFamily="34" charset="0"/>
                <a:ea typeface="微软雅黑" panose="020B0503020204020204" pitchFamily="34" charset="-122"/>
              </a:rPr>
              <a:t>可应用在门户</a:t>
            </a:r>
            <a:r>
              <a:rPr lang="en-US" altLang="zh-CN" sz="1600" b="0" dirty="0">
                <a:solidFill>
                  <a:srgbClr val="000000"/>
                </a:solidFill>
                <a:latin typeface="Tahoma" panose="020B0604030504040204" pitchFamily="34" charset="0"/>
                <a:ea typeface="微软雅黑" panose="020B0503020204020204" pitchFamily="34" charset="-122"/>
              </a:rPr>
              <a:t>2.0</a:t>
            </a:r>
            <a:r>
              <a:rPr lang="zh-CN" altLang="en-US" sz="1600" b="0" dirty="0">
                <a:solidFill>
                  <a:srgbClr val="000000"/>
                </a:solidFill>
                <a:latin typeface="Tahoma" panose="020B0604030504040204" pitchFamily="34" charset="0"/>
                <a:ea typeface="微软雅黑" panose="020B0503020204020204" pitchFamily="34" charset="-122"/>
              </a:rPr>
              <a:t>或者自助机上。</a:t>
            </a:r>
            <a:endParaRPr lang="en-US" altLang="zh-CN" sz="1600" b="0" dirty="0">
              <a:solidFill>
                <a:srgbClr val="000000"/>
              </a:solidFill>
              <a:latin typeface="Tahoma" panose="020B0604030504040204" pitchFamily="34" charset="0"/>
              <a:ea typeface="微软雅黑" panose="020B0503020204020204" pitchFamily="34" charset="-122"/>
            </a:endParaRPr>
          </a:p>
        </p:txBody>
      </p:sp>
      <p:pic>
        <p:nvPicPr>
          <p:cNvPr id="62467" name="图片 1"/>
          <p:cNvPicPr>
            <a:picLocks noChangeAspect="1"/>
          </p:cNvPicPr>
          <p:nvPr/>
        </p:nvPicPr>
        <p:blipFill>
          <a:blip r:embed="rId1"/>
          <a:stretch>
            <a:fillRect/>
          </a:stretch>
        </p:blipFill>
        <p:spPr>
          <a:xfrm>
            <a:off x="261938" y="2420938"/>
            <a:ext cx="5494337" cy="2663825"/>
          </a:xfrm>
          <a:prstGeom prst="rect">
            <a:avLst/>
          </a:prstGeom>
          <a:noFill/>
          <a:ln w="9525">
            <a:noFill/>
          </a:ln>
        </p:spPr>
      </p:pic>
      <p:pic>
        <p:nvPicPr>
          <p:cNvPr id="62468" name="图片 1"/>
          <p:cNvPicPr>
            <a:picLocks noChangeAspect="1"/>
          </p:cNvPicPr>
          <p:nvPr/>
        </p:nvPicPr>
        <p:blipFill>
          <a:blip r:embed="rId2"/>
          <a:stretch>
            <a:fillRect/>
          </a:stretch>
        </p:blipFill>
        <p:spPr>
          <a:xfrm>
            <a:off x="3316288" y="3730625"/>
            <a:ext cx="5827712" cy="2708275"/>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63490" name="AutoShape 6"/>
          <p:cNvSpPr/>
          <p:nvPr/>
        </p:nvSpPr>
        <p:spPr>
          <a:xfrm>
            <a:off x="1012825" y="4510088"/>
            <a:ext cx="6969125" cy="468312"/>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3</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云销售建设效果</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13316" name="AutoShape 6"/>
          <p:cNvSpPr>
            <a:spLocks noChangeArrowheads="1"/>
          </p:cNvSpPr>
          <p:nvPr/>
        </p:nvSpPr>
        <p:spPr bwMode="auto">
          <a:xfrm>
            <a:off x="1012825" y="1412875"/>
            <a:ext cx="6970713" cy="466725"/>
          </a:xfrm>
          <a:prstGeom prst="roundRect">
            <a:avLst>
              <a:gd name="adj" fmla="val 16667"/>
            </a:avLst>
          </a:prstGeom>
          <a:solidFill>
            <a:srgbClr val="FFFFFF"/>
          </a:solidFill>
          <a:ln w="9525">
            <a:solidFill>
              <a:srgbClr val="C2C2C2"/>
            </a:solidFill>
            <a:bevel/>
          </a:ln>
        </p:spPr>
        <p:txBody>
          <a:bodyPr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1 </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云销售介绍 </a:t>
            </a:r>
            <a:endPar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1.3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95388" y="485775"/>
            <a:ext cx="52482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云销售系统核心能力</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Oval 4"/>
          <p:cNvSpPr>
            <a:spLocks noChangeArrowheads="1"/>
          </p:cNvSpPr>
          <p:nvPr/>
        </p:nvSpPr>
        <p:spPr bwMode="auto">
          <a:xfrm>
            <a:off x="3278188" y="2786063"/>
            <a:ext cx="2590800" cy="2016125"/>
          </a:xfrm>
          <a:prstGeom prst="ellipse">
            <a:avLst/>
          </a:prstGeom>
          <a:noFill/>
          <a:ln w="38100">
            <a:solidFill>
              <a:srgbClr val="000000"/>
            </a:solidFill>
            <a:prstDash val="sysDot"/>
            <a:rou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Oval 10"/>
          <p:cNvSpPr>
            <a:spLocks noChangeArrowheads="1"/>
          </p:cNvSpPr>
          <p:nvPr/>
        </p:nvSpPr>
        <p:spPr bwMode="auto">
          <a:xfrm>
            <a:off x="5257105" y="2917527"/>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Oval 14"/>
          <p:cNvSpPr>
            <a:spLocks noChangeArrowheads="1"/>
          </p:cNvSpPr>
          <p:nvPr/>
        </p:nvSpPr>
        <p:spPr bwMode="auto">
          <a:xfrm>
            <a:off x="3504503" y="2917527"/>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Oval 18"/>
          <p:cNvSpPr>
            <a:spLocks noChangeArrowheads="1"/>
          </p:cNvSpPr>
          <p:nvPr/>
        </p:nvSpPr>
        <p:spPr bwMode="auto">
          <a:xfrm>
            <a:off x="5542855" y="3982738"/>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Oval 22"/>
          <p:cNvSpPr>
            <a:spLocks noChangeArrowheads="1"/>
          </p:cNvSpPr>
          <p:nvPr/>
        </p:nvSpPr>
        <p:spPr bwMode="auto">
          <a:xfrm>
            <a:off x="3218755" y="3982738"/>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Oval 26"/>
          <p:cNvSpPr>
            <a:spLocks noChangeArrowheads="1"/>
          </p:cNvSpPr>
          <p:nvPr/>
        </p:nvSpPr>
        <p:spPr bwMode="auto">
          <a:xfrm>
            <a:off x="4936430" y="4535188"/>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Oval 30"/>
          <p:cNvSpPr>
            <a:spLocks noChangeArrowheads="1"/>
          </p:cNvSpPr>
          <p:nvPr/>
        </p:nvSpPr>
        <p:spPr bwMode="auto">
          <a:xfrm>
            <a:off x="3871217" y="4535188"/>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Oval 34"/>
          <p:cNvSpPr>
            <a:spLocks noChangeArrowheads="1"/>
          </p:cNvSpPr>
          <p:nvPr/>
        </p:nvSpPr>
        <p:spPr bwMode="auto">
          <a:xfrm>
            <a:off x="4398267" y="2617488"/>
            <a:ext cx="342900" cy="342900"/>
          </a:xfrm>
          <a:prstGeom prst="ellipse">
            <a:avLst/>
          </a:prstGeom>
          <a:solidFill>
            <a:srgbClr val="D71A2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AutoShape 39"/>
          <p:cNvSpPr>
            <a:spLocks noChangeArrowheads="1"/>
          </p:cNvSpPr>
          <p:nvPr/>
        </p:nvSpPr>
        <p:spPr bwMode="auto">
          <a:xfrm>
            <a:off x="3416300" y="1417638"/>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整合前台统一受理</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2" name="AutoShape 40"/>
          <p:cNvSpPr>
            <a:spLocks noChangeArrowheads="1"/>
          </p:cNvSpPr>
          <p:nvPr/>
        </p:nvSpPr>
        <p:spPr bwMode="auto">
          <a:xfrm>
            <a:off x="542925" y="2419350"/>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缩短临柜业务办理时长</a:t>
            </a:r>
            <a:endParaRPr kumimoji="1" lang="ko-KR"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mj-ea"/>
              <a:cs typeface="+mn-cs"/>
            </a:endParaRPr>
          </a:p>
        </p:txBody>
      </p:sp>
      <p:sp>
        <p:nvSpPr>
          <p:cNvPr id="13" name="AutoShape 41"/>
          <p:cNvSpPr>
            <a:spLocks noChangeArrowheads="1"/>
          </p:cNvSpPr>
          <p:nvPr/>
        </p:nvSpPr>
        <p:spPr bwMode="auto">
          <a:xfrm>
            <a:off x="6034088" y="2419350"/>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大幅降低营业成本</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4" name="AutoShape 42"/>
          <p:cNvSpPr>
            <a:spLocks noChangeArrowheads="1"/>
          </p:cNvSpPr>
          <p:nvPr/>
        </p:nvSpPr>
        <p:spPr bwMode="auto">
          <a:xfrm>
            <a:off x="415925" y="3859213"/>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实现应急业务办理及服务</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5" name="AutoShape 43"/>
          <p:cNvSpPr>
            <a:spLocks noChangeArrowheads="1"/>
          </p:cNvSpPr>
          <p:nvPr/>
        </p:nvSpPr>
        <p:spPr bwMode="auto">
          <a:xfrm>
            <a:off x="6275388" y="3859213"/>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以数据为服务核心</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6" name="AutoShape 44"/>
          <p:cNvSpPr>
            <a:spLocks noChangeArrowheads="1"/>
          </p:cNvSpPr>
          <p:nvPr/>
        </p:nvSpPr>
        <p:spPr bwMode="auto">
          <a:xfrm>
            <a:off x="1574800" y="5114925"/>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推动营业模式变革</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7" name="AutoShape 45"/>
          <p:cNvSpPr>
            <a:spLocks noChangeArrowheads="1"/>
          </p:cNvSpPr>
          <p:nvPr/>
        </p:nvSpPr>
        <p:spPr bwMode="auto">
          <a:xfrm>
            <a:off x="5053013" y="5114925"/>
            <a:ext cx="2617788" cy="739775"/>
          </a:xfrm>
          <a:prstGeom prst="roundRect">
            <a:avLst>
              <a:gd name="adj" fmla="val 16667"/>
            </a:avLst>
          </a:prstGeom>
          <a:solidFill>
            <a:srgbClr val="D71A20"/>
          </a:solidFill>
          <a:ln w="9525">
            <a:noFill/>
            <a:round/>
          </a:ln>
        </p:spPr>
        <p:txBody>
          <a:bodyPr wrap="none"/>
          <a:lstStyle/>
          <a:p>
            <a:pPr marL="0" marR="0" lvl="0" indent="0" algn="l" defTabSz="914400" rtl="0" eaLnBrk="0" fontAlgn="base" latinLnBrk="1"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提高营业效能</a:t>
            </a:r>
            <a:endParaRPr kumimoji="1" lang="ko-KR"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mj-ea"/>
              <a:cs typeface="+mn-cs"/>
            </a:endParaRPr>
          </a:p>
        </p:txBody>
      </p:sp>
      <p:sp>
        <p:nvSpPr>
          <p:cNvPr id="18" name="AutoShape 46"/>
          <p:cNvSpPr>
            <a:spLocks noChangeArrowheads="1"/>
          </p:cNvSpPr>
          <p:nvPr/>
        </p:nvSpPr>
        <p:spPr bwMode="auto">
          <a:xfrm>
            <a:off x="3205163" y="1803400"/>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解决前台营业系统多，业务受理操作复杂</a:t>
            </a:r>
            <a:endParaRPr kumimoji="1" lang="ko-KR" altLang="en-US" sz="1200" b="0"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mj-ea"/>
              <a:cs typeface="+mn-cs"/>
            </a:endParaRPr>
          </a:p>
        </p:txBody>
      </p:sp>
      <p:sp>
        <p:nvSpPr>
          <p:cNvPr id="19" name="AutoShape 47"/>
          <p:cNvSpPr>
            <a:spLocks noChangeArrowheads="1"/>
          </p:cNvSpPr>
          <p:nvPr/>
        </p:nvSpPr>
        <p:spPr bwMode="auto">
          <a:xfrm>
            <a:off x="331788" y="2805113"/>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解决客户到厅等待及临柜办理时间</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较长的问题，提升客户满意度</a:t>
            </a:r>
            <a:endParaRPr kumimoji="1" lang="ko-KR" altLang="en-US" sz="1600" b="0"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宋体" panose="02010600030101010101" pitchFamily="2" charset="-122"/>
              <a:cs typeface="+mn-cs"/>
            </a:endParaRPr>
          </a:p>
        </p:txBody>
      </p:sp>
      <p:sp>
        <p:nvSpPr>
          <p:cNvPr id="20" name="AutoShape 48"/>
          <p:cNvSpPr>
            <a:spLocks noChangeArrowheads="1"/>
          </p:cNvSpPr>
          <p:nvPr/>
        </p:nvSpPr>
        <p:spPr bwMode="auto">
          <a:xfrm>
            <a:off x="5822950" y="2805113"/>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2"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工单电子化；营业设备共享；</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2"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手机是移动营销工具</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1" name="AutoShape 49"/>
          <p:cNvSpPr>
            <a:spLocks noChangeArrowheads="1"/>
          </p:cNvSpPr>
          <p:nvPr/>
        </p:nvSpPr>
        <p:spPr bwMode="auto">
          <a:xfrm>
            <a:off x="204788" y="4244975"/>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解决</a:t>
            </a:r>
            <a:r>
              <a:rPr kumimoji="0" lang="en-US"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ESS/BSS/</a:t>
            </a:r>
            <a:r>
              <a:rPr kumimoji="0" lang="en-US" altLang="en-US" sz="1200" b="1" i="0" u="none" strike="noStrike" kern="0" cap="none" spc="0" normalizeH="0" baseline="0" noProof="0" dirty="0" err="1">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cBSS</a:t>
            </a: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因</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系统异常的应急处理</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2" name="AutoShape 50"/>
          <p:cNvSpPr>
            <a:spLocks noChangeArrowheads="1"/>
          </p:cNvSpPr>
          <p:nvPr/>
        </p:nvSpPr>
        <p:spPr bwMode="auto">
          <a:xfrm>
            <a:off x="6064250" y="4244975"/>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通过大数据提供统一精准营销建议；</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到厅客户信息收集实现云端数据共享</a:t>
            </a:r>
            <a:endParaRPr kumimoji="1" lang="ko-KR" altLang="en-US" sz="1200" b="0"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mj-ea"/>
              <a:cs typeface="+mn-cs"/>
            </a:endParaRPr>
          </a:p>
        </p:txBody>
      </p:sp>
      <p:sp>
        <p:nvSpPr>
          <p:cNvPr id="23" name="AutoShape 51"/>
          <p:cNvSpPr>
            <a:spLocks noChangeArrowheads="1"/>
          </p:cNvSpPr>
          <p:nvPr/>
        </p:nvSpPr>
        <p:spPr bwMode="auto">
          <a:xfrm>
            <a:off x="1363663" y="5500688"/>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将坐销为主的被动营销，向行销</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为主的主动营销转变</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4" name="AutoShape 52"/>
          <p:cNvSpPr>
            <a:spLocks noChangeArrowheads="1"/>
          </p:cNvSpPr>
          <p:nvPr/>
        </p:nvSpPr>
        <p:spPr bwMode="auto">
          <a:xfrm>
            <a:off x="4864100" y="5500688"/>
            <a:ext cx="2732088" cy="592138"/>
          </a:xfrm>
          <a:prstGeom prst="roundRect">
            <a:avLst>
              <a:gd name="adj" fmla="val 16667"/>
            </a:avLst>
          </a:prstGeom>
          <a:solidFill>
            <a:srgbClr val="FFFFFF"/>
          </a:solidFill>
          <a:ln w="9525">
            <a:solidFill>
              <a:srgbClr val="FFFFFF">
                <a:lumMod val="65000"/>
              </a:srgbClr>
            </a:solidFill>
            <a:round/>
          </a:ln>
        </p:spPr>
        <p:txBody>
          <a:bodyPr wrap="none" anchor="ctr"/>
          <a:lstStyle/>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让营业流程标准化；使营业厅（自有）</a:t>
            </a:r>
            <a:endParaRPr kumimoji="0" lang="en-US" altLang="zh-CN"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1" hangingPunct="0">
              <a:lnSpc>
                <a:spcPts val="22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微软雅黑" panose="020B0503020204020204" pitchFamily="34" charset="-122"/>
                <a:cs typeface="+mn-cs"/>
              </a:rPr>
              <a:t>人员得到充分利用</a:t>
            </a:r>
            <a:endParaRPr kumimoji="1" lang="ko-KR" altLang="en-US" sz="1200" b="0" i="0" u="none" strike="noStrike" kern="0" cap="none" spc="0" normalizeH="0" baseline="0" noProof="0" dirty="0">
              <a:ln>
                <a:noFill/>
              </a:ln>
              <a:solidFill>
                <a:srgbClr val="808080">
                  <a:lumMod val="75000"/>
                </a:srgbClr>
              </a:solidFill>
              <a:effectLst/>
              <a:uLnTx/>
              <a:uFillTx/>
              <a:latin typeface="微软雅黑" panose="020B0503020204020204" pitchFamily="34" charset="-122"/>
              <a:ea typeface="+mj-ea"/>
              <a:cs typeface="+mn-cs"/>
            </a:endParaRPr>
          </a:p>
        </p:txBody>
      </p:sp>
      <p:sp>
        <p:nvSpPr>
          <p:cNvPr id="64536" name="文本框 46"/>
          <p:cNvSpPr txBox="1"/>
          <p:nvPr/>
        </p:nvSpPr>
        <p:spPr>
          <a:xfrm>
            <a:off x="3805238" y="3217863"/>
            <a:ext cx="1504950" cy="1077912"/>
          </a:xfrm>
          <a:prstGeom prst="rect">
            <a:avLst/>
          </a:prstGeom>
          <a:noFill/>
          <a:ln w="9525">
            <a:noFill/>
          </a:ln>
        </p:spPr>
        <p:txBody>
          <a:bodyPr anchor="t">
            <a:spAutoFit/>
          </a:bodyPr>
          <a:lstStyle/>
          <a:p>
            <a:pPr lvl="0" indent="0" eaLnBrk="0" hangingPunct="0"/>
            <a:r>
              <a:rPr lang="zh-CN" altLang="en-US" sz="3200" dirty="0">
                <a:solidFill>
                  <a:srgbClr val="000000"/>
                </a:solidFill>
                <a:latin typeface="微软雅黑" panose="020B0503020204020204" pitchFamily="34" charset="-122"/>
                <a:ea typeface="微软雅黑" panose="020B0503020204020204" pitchFamily="34" charset="-122"/>
              </a:rPr>
              <a:t>营业实</a:t>
            </a:r>
            <a:endParaRPr lang="en-US" altLang="zh-CN" sz="3200" dirty="0">
              <a:solidFill>
                <a:srgbClr val="000000"/>
              </a:solidFill>
              <a:latin typeface="微软雅黑" panose="020B0503020204020204" pitchFamily="34" charset="-122"/>
              <a:ea typeface="微软雅黑" panose="020B0503020204020204" pitchFamily="34" charset="-122"/>
            </a:endParaRPr>
          </a:p>
          <a:p>
            <a:pPr lvl="0" indent="0" eaLnBrk="0" hangingPunct="0"/>
            <a:r>
              <a:rPr lang="zh-CN" altLang="en-US" sz="3200" dirty="0">
                <a:solidFill>
                  <a:srgbClr val="000000"/>
                </a:solidFill>
                <a:latin typeface="微软雅黑" panose="020B0503020204020204" pitchFamily="34" charset="-122"/>
                <a:ea typeface="微软雅黑" panose="020B0503020204020204" pitchFamily="34" charset="-122"/>
              </a:rPr>
              <a:t>体渠道</a:t>
            </a:r>
            <a:endParaRPr lang="zh-CN" altLang="en-US" sz="32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12291"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1.2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.3 </a:t>
            </a:r>
            <a:r>
              <a:rPr kumimoji="0" lang="zh-CN" altLang="en-US"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p:nvPr/>
        </p:nvSpPr>
        <p:spPr>
          <a:xfrm>
            <a:off x="1231900" y="582613"/>
            <a:ext cx="5630863"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降低营业厅成本（</a:t>
            </a:r>
            <a:r>
              <a:rPr lang="en-US" altLang="zh-CN" sz="2000" dirty="0">
                <a:solidFill>
                  <a:srgbClr val="7F7F7F"/>
                </a:solidFill>
                <a:latin typeface="微软雅黑" panose="020B0503020204020204" pitchFamily="34" charset="-122"/>
                <a:ea typeface="微软雅黑" panose="020B0503020204020204" pitchFamily="34" charset="-122"/>
              </a:rPr>
              <a:t>1/10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3" name="圆角矩形 2"/>
          <p:cNvSpPr/>
          <p:nvPr/>
        </p:nvSpPr>
        <p:spPr>
          <a:xfrm>
            <a:off x="5921375" y="2660650"/>
            <a:ext cx="2035175" cy="481013"/>
          </a:xfrm>
          <a:prstGeom prst="roundRect">
            <a:avLst/>
          </a:prstGeom>
          <a:solidFill>
            <a:srgbClr val="F85829"/>
          </a:solidFill>
          <a:ln w="25400" cap="flat" cmpd="sng" algn="ctr">
            <a:solidFill>
              <a:srgbClr val="F85829"/>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4" name="圆角矩形 3"/>
          <p:cNvSpPr/>
          <p:nvPr/>
        </p:nvSpPr>
        <p:spPr>
          <a:xfrm>
            <a:off x="1501775" y="2660650"/>
            <a:ext cx="2035175" cy="481013"/>
          </a:xfrm>
          <a:prstGeom prst="roundRect">
            <a:avLst/>
          </a:prstGeom>
          <a:solidFill>
            <a:srgbClr val="0070C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5" name="矩形 4"/>
          <p:cNvSpPr/>
          <p:nvPr/>
        </p:nvSpPr>
        <p:spPr>
          <a:xfrm>
            <a:off x="1406525" y="2028825"/>
            <a:ext cx="7413625" cy="584200"/>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改变过去按照坐席配备设备的方式，</a:t>
            </a:r>
            <a:r>
              <a:rPr kumimoji="0" lang="zh-CN"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营业</a:t>
            </a: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共享受理设备，采取</a:t>
            </a:r>
            <a:r>
              <a:rPr kumimoji="0" lang="zh-CN"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云端数据采集</a:t>
            </a: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（身份证信息）。</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5541" name="组合 47"/>
          <p:cNvGrpSpPr/>
          <p:nvPr/>
        </p:nvGrpSpPr>
        <p:grpSpPr>
          <a:xfrm>
            <a:off x="258763" y="1474788"/>
            <a:ext cx="1112837" cy="1066800"/>
            <a:chOff x="1356958" y="2309242"/>
            <a:chExt cx="914400" cy="914400"/>
          </a:xfrm>
        </p:grpSpPr>
        <p:sp>
          <p:nvSpPr>
            <p:cNvPr id="7" name="圆角矩形 6"/>
            <p:cNvSpPr/>
            <p:nvPr/>
          </p:nvSpPr>
          <p:spPr>
            <a:xfrm>
              <a:off x="1356958" y="2309242"/>
              <a:ext cx="914400" cy="914400"/>
            </a:xfrm>
            <a:prstGeom prst="roundRect">
              <a:avLst/>
            </a:prstGeom>
            <a:solidFill>
              <a:srgbClr val="F85829"/>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8" name="Freeform 77"/>
            <p:cNvSpPr>
              <a:spLocks noEditPoints="1"/>
            </p:cNvSpPr>
            <p:nvPr/>
          </p:nvSpPr>
          <p:spPr bwMode="auto">
            <a:xfrm>
              <a:off x="1383046" y="2439871"/>
              <a:ext cx="854397" cy="574221"/>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rgbClr val="FFFFFF"/>
            </a:solidFill>
            <a:ln>
              <a:noFill/>
            </a:ln>
          </p:spPr>
          <p:txBody>
            <a:bodyPr/>
            <a:lstStyle/>
            <a:p>
              <a:pPr marL="0" marR="0" lvl="0" indent="0" algn="l" defTabSz="68516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400" b="0" i="0" u="none" strike="noStrike" kern="0" cap="none" spc="0" normalizeH="0" baseline="0" noProof="0">
                <a:ln>
                  <a:noFill/>
                </a:ln>
                <a:solidFill>
                  <a:srgbClr val="FFFFFF"/>
                </a:solidFill>
                <a:effectLst/>
                <a:uLnTx/>
                <a:uFillTx/>
                <a:latin typeface="Segoe UI" panose="020B0502040204020203"/>
                <a:ea typeface="+mn-ea"/>
                <a:cs typeface="+mn-cs"/>
              </a:endParaRPr>
            </a:p>
          </p:txBody>
        </p:sp>
      </p:grpSp>
      <p:sp>
        <p:nvSpPr>
          <p:cNvPr id="9" name="矩形 8"/>
          <p:cNvSpPr/>
          <p:nvPr/>
        </p:nvSpPr>
        <p:spPr>
          <a:xfrm>
            <a:off x="808038" y="2732088"/>
            <a:ext cx="595313" cy="33813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以前</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5076825" y="2732088"/>
            <a:ext cx="800100" cy="33813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云销售</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5546" name="组合 181"/>
          <p:cNvGrpSpPr/>
          <p:nvPr/>
        </p:nvGrpSpPr>
        <p:grpSpPr>
          <a:xfrm>
            <a:off x="290513" y="3695700"/>
            <a:ext cx="4256087" cy="2905125"/>
            <a:chOff x="468942" y="3689907"/>
            <a:chExt cx="4077208" cy="2906309"/>
          </a:xfrm>
        </p:grpSpPr>
        <p:sp>
          <p:nvSpPr>
            <p:cNvPr id="12" name="矩形 11"/>
            <p:cNvSpPr/>
            <p:nvPr/>
          </p:nvSpPr>
          <p:spPr>
            <a:xfrm>
              <a:off x="468942" y="3689907"/>
              <a:ext cx="4077208" cy="2906309"/>
            </a:xfrm>
            <a:prstGeom prst="rect">
              <a:avLst/>
            </a:prstGeom>
            <a:solidFill>
              <a:srgbClr val="72A2D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nvGrpSpPr>
            <p:cNvPr id="13" name="Group 11"/>
            <p:cNvGrpSpPr/>
            <p:nvPr/>
          </p:nvGrpSpPr>
          <p:grpSpPr>
            <a:xfrm>
              <a:off x="693855" y="5209211"/>
              <a:ext cx="879207" cy="576431"/>
              <a:chOff x="5702638" y="3159220"/>
              <a:chExt cx="1031198" cy="676082"/>
            </a:xfrm>
            <a:solidFill>
              <a:srgbClr val="FFFFFF"/>
            </a:solidFill>
          </p:grpSpPr>
          <p:grpSp>
            <p:nvGrpSpPr>
              <p:cNvPr id="76" name="Group 98"/>
              <p:cNvGrpSpPr/>
              <p:nvPr/>
            </p:nvGrpSpPr>
            <p:grpSpPr bwMode="black">
              <a:xfrm>
                <a:off x="5838591" y="3159220"/>
                <a:ext cx="895245" cy="539115"/>
                <a:chOff x="863600" y="2393157"/>
                <a:chExt cx="876300" cy="527844"/>
              </a:xfrm>
              <a:grpFill/>
            </p:grpSpPr>
            <p:sp>
              <p:nvSpPr>
                <p:cNvPr id="80" name="Freeform 102"/>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81" name="Freeform 106"/>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nvGrpSpPr>
              <p:cNvPr id="77" name="Group 99"/>
              <p:cNvGrpSpPr/>
              <p:nvPr/>
            </p:nvGrpSpPr>
            <p:grpSpPr>
              <a:xfrm>
                <a:off x="5702638" y="3717144"/>
                <a:ext cx="893882" cy="118158"/>
                <a:chOff x="2154279" y="4484926"/>
                <a:chExt cx="4890259" cy="646417"/>
              </a:xfrm>
              <a:grpFill/>
            </p:grpSpPr>
            <p:sp>
              <p:nvSpPr>
                <p:cNvPr id="78" name="Round Same Side Corner Rectangle 4"/>
                <p:cNvSpPr/>
                <p:nvPr/>
              </p:nvSpPr>
              <p:spPr>
                <a:xfrm flipV="1">
                  <a:off x="2154280" y="5039587"/>
                  <a:ext cx="4890258" cy="91756"/>
                </a:xfrm>
                <a:custGeom>
                  <a:avLst/>
                  <a:gdLst/>
                  <a:ahLst/>
                  <a:cxnLst/>
                  <a:rect l="l" t="t" r="r" b="b"/>
                  <a:pathLst>
                    <a:path w="4890258" h="148908">
                      <a:moveTo>
                        <a:pt x="0" y="148908"/>
                      </a:moveTo>
                      <a:lnTo>
                        <a:pt x="4890258" y="148908"/>
                      </a:lnTo>
                      <a:lnTo>
                        <a:pt x="4890258" y="24819"/>
                      </a:lnTo>
                      <a:cubicBezTo>
                        <a:pt x="4890258" y="11112"/>
                        <a:pt x="4872323" y="0"/>
                        <a:pt x="4850200" y="0"/>
                      </a:cubicBezTo>
                      <a:lnTo>
                        <a:pt x="40058" y="0"/>
                      </a:lnTo>
                      <a:cubicBezTo>
                        <a:pt x="17935" y="0"/>
                        <a:pt x="0" y="11112"/>
                        <a:pt x="0" y="24819"/>
                      </a:cubicBezTo>
                      <a:close/>
                    </a:path>
                  </a:pathLst>
                </a:custGeom>
                <a:grpFill/>
                <a:ln w="10795" cap="flat" cmpd="sng" algn="ctr">
                  <a:no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79" name="Rectangle 1036"/>
                <p:cNvSpPr/>
                <p:nvPr/>
              </p:nvSpPr>
              <p:spPr>
                <a:xfrm>
                  <a:off x="2154279" y="4484926"/>
                  <a:ext cx="4890120" cy="527688"/>
                </a:xfrm>
                <a:custGeom>
                  <a:avLst/>
                  <a:gdLst/>
                  <a:ahLst/>
                  <a:cxnLst/>
                  <a:rect l="l" t="t" r="r" b="b"/>
                  <a:pathLst>
                    <a:path w="4890120" h="527688">
                      <a:moveTo>
                        <a:pt x="442036" y="125175"/>
                      </a:moveTo>
                      <a:lnTo>
                        <a:pt x="117434" y="477600"/>
                      </a:lnTo>
                      <a:lnTo>
                        <a:pt x="3579771" y="477600"/>
                      </a:lnTo>
                      <a:lnTo>
                        <a:pt x="3398796" y="125175"/>
                      </a:lnTo>
                      <a:close/>
                      <a:moveTo>
                        <a:pt x="4367989" y="40478"/>
                      </a:moveTo>
                      <a:lnTo>
                        <a:pt x="3454440" y="42859"/>
                      </a:lnTo>
                      <a:cubicBezTo>
                        <a:pt x="3524148" y="188567"/>
                        <a:pt x="3603379" y="331893"/>
                        <a:pt x="3673087" y="477601"/>
                      </a:cubicBezTo>
                      <a:lnTo>
                        <a:pt x="4591914" y="477601"/>
                      </a:lnTo>
                      <a:lnTo>
                        <a:pt x="4766428" y="473629"/>
                      </a:lnTo>
                      <a:close/>
                      <a:moveTo>
                        <a:pt x="505682" y="39446"/>
                      </a:moveTo>
                      <a:lnTo>
                        <a:pt x="461063" y="89927"/>
                      </a:lnTo>
                      <a:lnTo>
                        <a:pt x="3389350" y="87547"/>
                      </a:lnTo>
                      <a:lnTo>
                        <a:pt x="3361268" y="39446"/>
                      </a:lnTo>
                      <a:close/>
                      <a:moveTo>
                        <a:pt x="487195" y="0"/>
                      </a:moveTo>
                      <a:lnTo>
                        <a:pt x="4402926" y="0"/>
                      </a:lnTo>
                      <a:lnTo>
                        <a:pt x="4890120" y="527688"/>
                      </a:lnTo>
                      <a:lnTo>
                        <a:pt x="90627" y="527688"/>
                      </a:lnTo>
                      <a:lnTo>
                        <a:pt x="0" y="527688"/>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grpSp>
          <p:nvGrpSpPr>
            <p:cNvPr id="14" name="Group 11"/>
            <p:cNvGrpSpPr/>
            <p:nvPr/>
          </p:nvGrpSpPr>
          <p:grpSpPr>
            <a:xfrm>
              <a:off x="2143504" y="4165181"/>
              <a:ext cx="879207" cy="576431"/>
              <a:chOff x="5702638" y="3159220"/>
              <a:chExt cx="1031198" cy="676082"/>
            </a:xfrm>
            <a:solidFill>
              <a:srgbClr val="FFFFFF"/>
            </a:solidFill>
          </p:grpSpPr>
          <p:grpSp>
            <p:nvGrpSpPr>
              <p:cNvPr id="70" name="Group 98"/>
              <p:cNvGrpSpPr/>
              <p:nvPr/>
            </p:nvGrpSpPr>
            <p:grpSpPr bwMode="black">
              <a:xfrm>
                <a:off x="5838591" y="3159220"/>
                <a:ext cx="895245" cy="539115"/>
                <a:chOff x="863600" y="2393157"/>
                <a:chExt cx="876300" cy="527844"/>
              </a:xfrm>
              <a:grpFill/>
            </p:grpSpPr>
            <p:sp>
              <p:nvSpPr>
                <p:cNvPr id="74" name="Freeform 102"/>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75" name="Freeform 106"/>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nvGrpSpPr>
              <p:cNvPr id="71" name="Group 99"/>
              <p:cNvGrpSpPr/>
              <p:nvPr/>
            </p:nvGrpSpPr>
            <p:grpSpPr>
              <a:xfrm>
                <a:off x="5702638" y="3717144"/>
                <a:ext cx="893882" cy="118158"/>
                <a:chOff x="2154279" y="4484926"/>
                <a:chExt cx="4890259" cy="646417"/>
              </a:xfrm>
              <a:grpFill/>
            </p:grpSpPr>
            <p:sp>
              <p:nvSpPr>
                <p:cNvPr id="72" name="Round Same Side Corner Rectangle 4"/>
                <p:cNvSpPr/>
                <p:nvPr/>
              </p:nvSpPr>
              <p:spPr>
                <a:xfrm flipV="1">
                  <a:off x="2154280" y="5039587"/>
                  <a:ext cx="4890258" cy="91756"/>
                </a:xfrm>
                <a:custGeom>
                  <a:avLst/>
                  <a:gdLst/>
                  <a:ahLst/>
                  <a:cxnLst/>
                  <a:rect l="l" t="t" r="r" b="b"/>
                  <a:pathLst>
                    <a:path w="4890258" h="148908">
                      <a:moveTo>
                        <a:pt x="0" y="148908"/>
                      </a:moveTo>
                      <a:lnTo>
                        <a:pt x="4890258" y="148908"/>
                      </a:lnTo>
                      <a:lnTo>
                        <a:pt x="4890258" y="24819"/>
                      </a:lnTo>
                      <a:cubicBezTo>
                        <a:pt x="4890258" y="11112"/>
                        <a:pt x="4872323" y="0"/>
                        <a:pt x="4850200" y="0"/>
                      </a:cubicBezTo>
                      <a:lnTo>
                        <a:pt x="40058" y="0"/>
                      </a:lnTo>
                      <a:cubicBezTo>
                        <a:pt x="17935" y="0"/>
                        <a:pt x="0" y="11112"/>
                        <a:pt x="0" y="24819"/>
                      </a:cubicBezTo>
                      <a:close/>
                    </a:path>
                  </a:pathLst>
                </a:custGeom>
                <a:grpFill/>
                <a:ln w="10795" cap="flat" cmpd="sng" algn="ctr">
                  <a:no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73" name="Rectangle 1036"/>
                <p:cNvSpPr/>
                <p:nvPr/>
              </p:nvSpPr>
              <p:spPr>
                <a:xfrm>
                  <a:off x="2154279" y="4484926"/>
                  <a:ext cx="4890120" cy="527688"/>
                </a:xfrm>
                <a:custGeom>
                  <a:avLst/>
                  <a:gdLst/>
                  <a:ahLst/>
                  <a:cxnLst/>
                  <a:rect l="l" t="t" r="r" b="b"/>
                  <a:pathLst>
                    <a:path w="4890120" h="527688">
                      <a:moveTo>
                        <a:pt x="442036" y="125175"/>
                      </a:moveTo>
                      <a:lnTo>
                        <a:pt x="117434" y="477600"/>
                      </a:lnTo>
                      <a:lnTo>
                        <a:pt x="3579771" y="477600"/>
                      </a:lnTo>
                      <a:lnTo>
                        <a:pt x="3398796" y="125175"/>
                      </a:lnTo>
                      <a:close/>
                      <a:moveTo>
                        <a:pt x="4367989" y="40478"/>
                      </a:moveTo>
                      <a:lnTo>
                        <a:pt x="3454440" y="42859"/>
                      </a:lnTo>
                      <a:cubicBezTo>
                        <a:pt x="3524148" y="188567"/>
                        <a:pt x="3603379" y="331893"/>
                        <a:pt x="3673087" y="477601"/>
                      </a:cubicBezTo>
                      <a:lnTo>
                        <a:pt x="4591914" y="477601"/>
                      </a:lnTo>
                      <a:lnTo>
                        <a:pt x="4766428" y="473629"/>
                      </a:lnTo>
                      <a:close/>
                      <a:moveTo>
                        <a:pt x="505682" y="39446"/>
                      </a:moveTo>
                      <a:lnTo>
                        <a:pt x="461063" y="89927"/>
                      </a:lnTo>
                      <a:lnTo>
                        <a:pt x="3389350" y="87547"/>
                      </a:lnTo>
                      <a:lnTo>
                        <a:pt x="3361268" y="39446"/>
                      </a:lnTo>
                      <a:close/>
                      <a:moveTo>
                        <a:pt x="487195" y="0"/>
                      </a:moveTo>
                      <a:lnTo>
                        <a:pt x="4402926" y="0"/>
                      </a:lnTo>
                      <a:lnTo>
                        <a:pt x="4890120" y="527688"/>
                      </a:lnTo>
                      <a:lnTo>
                        <a:pt x="90627" y="527688"/>
                      </a:lnTo>
                      <a:lnTo>
                        <a:pt x="0" y="527688"/>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grpSp>
          <p:nvGrpSpPr>
            <p:cNvPr id="15" name="Group 11"/>
            <p:cNvGrpSpPr/>
            <p:nvPr/>
          </p:nvGrpSpPr>
          <p:grpSpPr>
            <a:xfrm>
              <a:off x="3432740" y="5189213"/>
              <a:ext cx="879207" cy="576431"/>
              <a:chOff x="5702638" y="3159220"/>
              <a:chExt cx="1031198" cy="676082"/>
            </a:xfrm>
            <a:solidFill>
              <a:srgbClr val="FFFFFF"/>
            </a:solidFill>
          </p:grpSpPr>
          <p:grpSp>
            <p:nvGrpSpPr>
              <p:cNvPr id="64" name="Group 98"/>
              <p:cNvGrpSpPr/>
              <p:nvPr/>
            </p:nvGrpSpPr>
            <p:grpSpPr bwMode="black">
              <a:xfrm>
                <a:off x="5838591" y="3159220"/>
                <a:ext cx="895245" cy="539115"/>
                <a:chOff x="863600" y="2393157"/>
                <a:chExt cx="876300" cy="527844"/>
              </a:xfrm>
              <a:grpFill/>
            </p:grpSpPr>
            <p:sp>
              <p:nvSpPr>
                <p:cNvPr id="68" name="Freeform 102"/>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69" name="Freeform 106"/>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nvGrpSpPr>
              <p:cNvPr id="65" name="Group 99"/>
              <p:cNvGrpSpPr/>
              <p:nvPr/>
            </p:nvGrpSpPr>
            <p:grpSpPr>
              <a:xfrm>
                <a:off x="5702638" y="3717144"/>
                <a:ext cx="893882" cy="118158"/>
                <a:chOff x="2154279" y="4484926"/>
                <a:chExt cx="4890259" cy="646417"/>
              </a:xfrm>
              <a:grpFill/>
            </p:grpSpPr>
            <p:sp>
              <p:nvSpPr>
                <p:cNvPr id="66" name="Round Same Side Corner Rectangle 4"/>
                <p:cNvSpPr/>
                <p:nvPr/>
              </p:nvSpPr>
              <p:spPr>
                <a:xfrm flipV="1">
                  <a:off x="2154280" y="5039587"/>
                  <a:ext cx="4890258" cy="91756"/>
                </a:xfrm>
                <a:custGeom>
                  <a:avLst/>
                  <a:gdLst/>
                  <a:ahLst/>
                  <a:cxnLst/>
                  <a:rect l="l" t="t" r="r" b="b"/>
                  <a:pathLst>
                    <a:path w="4890258" h="148908">
                      <a:moveTo>
                        <a:pt x="0" y="148908"/>
                      </a:moveTo>
                      <a:lnTo>
                        <a:pt x="4890258" y="148908"/>
                      </a:lnTo>
                      <a:lnTo>
                        <a:pt x="4890258" y="24819"/>
                      </a:lnTo>
                      <a:cubicBezTo>
                        <a:pt x="4890258" y="11112"/>
                        <a:pt x="4872323" y="0"/>
                        <a:pt x="4850200" y="0"/>
                      </a:cubicBezTo>
                      <a:lnTo>
                        <a:pt x="40058" y="0"/>
                      </a:lnTo>
                      <a:cubicBezTo>
                        <a:pt x="17935" y="0"/>
                        <a:pt x="0" y="11112"/>
                        <a:pt x="0" y="24819"/>
                      </a:cubicBezTo>
                      <a:close/>
                    </a:path>
                  </a:pathLst>
                </a:custGeom>
                <a:grpFill/>
                <a:ln w="10795" cap="flat" cmpd="sng" algn="ctr">
                  <a:no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7" name="Rectangle 1036"/>
                <p:cNvSpPr/>
                <p:nvPr/>
              </p:nvSpPr>
              <p:spPr>
                <a:xfrm>
                  <a:off x="2154279" y="4484926"/>
                  <a:ext cx="4890120" cy="527688"/>
                </a:xfrm>
                <a:custGeom>
                  <a:avLst/>
                  <a:gdLst/>
                  <a:ahLst/>
                  <a:cxnLst/>
                  <a:rect l="l" t="t" r="r" b="b"/>
                  <a:pathLst>
                    <a:path w="4890120" h="527688">
                      <a:moveTo>
                        <a:pt x="442036" y="125175"/>
                      </a:moveTo>
                      <a:lnTo>
                        <a:pt x="117434" y="477600"/>
                      </a:lnTo>
                      <a:lnTo>
                        <a:pt x="3579771" y="477600"/>
                      </a:lnTo>
                      <a:lnTo>
                        <a:pt x="3398796" y="125175"/>
                      </a:lnTo>
                      <a:close/>
                      <a:moveTo>
                        <a:pt x="4367989" y="40478"/>
                      </a:moveTo>
                      <a:lnTo>
                        <a:pt x="3454440" y="42859"/>
                      </a:lnTo>
                      <a:cubicBezTo>
                        <a:pt x="3524148" y="188567"/>
                        <a:pt x="3603379" y="331893"/>
                        <a:pt x="3673087" y="477601"/>
                      </a:cubicBezTo>
                      <a:lnTo>
                        <a:pt x="4591914" y="477601"/>
                      </a:lnTo>
                      <a:lnTo>
                        <a:pt x="4766428" y="473629"/>
                      </a:lnTo>
                      <a:close/>
                      <a:moveTo>
                        <a:pt x="505682" y="39446"/>
                      </a:moveTo>
                      <a:lnTo>
                        <a:pt x="461063" y="89927"/>
                      </a:lnTo>
                      <a:lnTo>
                        <a:pt x="3389350" y="87547"/>
                      </a:lnTo>
                      <a:lnTo>
                        <a:pt x="3361268" y="39446"/>
                      </a:lnTo>
                      <a:close/>
                      <a:moveTo>
                        <a:pt x="487195" y="0"/>
                      </a:moveTo>
                      <a:lnTo>
                        <a:pt x="4402926" y="0"/>
                      </a:lnTo>
                      <a:lnTo>
                        <a:pt x="4890120" y="527688"/>
                      </a:lnTo>
                      <a:lnTo>
                        <a:pt x="90627" y="527688"/>
                      </a:lnTo>
                      <a:lnTo>
                        <a:pt x="0" y="527688"/>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grpSp>
          <p:nvGrpSpPr>
            <p:cNvPr id="65551" name="组合 74"/>
            <p:cNvGrpSpPr/>
            <p:nvPr/>
          </p:nvGrpSpPr>
          <p:grpSpPr>
            <a:xfrm>
              <a:off x="614149" y="3843691"/>
              <a:ext cx="720000" cy="540000"/>
              <a:chOff x="1049424" y="3098104"/>
              <a:chExt cx="720000" cy="540000"/>
            </a:xfrm>
          </p:grpSpPr>
          <p:sp>
            <p:nvSpPr>
              <p:cNvPr id="61" name="圆角矩形 60"/>
              <p:cNvSpPr/>
              <p:nvPr/>
            </p:nvSpPr>
            <p:spPr>
              <a:xfrm>
                <a:off x="1095835" y="3157132"/>
                <a:ext cx="63568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2" name="文本框 61"/>
              <p:cNvSpPr txBox="1"/>
              <p:nvPr/>
            </p:nvSpPr>
            <p:spPr>
              <a:xfrm>
                <a:off x="1095835" y="3163485"/>
                <a:ext cx="647852" cy="462151"/>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身份证</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识别</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3" name="圆角矩形 62"/>
              <p:cNvSpPr/>
              <p:nvPr/>
            </p:nvSpPr>
            <p:spPr>
              <a:xfrm>
                <a:off x="1048690" y="3098371"/>
                <a:ext cx="720850"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55" name="组合 78"/>
            <p:cNvGrpSpPr/>
            <p:nvPr/>
          </p:nvGrpSpPr>
          <p:grpSpPr>
            <a:xfrm>
              <a:off x="1110596" y="4480820"/>
              <a:ext cx="720000" cy="540000"/>
              <a:chOff x="1049424" y="3098104"/>
              <a:chExt cx="720000" cy="540000"/>
            </a:xfrm>
          </p:grpSpPr>
          <p:sp>
            <p:nvSpPr>
              <p:cNvPr id="58" name="圆角矩形 57"/>
              <p:cNvSpPr/>
              <p:nvPr/>
            </p:nvSpPr>
            <p:spPr>
              <a:xfrm>
                <a:off x="1096683" y="3156850"/>
                <a:ext cx="63416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p:cNvSpPr txBox="1"/>
              <p:nvPr/>
            </p:nvSpPr>
            <p:spPr>
              <a:xfrm>
                <a:off x="1096683" y="3234669"/>
                <a:ext cx="646332"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打印机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 name="圆角矩形 59"/>
              <p:cNvSpPr/>
              <p:nvPr/>
            </p:nvSpPr>
            <p:spPr>
              <a:xfrm>
                <a:off x="1049539" y="3098088"/>
                <a:ext cx="719328"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59" name="组合 82"/>
            <p:cNvGrpSpPr/>
            <p:nvPr/>
          </p:nvGrpSpPr>
          <p:grpSpPr>
            <a:xfrm>
              <a:off x="1750292" y="5553898"/>
              <a:ext cx="720000" cy="540000"/>
              <a:chOff x="1049424" y="3098104"/>
              <a:chExt cx="720000" cy="540000"/>
            </a:xfrm>
          </p:grpSpPr>
          <p:sp>
            <p:nvSpPr>
              <p:cNvPr id="55" name="圆角矩形 54"/>
              <p:cNvSpPr/>
              <p:nvPr/>
            </p:nvSpPr>
            <p:spPr>
              <a:xfrm>
                <a:off x="1097234" y="3157359"/>
                <a:ext cx="634165"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p:cNvSpPr txBox="1"/>
              <p:nvPr/>
            </p:nvSpPr>
            <p:spPr>
              <a:xfrm>
                <a:off x="1097234" y="3235178"/>
                <a:ext cx="646331"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打印机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7" name="圆角矩形 56"/>
              <p:cNvSpPr/>
              <p:nvPr/>
            </p:nvSpPr>
            <p:spPr>
              <a:xfrm>
                <a:off x="1050090" y="3098597"/>
                <a:ext cx="719329"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63" name="组合 86"/>
            <p:cNvGrpSpPr/>
            <p:nvPr/>
          </p:nvGrpSpPr>
          <p:grpSpPr>
            <a:xfrm>
              <a:off x="2630373" y="5220141"/>
              <a:ext cx="720000" cy="541150"/>
              <a:chOff x="1049424" y="3098104"/>
              <a:chExt cx="720000" cy="541150"/>
            </a:xfrm>
          </p:grpSpPr>
          <p:sp>
            <p:nvSpPr>
              <p:cNvPr id="52" name="圆角矩形 51"/>
              <p:cNvSpPr/>
              <p:nvPr/>
            </p:nvSpPr>
            <p:spPr>
              <a:xfrm>
                <a:off x="1096164" y="3157605"/>
                <a:ext cx="63568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p:cNvSpPr txBox="1"/>
              <p:nvPr/>
            </p:nvSpPr>
            <p:spPr>
              <a:xfrm>
                <a:off x="1096164" y="3178251"/>
                <a:ext cx="647852" cy="46056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身份证</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识别</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4" name="圆角矩形 53"/>
              <p:cNvSpPr/>
              <p:nvPr/>
            </p:nvSpPr>
            <p:spPr>
              <a:xfrm>
                <a:off x="1049020" y="3098843"/>
                <a:ext cx="720850" cy="538382"/>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67" name="组合 90"/>
            <p:cNvGrpSpPr/>
            <p:nvPr/>
          </p:nvGrpSpPr>
          <p:grpSpPr>
            <a:xfrm>
              <a:off x="1896195" y="4817566"/>
              <a:ext cx="720000" cy="540000"/>
              <a:chOff x="1049424" y="3098104"/>
              <a:chExt cx="720000" cy="540000"/>
            </a:xfrm>
          </p:grpSpPr>
          <p:sp>
            <p:nvSpPr>
              <p:cNvPr id="49" name="圆角矩形 48"/>
              <p:cNvSpPr/>
              <p:nvPr/>
            </p:nvSpPr>
            <p:spPr>
              <a:xfrm>
                <a:off x="1097326" y="3156791"/>
                <a:ext cx="634165"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0" name="文本框 49"/>
              <p:cNvSpPr txBox="1"/>
              <p:nvPr/>
            </p:nvSpPr>
            <p:spPr>
              <a:xfrm>
                <a:off x="1097326" y="3234610"/>
                <a:ext cx="646331"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1" name="圆角矩形 50"/>
              <p:cNvSpPr/>
              <p:nvPr/>
            </p:nvSpPr>
            <p:spPr>
              <a:xfrm>
                <a:off x="1050182" y="3098029"/>
                <a:ext cx="719329"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71" name="组合 94"/>
            <p:cNvGrpSpPr/>
            <p:nvPr/>
          </p:nvGrpSpPr>
          <p:grpSpPr>
            <a:xfrm>
              <a:off x="3319358" y="3826972"/>
              <a:ext cx="720000" cy="540000"/>
              <a:chOff x="1049424" y="3098104"/>
              <a:chExt cx="720000" cy="540000"/>
            </a:xfrm>
          </p:grpSpPr>
          <p:sp>
            <p:nvSpPr>
              <p:cNvPr id="46" name="圆角矩形 45"/>
              <p:cNvSpPr/>
              <p:nvPr/>
            </p:nvSpPr>
            <p:spPr>
              <a:xfrm>
                <a:off x="1096092" y="3156382"/>
                <a:ext cx="63568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7" name="文本框 46"/>
              <p:cNvSpPr txBox="1"/>
              <p:nvPr/>
            </p:nvSpPr>
            <p:spPr>
              <a:xfrm>
                <a:off x="1096092" y="3234200"/>
                <a:ext cx="647852"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打印机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8" name="圆角矩形 47"/>
              <p:cNvSpPr/>
              <p:nvPr/>
            </p:nvSpPr>
            <p:spPr>
              <a:xfrm>
                <a:off x="1048948" y="3097620"/>
                <a:ext cx="720850"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75" name="组合 98"/>
            <p:cNvGrpSpPr/>
            <p:nvPr/>
          </p:nvGrpSpPr>
          <p:grpSpPr>
            <a:xfrm>
              <a:off x="3515708" y="4494029"/>
              <a:ext cx="720000" cy="540000"/>
              <a:chOff x="1049424" y="3098104"/>
              <a:chExt cx="720000" cy="540000"/>
            </a:xfrm>
          </p:grpSpPr>
          <p:sp>
            <p:nvSpPr>
              <p:cNvPr id="43" name="圆角矩形 42"/>
              <p:cNvSpPr/>
              <p:nvPr/>
            </p:nvSpPr>
            <p:spPr>
              <a:xfrm>
                <a:off x="1095922" y="3156347"/>
                <a:ext cx="63568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p:cNvSpPr txBox="1"/>
              <p:nvPr/>
            </p:nvSpPr>
            <p:spPr>
              <a:xfrm>
                <a:off x="1095922" y="3162699"/>
                <a:ext cx="647852" cy="46215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身份证</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识别</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5" name="圆角矩形 44"/>
              <p:cNvSpPr/>
              <p:nvPr/>
            </p:nvSpPr>
            <p:spPr>
              <a:xfrm>
                <a:off x="1048777" y="3097585"/>
                <a:ext cx="720850"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79" name="组合 102"/>
            <p:cNvGrpSpPr/>
            <p:nvPr/>
          </p:nvGrpSpPr>
          <p:grpSpPr>
            <a:xfrm>
              <a:off x="3569173" y="5858966"/>
              <a:ext cx="720000" cy="540000"/>
              <a:chOff x="1049424" y="3098104"/>
              <a:chExt cx="720000" cy="540000"/>
            </a:xfrm>
          </p:grpSpPr>
          <p:sp>
            <p:nvSpPr>
              <p:cNvPr id="40" name="圆角矩形 39"/>
              <p:cNvSpPr/>
              <p:nvPr/>
            </p:nvSpPr>
            <p:spPr>
              <a:xfrm>
                <a:off x="1097206" y="3157216"/>
                <a:ext cx="634165"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p:nvSpPr>
            <p:spPr>
              <a:xfrm>
                <a:off x="1097206" y="3235035"/>
                <a:ext cx="646331"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2" name="圆角矩形 41"/>
              <p:cNvSpPr/>
              <p:nvPr/>
            </p:nvSpPr>
            <p:spPr>
              <a:xfrm>
                <a:off x="1050061" y="3098454"/>
                <a:ext cx="719329"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583" name="组合 106"/>
            <p:cNvGrpSpPr/>
            <p:nvPr/>
          </p:nvGrpSpPr>
          <p:grpSpPr>
            <a:xfrm>
              <a:off x="879288" y="5939963"/>
              <a:ext cx="720000" cy="540000"/>
              <a:chOff x="1049424" y="3098104"/>
              <a:chExt cx="720000" cy="540000"/>
            </a:xfrm>
          </p:grpSpPr>
          <p:sp>
            <p:nvSpPr>
              <p:cNvPr id="37" name="圆角矩形 36"/>
              <p:cNvSpPr/>
              <p:nvPr/>
            </p:nvSpPr>
            <p:spPr>
              <a:xfrm>
                <a:off x="1096832" y="3157214"/>
                <a:ext cx="634166" cy="447857"/>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p:cNvSpPr txBox="1"/>
              <p:nvPr/>
            </p:nvSpPr>
            <p:spPr>
              <a:xfrm>
                <a:off x="1096832" y="3235034"/>
                <a:ext cx="646332" cy="27633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9" name="圆角矩形 38"/>
              <p:cNvSpPr/>
              <p:nvPr/>
            </p:nvSpPr>
            <p:spPr>
              <a:xfrm>
                <a:off x="1049688" y="3098453"/>
                <a:ext cx="719328" cy="539970"/>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cxnSp>
          <p:nvCxnSpPr>
            <p:cNvPr id="65587" name="曲线连接符 110"/>
            <p:cNvCxnSpPr>
              <a:endCxn id="62" idx="1"/>
            </p:cNvCxnSpPr>
            <p:nvPr/>
          </p:nvCxnSpPr>
          <p:spPr>
            <a:xfrm flipH="1" flipV="1">
              <a:off x="661978" y="4139721"/>
              <a:ext cx="147931" cy="1069925"/>
            </a:xfrm>
            <a:prstGeom prst="curvedConnector5">
              <a:avLst>
                <a:gd name="adj1" fmla="val -86926"/>
                <a:gd name="adj2" fmla="val 39231"/>
                <a:gd name="adj3" fmla="val 186926"/>
              </a:avLst>
            </a:prstGeom>
            <a:ln w="9525" cap="flat" cmpd="sng">
              <a:solidFill>
                <a:srgbClr val="FFFFFF"/>
              </a:solidFill>
              <a:prstDash val="solid"/>
              <a:round/>
              <a:headEnd type="none" w="med" len="med"/>
              <a:tailEnd type="none" w="med" len="med"/>
            </a:ln>
          </p:spPr>
        </p:cxnSp>
        <p:cxnSp>
          <p:nvCxnSpPr>
            <p:cNvPr id="65588" name="曲线连接符 111"/>
            <p:cNvCxnSpPr>
              <a:endCxn id="60" idx="2"/>
            </p:cNvCxnSpPr>
            <p:nvPr/>
          </p:nvCxnSpPr>
          <p:spPr>
            <a:xfrm rot="5400000" flipH="1" flipV="1">
              <a:off x="1249293" y="5227491"/>
              <a:ext cx="427973" cy="14633"/>
            </a:xfrm>
            <a:prstGeom prst="curvedConnector3">
              <a:avLst>
                <a:gd name="adj1" fmla="val 50000"/>
              </a:avLst>
            </a:prstGeom>
            <a:ln w="9525" cap="flat" cmpd="sng">
              <a:solidFill>
                <a:srgbClr val="FFFFFF"/>
              </a:solidFill>
              <a:prstDash val="solid"/>
              <a:round/>
              <a:headEnd type="none" w="med" len="med"/>
              <a:tailEnd type="none" w="med" len="med"/>
            </a:ln>
          </p:spPr>
        </p:cxnSp>
        <p:cxnSp>
          <p:nvCxnSpPr>
            <p:cNvPr id="65589" name="曲线连接符 112"/>
            <p:cNvCxnSpPr>
              <a:endCxn id="39" idx="0"/>
            </p:cNvCxnSpPr>
            <p:nvPr/>
          </p:nvCxnSpPr>
          <p:spPr>
            <a:xfrm rot="-5400000" flipH="1">
              <a:off x="1011567" y="5712240"/>
              <a:ext cx="326747" cy="128692"/>
            </a:xfrm>
            <a:prstGeom prst="curvedConnector3">
              <a:avLst>
                <a:gd name="adj1" fmla="val 50000"/>
              </a:avLst>
            </a:prstGeom>
            <a:ln w="9525" cap="flat" cmpd="sng">
              <a:solidFill>
                <a:srgbClr val="FFFFFF"/>
              </a:solidFill>
              <a:prstDash val="solid"/>
              <a:round/>
              <a:headEnd type="none" w="med" len="med"/>
              <a:tailEnd type="none" w="med" len="med"/>
            </a:ln>
          </p:spPr>
        </p:cxnSp>
        <p:cxnSp>
          <p:nvCxnSpPr>
            <p:cNvPr id="65590" name="曲线连接符 113"/>
            <p:cNvCxnSpPr/>
            <p:nvPr/>
          </p:nvCxnSpPr>
          <p:spPr>
            <a:xfrm flipV="1">
              <a:off x="2905615" y="4139489"/>
              <a:ext cx="406958" cy="328196"/>
            </a:xfrm>
            <a:prstGeom prst="curvedConnector3">
              <a:avLst>
                <a:gd name="adj1" fmla="val 50000"/>
              </a:avLst>
            </a:prstGeom>
            <a:ln w="9525" cap="flat" cmpd="sng">
              <a:solidFill>
                <a:srgbClr val="FFFFFF"/>
              </a:solidFill>
              <a:prstDash val="solid"/>
              <a:round/>
              <a:headEnd type="none" w="med" len="med"/>
              <a:tailEnd type="none" w="med" len="med"/>
            </a:ln>
          </p:spPr>
        </p:cxnSp>
        <p:cxnSp>
          <p:nvCxnSpPr>
            <p:cNvPr id="65591" name="曲线连接符 114"/>
            <p:cNvCxnSpPr>
              <a:endCxn id="51" idx="0"/>
            </p:cNvCxnSpPr>
            <p:nvPr/>
          </p:nvCxnSpPr>
          <p:spPr>
            <a:xfrm rot="-10800000" flipV="1">
              <a:off x="2256196" y="4480820"/>
              <a:ext cx="649417" cy="336745"/>
            </a:xfrm>
            <a:prstGeom prst="curvedConnector2">
              <a:avLst/>
            </a:prstGeom>
            <a:ln w="9525" cap="flat" cmpd="sng">
              <a:solidFill>
                <a:srgbClr val="FFFFFF"/>
              </a:solidFill>
              <a:prstDash val="solid"/>
              <a:round/>
              <a:headEnd type="none" w="med" len="med"/>
              <a:tailEnd type="none" w="med" len="med"/>
            </a:ln>
          </p:spPr>
        </p:cxnSp>
        <p:cxnSp>
          <p:nvCxnSpPr>
            <p:cNvPr id="65592" name="曲线连接符 115"/>
            <p:cNvCxnSpPr>
              <a:endCxn id="45" idx="1"/>
            </p:cNvCxnSpPr>
            <p:nvPr/>
          </p:nvCxnSpPr>
          <p:spPr>
            <a:xfrm>
              <a:off x="2905614" y="4494029"/>
              <a:ext cx="610094" cy="270000"/>
            </a:xfrm>
            <a:prstGeom prst="curvedConnector3">
              <a:avLst>
                <a:gd name="adj1" fmla="val 50000"/>
              </a:avLst>
            </a:prstGeom>
            <a:ln w="9525" cap="flat" cmpd="sng">
              <a:solidFill>
                <a:srgbClr val="FFFFFF"/>
              </a:solidFill>
              <a:prstDash val="solid"/>
              <a:round/>
              <a:headEnd type="none" w="med" len="med"/>
              <a:tailEnd type="none" w="med" len="med"/>
            </a:ln>
          </p:spPr>
        </p:cxnSp>
        <p:cxnSp>
          <p:nvCxnSpPr>
            <p:cNvPr id="65593" name="曲线连接符 116"/>
            <p:cNvCxnSpPr>
              <a:endCxn id="54" idx="0"/>
            </p:cNvCxnSpPr>
            <p:nvPr/>
          </p:nvCxnSpPr>
          <p:spPr>
            <a:xfrm flipH="1">
              <a:off x="2990373" y="5189648"/>
              <a:ext cx="558662" cy="30493"/>
            </a:xfrm>
            <a:prstGeom prst="curvedConnector4">
              <a:avLst>
                <a:gd name="adj1" fmla="val 38588"/>
                <a:gd name="adj2" fmla="val -751106"/>
              </a:avLst>
            </a:prstGeom>
            <a:ln w="9525" cap="flat" cmpd="sng">
              <a:solidFill>
                <a:srgbClr val="FFFFFF"/>
              </a:solidFill>
              <a:prstDash val="solid"/>
              <a:round/>
              <a:headEnd type="none" w="med" len="med"/>
              <a:tailEnd type="none" w="med" len="med"/>
            </a:ln>
          </p:spPr>
        </p:cxnSp>
        <p:cxnSp>
          <p:nvCxnSpPr>
            <p:cNvPr id="65594" name="曲线连接符 117"/>
            <p:cNvCxnSpPr/>
            <p:nvPr/>
          </p:nvCxnSpPr>
          <p:spPr>
            <a:xfrm rot="-10800000" flipV="1">
              <a:off x="2470292" y="5564381"/>
              <a:ext cx="1146712" cy="392860"/>
            </a:xfrm>
            <a:prstGeom prst="curvedConnector3">
              <a:avLst>
                <a:gd name="adj1" fmla="val 22588"/>
              </a:avLst>
            </a:prstGeom>
            <a:ln w="9525" cap="flat" cmpd="sng">
              <a:solidFill>
                <a:srgbClr val="FFFFFF"/>
              </a:solidFill>
              <a:prstDash val="solid"/>
              <a:round/>
              <a:headEnd type="none" w="med" len="med"/>
              <a:tailEnd type="none" w="med" len="med"/>
            </a:ln>
          </p:spPr>
        </p:cxnSp>
        <p:cxnSp>
          <p:nvCxnSpPr>
            <p:cNvPr id="65595" name="曲线连接符 118"/>
            <p:cNvCxnSpPr/>
            <p:nvPr/>
          </p:nvCxnSpPr>
          <p:spPr>
            <a:xfrm rot="-5400000" flipH="1">
              <a:off x="3766700" y="5661919"/>
              <a:ext cx="283563" cy="186153"/>
            </a:xfrm>
            <a:prstGeom prst="curvedConnector3">
              <a:avLst>
                <a:gd name="adj1" fmla="val 50000"/>
              </a:avLst>
            </a:prstGeom>
            <a:ln w="9525" cap="flat" cmpd="sng">
              <a:solidFill>
                <a:srgbClr val="FFFFFF"/>
              </a:solidFill>
              <a:prstDash val="solid"/>
              <a:round/>
              <a:headEnd type="none" w="med" len="med"/>
              <a:tailEnd type="none" w="med" len="med"/>
            </a:ln>
          </p:spPr>
        </p:cxnSp>
        <p:sp>
          <p:nvSpPr>
            <p:cNvPr id="65596" name="文本框 154"/>
            <p:cNvSpPr txBox="1"/>
            <p:nvPr/>
          </p:nvSpPr>
          <p:spPr>
            <a:xfrm>
              <a:off x="3579822" y="5219063"/>
              <a:ext cx="492443" cy="276999"/>
            </a:xfrm>
            <a:prstGeom prst="rect">
              <a:avLst/>
            </a:prstGeom>
            <a:noFill/>
            <a:ln w="9525">
              <a:noFill/>
            </a:ln>
          </p:spPr>
          <p:txBody>
            <a:bodyPr wrap="none" anchor="t">
              <a:spAutoFit/>
            </a:bodyPr>
            <a:lstStyle/>
            <a:p>
              <a:pPr lvl="0" indent="0" eaLnBrk="1" hangingPunct="1"/>
              <a:r>
                <a:rPr lang="zh-CN" altLang="en-US" sz="1200" b="0" dirty="0">
                  <a:solidFill>
                    <a:srgbClr val="FFFFFF"/>
                  </a:solidFill>
                  <a:latin typeface="微软雅黑" panose="020B0503020204020204" pitchFamily="34" charset="-122"/>
                  <a:ea typeface="微软雅黑" panose="020B0503020204020204" pitchFamily="34" charset="-122"/>
                </a:rPr>
                <a:t>坐席</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65597" name="文本框 155"/>
            <p:cNvSpPr txBox="1"/>
            <p:nvPr/>
          </p:nvSpPr>
          <p:spPr>
            <a:xfrm>
              <a:off x="2281768" y="4233369"/>
              <a:ext cx="492443" cy="276999"/>
            </a:xfrm>
            <a:prstGeom prst="rect">
              <a:avLst/>
            </a:prstGeom>
            <a:noFill/>
            <a:ln w="9525">
              <a:noFill/>
            </a:ln>
          </p:spPr>
          <p:txBody>
            <a:bodyPr wrap="none" anchor="t">
              <a:spAutoFit/>
            </a:bodyPr>
            <a:lstStyle/>
            <a:p>
              <a:pPr lvl="0" indent="0" eaLnBrk="1" hangingPunct="1"/>
              <a:r>
                <a:rPr lang="zh-CN" altLang="en-US" sz="1200" b="0" dirty="0">
                  <a:solidFill>
                    <a:srgbClr val="FFFFFF"/>
                  </a:solidFill>
                  <a:latin typeface="微软雅黑" panose="020B0503020204020204" pitchFamily="34" charset="-122"/>
                  <a:ea typeface="微软雅黑" panose="020B0503020204020204" pitchFamily="34" charset="-122"/>
                </a:rPr>
                <a:t>坐席</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65598" name="文本框 156"/>
            <p:cNvSpPr txBox="1"/>
            <p:nvPr/>
          </p:nvSpPr>
          <p:spPr>
            <a:xfrm>
              <a:off x="835397" y="5276185"/>
              <a:ext cx="492443" cy="276999"/>
            </a:xfrm>
            <a:prstGeom prst="rect">
              <a:avLst/>
            </a:prstGeom>
            <a:noFill/>
            <a:ln w="9525">
              <a:noFill/>
            </a:ln>
          </p:spPr>
          <p:txBody>
            <a:bodyPr wrap="none" anchor="t">
              <a:spAutoFit/>
            </a:bodyPr>
            <a:lstStyle/>
            <a:p>
              <a:pPr lvl="0" indent="0" eaLnBrk="1" hangingPunct="1"/>
              <a:r>
                <a:rPr lang="zh-CN" altLang="en-US" sz="1200" b="0" dirty="0">
                  <a:solidFill>
                    <a:srgbClr val="FFFFFF"/>
                  </a:solidFill>
                  <a:latin typeface="微软雅黑" panose="020B0503020204020204" pitchFamily="34" charset="-122"/>
                  <a:ea typeface="微软雅黑" panose="020B0503020204020204" pitchFamily="34" charset="-122"/>
                </a:rPr>
                <a:t>坐席</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grpSp>
      <p:grpSp>
        <p:nvGrpSpPr>
          <p:cNvPr id="65599" name="组合 182"/>
          <p:cNvGrpSpPr/>
          <p:nvPr/>
        </p:nvGrpSpPr>
        <p:grpSpPr>
          <a:xfrm>
            <a:off x="4700588" y="3692525"/>
            <a:ext cx="4192587" cy="2976563"/>
            <a:chOff x="4628063" y="3717032"/>
            <a:chExt cx="4192409" cy="2975583"/>
          </a:xfrm>
        </p:grpSpPr>
        <p:sp>
          <p:nvSpPr>
            <p:cNvPr id="65600" name="灯片编号占位符 2"/>
            <p:cNvSpPr txBox="1"/>
            <p:nvPr/>
          </p:nvSpPr>
          <p:spPr>
            <a:xfrm>
              <a:off x="6588867" y="6327233"/>
              <a:ext cx="2193885" cy="365382"/>
            </a:xfrm>
            <a:prstGeom prst="rect">
              <a:avLst/>
            </a:prstGeom>
            <a:noFill/>
            <a:ln w="9525">
              <a:noFill/>
            </a:ln>
          </p:spPr>
          <p:txBody>
            <a:bodyPr anchor="t"/>
            <a:lstStyle/>
            <a:p>
              <a:pPr lvl="0" indent="0" eaLnBrk="1" hangingPunct="1"/>
              <a:fld id="{9A0DB2DC-4C9A-4742-B13C-FB6460FD3503}" type="slidenum">
                <a:rPr lang="zh-CN" altLang="en-US" sz="1200" b="0" dirty="0">
                  <a:solidFill>
                    <a:srgbClr val="FFFFFF"/>
                  </a:solidFill>
                  <a:latin typeface="微软雅黑" panose="020B0503020204020204" pitchFamily="34" charset="-122"/>
                  <a:ea typeface="微软雅黑" panose="020B0503020204020204" pitchFamily="34" charset="-122"/>
                </a:rPr>
              </a:fld>
              <a:endParaRPr lang="zh-CN" altLang="en-US" sz="1200" b="0" dirty="0">
                <a:solidFill>
                  <a:srgbClr val="FFFFFF"/>
                </a:solidFill>
                <a:latin typeface="微软雅黑" panose="020B0503020204020204" pitchFamily="34" charset="-122"/>
                <a:ea typeface="微软雅黑" panose="020B0503020204020204" pitchFamily="34" charset="-122"/>
              </a:endParaRPr>
            </a:p>
          </p:txBody>
        </p:sp>
        <p:sp>
          <p:nvSpPr>
            <p:cNvPr id="84" name="矩形 83"/>
            <p:cNvSpPr/>
            <p:nvPr/>
          </p:nvSpPr>
          <p:spPr>
            <a:xfrm>
              <a:off x="4628063" y="3717032"/>
              <a:ext cx="4192409" cy="2908930"/>
            </a:xfrm>
            <a:prstGeom prst="rect">
              <a:avLst/>
            </a:prstGeom>
            <a:solidFill>
              <a:srgbClr val="72A2D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nvGrpSpPr>
            <p:cNvPr id="85" name="Group 11"/>
            <p:cNvGrpSpPr/>
            <p:nvPr/>
          </p:nvGrpSpPr>
          <p:grpSpPr>
            <a:xfrm>
              <a:off x="4859102" y="5593552"/>
              <a:ext cx="904049" cy="576837"/>
              <a:chOff x="5702638" y="3159220"/>
              <a:chExt cx="1031198" cy="676082"/>
            </a:xfrm>
            <a:solidFill>
              <a:srgbClr val="FFFFFF"/>
            </a:solidFill>
          </p:grpSpPr>
          <p:grpSp>
            <p:nvGrpSpPr>
              <p:cNvPr id="117" name="Group 98"/>
              <p:cNvGrpSpPr/>
              <p:nvPr/>
            </p:nvGrpSpPr>
            <p:grpSpPr bwMode="black">
              <a:xfrm>
                <a:off x="5838591" y="3159220"/>
                <a:ext cx="895245" cy="539115"/>
                <a:chOff x="863600" y="2393157"/>
                <a:chExt cx="876300" cy="527844"/>
              </a:xfrm>
              <a:grpFill/>
            </p:grpSpPr>
            <p:sp>
              <p:nvSpPr>
                <p:cNvPr id="121" name="Freeform 102"/>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122" name="Freeform 106"/>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nvGrpSpPr>
              <p:cNvPr id="118" name="Group 99"/>
              <p:cNvGrpSpPr/>
              <p:nvPr/>
            </p:nvGrpSpPr>
            <p:grpSpPr>
              <a:xfrm>
                <a:off x="5702638" y="3717144"/>
                <a:ext cx="893882" cy="118158"/>
                <a:chOff x="2154279" y="4484926"/>
                <a:chExt cx="4890259" cy="646417"/>
              </a:xfrm>
              <a:grpFill/>
            </p:grpSpPr>
            <p:sp>
              <p:nvSpPr>
                <p:cNvPr id="119" name="Round Same Side Corner Rectangle 4"/>
                <p:cNvSpPr/>
                <p:nvPr/>
              </p:nvSpPr>
              <p:spPr>
                <a:xfrm flipV="1">
                  <a:off x="2154280" y="5039587"/>
                  <a:ext cx="4890258" cy="91756"/>
                </a:xfrm>
                <a:custGeom>
                  <a:avLst/>
                  <a:gdLst/>
                  <a:ahLst/>
                  <a:cxnLst/>
                  <a:rect l="l" t="t" r="r" b="b"/>
                  <a:pathLst>
                    <a:path w="4890258" h="148908">
                      <a:moveTo>
                        <a:pt x="0" y="148908"/>
                      </a:moveTo>
                      <a:lnTo>
                        <a:pt x="4890258" y="148908"/>
                      </a:lnTo>
                      <a:lnTo>
                        <a:pt x="4890258" y="24819"/>
                      </a:lnTo>
                      <a:cubicBezTo>
                        <a:pt x="4890258" y="11112"/>
                        <a:pt x="4872323" y="0"/>
                        <a:pt x="4850200" y="0"/>
                      </a:cubicBezTo>
                      <a:lnTo>
                        <a:pt x="40058" y="0"/>
                      </a:lnTo>
                      <a:cubicBezTo>
                        <a:pt x="17935" y="0"/>
                        <a:pt x="0" y="11112"/>
                        <a:pt x="0" y="24819"/>
                      </a:cubicBezTo>
                      <a:close/>
                    </a:path>
                  </a:pathLst>
                </a:custGeom>
                <a:grpFill/>
                <a:ln w="10795" cap="flat" cmpd="sng" algn="ctr">
                  <a:no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20" name="Rectangle 1036"/>
                <p:cNvSpPr/>
                <p:nvPr/>
              </p:nvSpPr>
              <p:spPr>
                <a:xfrm>
                  <a:off x="2154279" y="4484926"/>
                  <a:ext cx="4890120" cy="527688"/>
                </a:xfrm>
                <a:custGeom>
                  <a:avLst/>
                  <a:gdLst/>
                  <a:ahLst/>
                  <a:cxnLst/>
                  <a:rect l="l" t="t" r="r" b="b"/>
                  <a:pathLst>
                    <a:path w="4890120" h="527688">
                      <a:moveTo>
                        <a:pt x="442036" y="125175"/>
                      </a:moveTo>
                      <a:lnTo>
                        <a:pt x="117434" y="477600"/>
                      </a:lnTo>
                      <a:lnTo>
                        <a:pt x="3579771" y="477600"/>
                      </a:lnTo>
                      <a:lnTo>
                        <a:pt x="3398796" y="125175"/>
                      </a:lnTo>
                      <a:close/>
                      <a:moveTo>
                        <a:pt x="4367989" y="40478"/>
                      </a:moveTo>
                      <a:lnTo>
                        <a:pt x="3454440" y="42859"/>
                      </a:lnTo>
                      <a:cubicBezTo>
                        <a:pt x="3524148" y="188567"/>
                        <a:pt x="3603379" y="331893"/>
                        <a:pt x="3673087" y="477601"/>
                      </a:cubicBezTo>
                      <a:lnTo>
                        <a:pt x="4591914" y="477601"/>
                      </a:lnTo>
                      <a:lnTo>
                        <a:pt x="4766428" y="473629"/>
                      </a:lnTo>
                      <a:close/>
                      <a:moveTo>
                        <a:pt x="505682" y="39446"/>
                      </a:moveTo>
                      <a:lnTo>
                        <a:pt x="461063" y="89927"/>
                      </a:lnTo>
                      <a:lnTo>
                        <a:pt x="3389350" y="87547"/>
                      </a:lnTo>
                      <a:lnTo>
                        <a:pt x="3361268" y="39446"/>
                      </a:lnTo>
                      <a:close/>
                      <a:moveTo>
                        <a:pt x="487195" y="0"/>
                      </a:moveTo>
                      <a:lnTo>
                        <a:pt x="4402926" y="0"/>
                      </a:lnTo>
                      <a:lnTo>
                        <a:pt x="4890120" y="527688"/>
                      </a:lnTo>
                      <a:lnTo>
                        <a:pt x="90627" y="527688"/>
                      </a:lnTo>
                      <a:lnTo>
                        <a:pt x="0" y="527688"/>
                      </a:lnTo>
                      <a:close/>
                    </a:path>
                  </a:pathLst>
                </a:custGeom>
                <a:grp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grpSp>
        </p:grpSp>
        <p:grpSp>
          <p:nvGrpSpPr>
            <p:cNvPr id="65603" name="组合 127"/>
            <p:cNvGrpSpPr/>
            <p:nvPr/>
          </p:nvGrpSpPr>
          <p:grpSpPr>
            <a:xfrm>
              <a:off x="7938509" y="5592757"/>
              <a:ext cx="363944" cy="628186"/>
              <a:chOff x="12530259" y="5368101"/>
              <a:chExt cx="353943" cy="627744"/>
            </a:xfrm>
          </p:grpSpPr>
          <p:sp>
            <p:nvSpPr>
              <p:cNvPr id="115" name="Freeform 138"/>
              <p:cNvSpPr>
                <a:spLocks noEditPoints="1"/>
              </p:cNvSpPr>
              <p:nvPr/>
            </p:nvSpPr>
            <p:spPr bwMode="auto">
              <a:xfrm>
                <a:off x="12562047" y="5368183"/>
                <a:ext cx="305675" cy="62800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lIns="69964" tIns="34982" rIns="69964" bIns="34982"/>
              <a:lstStyle/>
              <a:p>
                <a:pPr marL="0" marR="0" lvl="0" indent="0" algn="ctr" defTabSz="93218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0" normalizeH="0" baseline="0" noProof="0">
                  <a:ln>
                    <a:noFill/>
                  </a:ln>
                  <a:solidFill>
                    <a:srgbClr val="000000"/>
                  </a:solidFill>
                  <a:effectLst/>
                  <a:uLnTx/>
                  <a:uFillTx/>
                  <a:latin typeface="Segoe UI" panose="020B0502040204020203"/>
                  <a:ea typeface="+mn-ea"/>
                  <a:cs typeface="+mn-cs"/>
                </a:endParaRPr>
              </a:p>
            </p:txBody>
          </p:sp>
          <p:sp>
            <p:nvSpPr>
              <p:cNvPr id="65605" name="文本框 129"/>
              <p:cNvSpPr txBox="1"/>
              <p:nvPr/>
            </p:nvSpPr>
            <p:spPr>
              <a:xfrm>
                <a:off x="12530259" y="5429870"/>
                <a:ext cx="353943" cy="515526"/>
              </a:xfrm>
              <a:prstGeom prst="rect">
                <a:avLst/>
              </a:prstGeom>
              <a:noFill/>
              <a:ln w="9525">
                <a:noFill/>
              </a:ln>
            </p:spPr>
            <p:txBody>
              <a:bodyPr vert="eaVert" wrap="none" anchor="t">
                <a:spAutoFit/>
              </a:bodyPr>
              <a:lstStyle/>
              <a:p>
                <a:pPr lvl="0" indent="0" algn="ctr" eaLnBrk="1" hangingPunct="1"/>
                <a:r>
                  <a:rPr lang="zh-CN" altLang="en-US" sz="1800" b="0" dirty="0">
                    <a:solidFill>
                      <a:srgbClr val="FFFFFF"/>
                    </a:solidFill>
                    <a:latin typeface="微软雅黑" panose="020B0503020204020204" pitchFamily="34" charset="-122"/>
                    <a:ea typeface="微软雅黑" panose="020B0503020204020204" pitchFamily="34" charset="-122"/>
                  </a:rPr>
                  <a:t>云销售</a:t>
                </a:r>
                <a:endParaRPr lang="zh-CN" altLang="en-US" sz="1800" b="0" dirty="0">
                  <a:solidFill>
                    <a:srgbClr val="FFFFFF"/>
                  </a:solidFill>
                  <a:latin typeface="微软雅黑" panose="020B0503020204020204" pitchFamily="34" charset="-122"/>
                  <a:ea typeface="微软雅黑" panose="020B0503020204020204" pitchFamily="34" charset="-122"/>
                </a:endParaRPr>
              </a:p>
            </p:txBody>
          </p:sp>
        </p:grpSp>
        <p:grpSp>
          <p:nvGrpSpPr>
            <p:cNvPr id="65606" name="组合 130"/>
            <p:cNvGrpSpPr/>
            <p:nvPr/>
          </p:nvGrpSpPr>
          <p:grpSpPr>
            <a:xfrm>
              <a:off x="7130537" y="5589826"/>
              <a:ext cx="363944" cy="628186"/>
              <a:chOff x="12530259" y="5368101"/>
              <a:chExt cx="353943" cy="627744"/>
            </a:xfrm>
          </p:grpSpPr>
          <p:sp>
            <p:nvSpPr>
              <p:cNvPr id="113" name="Freeform 138"/>
              <p:cNvSpPr>
                <a:spLocks noEditPoints="1"/>
              </p:cNvSpPr>
              <p:nvPr/>
            </p:nvSpPr>
            <p:spPr bwMode="auto">
              <a:xfrm>
                <a:off x="12562017" y="5367940"/>
                <a:ext cx="305675" cy="62800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lIns="69964" tIns="34982" rIns="69964" bIns="34982"/>
              <a:lstStyle/>
              <a:p>
                <a:pPr marL="0" marR="0" lvl="0" indent="0" algn="ctr" defTabSz="93218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0" normalizeH="0" baseline="0" noProof="0">
                  <a:ln>
                    <a:noFill/>
                  </a:ln>
                  <a:solidFill>
                    <a:srgbClr val="000000"/>
                  </a:solidFill>
                  <a:effectLst/>
                  <a:uLnTx/>
                  <a:uFillTx/>
                  <a:latin typeface="Segoe UI" panose="020B0502040204020203"/>
                  <a:ea typeface="+mn-ea"/>
                  <a:cs typeface="+mn-cs"/>
                </a:endParaRPr>
              </a:p>
            </p:txBody>
          </p:sp>
          <p:sp>
            <p:nvSpPr>
              <p:cNvPr id="65608" name="文本框 132"/>
              <p:cNvSpPr txBox="1"/>
              <p:nvPr/>
            </p:nvSpPr>
            <p:spPr>
              <a:xfrm>
                <a:off x="12530259" y="5429870"/>
                <a:ext cx="353943" cy="515526"/>
              </a:xfrm>
              <a:prstGeom prst="rect">
                <a:avLst/>
              </a:prstGeom>
              <a:noFill/>
              <a:ln w="9525">
                <a:noFill/>
              </a:ln>
            </p:spPr>
            <p:txBody>
              <a:bodyPr vert="eaVert" wrap="none" anchor="t">
                <a:spAutoFit/>
              </a:bodyPr>
              <a:lstStyle/>
              <a:p>
                <a:pPr lvl="0" indent="0" algn="ctr" eaLnBrk="1" hangingPunct="1"/>
                <a:r>
                  <a:rPr lang="zh-CN" altLang="en-US" sz="1800" b="0" dirty="0">
                    <a:solidFill>
                      <a:srgbClr val="FFFFFF"/>
                    </a:solidFill>
                    <a:latin typeface="微软雅黑" panose="020B0503020204020204" pitchFamily="34" charset="-122"/>
                    <a:ea typeface="微软雅黑" panose="020B0503020204020204" pitchFamily="34" charset="-122"/>
                  </a:rPr>
                  <a:t>云销售</a:t>
                </a:r>
                <a:endParaRPr lang="zh-CN" altLang="en-US" sz="1800" b="0" dirty="0">
                  <a:solidFill>
                    <a:srgbClr val="FFFFFF"/>
                  </a:solidFill>
                  <a:latin typeface="微软雅黑" panose="020B0503020204020204" pitchFamily="34" charset="-122"/>
                  <a:ea typeface="微软雅黑" panose="020B0503020204020204" pitchFamily="34" charset="-122"/>
                </a:endParaRPr>
              </a:p>
            </p:txBody>
          </p:sp>
        </p:grpSp>
        <p:grpSp>
          <p:nvGrpSpPr>
            <p:cNvPr id="65609" name="组合 133"/>
            <p:cNvGrpSpPr/>
            <p:nvPr/>
          </p:nvGrpSpPr>
          <p:grpSpPr>
            <a:xfrm>
              <a:off x="6266441" y="5598624"/>
              <a:ext cx="363944" cy="628186"/>
              <a:chOff x="12530259" y="5368101"/>
              <a:chExt cx="353943" cy="627744"/>
            </a:xfrm>
          </p:grpSpPr>
          <p:sp>
            <p:nvSpPr>
              <p:cNvPr id="111" name="Freeform 138"/>
              <p:cNvSpPr>
                <a:spLocks noEditPoints="1"/>
              </p:cNvSpPr>
              <p:nvPr/>
            </p:nvSpPr>
            <p:spPr bwMode="auto">
              <a:xfrm>
                <a:off x="12562535" y="5368663"/>
                <a:ext cx="305675" cy="626415"/>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lIns="69964" tIns="34982" rIns="69964" bIns="34982"/>
              <a:lstStyle/>
              <a:p>
                <a:pPr marL="0" marR="0" lvl="0" indent="0" algn="ctr" defTabSz="93218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0" normalizeH="0" baseline="0" noProof="0">
                  <a:ln>
                    <a:noFill/>
                  </a:ln>
                  <a:solidFill>
                    <a:srgbClr val="000000"/>
                  </a:solidFill>
                  <a:effectLst/>
                  <a:uLnTx/>
                  <a:uFillTx/>
                  <a:latin typeface="Segoe UI" panose="020B0502040204020203"/>
                  <a:ea typeface="+mn-ea"/>
                  <a:cs typeface="+mn-cs"/>
                </a:endParaRPr>
              </a:p>
            </p:txBody>
          </p:sp>
          <p:sp>
            <p:nvSpPr>
              <p:cNvPr id="65611" name="文本框 135"/>
              <p:cNvSpPr txBox="1"/>
              <p:nvPr/>
            </p:nvSpPr>
            <p:spPr>
              <a:xfrm>
                <a:off x="12530259" y="5429870"/>
                <a:ext cx="353943" cy="515526"/>
              </a:xfrm>
              <a:prstGeom prst="rect">
                <a:avLst/>
              </a:prstGeom>
              <a:noFill/>
              <a:ln w="9525">
                <a:noFill/>
              </a:ln>
            </p:spPr>
            <p:txBody>
              <a:bodyPr vert="eaVert" wrap="none" anchor="t">
                <a:spAutoFit/>
              </a:bodyPr>
              <a:lstStyle/>
              <a:p>
                <a:pPr lvl="0" indent="0" algn="ctr" eaLnBrk="1" hangingPunct="1"/>
                <a:r>
                  <a:rPr lang="zh-CN" altLang="en-US" sz="1800" b="0" dirty="0">
                    <a:solidFill>
                      <a:srgbClr val="FFFFFF"/>
                    </a:solidFill>
                    <a:latin typeface="微软雅黑" panose="020B0503020204020204" pitchFamily="34" charset="-122"/>
                    <a:ea typeface="微软雅黑" panose="020B0503020204020204" pitchFamily="34" charset="-122"/>
                  </a:rPr>
                  <a:t>云销售</a:t>
                </a:r>
                <a:endParaRPr lang="zh-CN" altLang="en-US" sz="1800" b="0" dirty="0">
                  <a:solidFill>
                    <a:srgbClr val="FFFFFF"/>
                  </a:solidFill>
                  <a:latin typeface="微软雅黑" panose="020B0503020204020204" pitchFamily="34" charset="-122"/>
                  <a:ea typeface="微软雅黑" panose="020B0503020204020204" pitchFamily="34" charset="-122"/>
                </a:endParaRPr>
              </a:p>
            </p:txBody>
          </p:sp>
        </p:grpSp>
        <p:grpSp>
          <p:nvGrpSpPr>
            <p:cNvPr id="65612" name="组合 136"/>
            <p:cNvGrpSpPr/>
            <p:nvPr/>
          </p:nvGrpSpPr>
          <p:grpSpPr>
            <a:xfrm>
              <a:off x="4719464" y="4124829"/>
              <a:ext cx="740344" cy="541531"/>
              <a:chOff x="1049424" y="3098104"/>
              <a:chExt cx="720000" cy="541150"/>
            </a:xfrm>
          </p:grpSpPr>
          <p:sp>
            <p:nvSpPr>
              <p:cNvPr id="108" name="圆角矩形 107"/>
              <p:cNvSpPr/>
              <p:nvPr/>
            </p:nvSpPr>
            <p:spPr>
              <a:xfrm>
                <a:off x="1097933" y="3156837"/>
                <a:ext cx="634507" cy="448799"/>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9" name="文本框 108"/>
              <p:cNvSpPr txBox="1"/>
              <p:nvPr/>
            </p:nvSpPr>
            <p:spPr>
              <a:xfrm>
                <a:off x="1097933" y="3177454"/>
                <a:ext cx="645314" cy="46148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身份证</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识别</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0" name="圆角矩形 109"/>
              <p:cNvSpPr/>
              <p:nvPr/>
            </p:nvSpPr>
            <p:spPr>
              <a:xfrm>
                <a:off x="1050076" y="3098161"/>
                <a:ext cx="719417" cy="539193"/>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616" name="组合 140"/>
            <p:cNvGrpSpPr/>
            <p:nvPr/>
          </p:nvGrpSpPr>
          <p:grpSpPr>
            <a:xfrm>
              <a:off x="5509406" y="4133545"/>
              <a:ext cx="740344" cy="540380"/>
              <a:chOff x="1049424" y="3098104"/>
              <a:chExt cx="720000" cy="540000"/>
            </a:xfrm>
          </p:grpSpPr>
          <p:sp>
            <p:nvSpPr>
              <p:cNvPr id="105" name="圆角矩形 104"/>
              <p:cNvSpPr/>
              <p:nvPr/>
            </p:nvSpPr>
            <p:spPr>
              <a:xfrm>
                <a:off x="1096973" y="3156057"/>
                <a:ext cx="634506" cy="448798"/>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6" name="文本框 105"/>
              <p:cNvSpPr txBox="1"/>
              <p:nvPr/>
            </p:nvSpPr>
            <p:spPr>
              <a:xfrm>
                <a:off x="1096973" y="3233764"/>
                <a:ext cx="646857" cy="27752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打印机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7" name="圆角矩形 106"/>
              <p:cNvSpPr/>
              <p:nvPr/>
            </p:nvSpPr>
            <p:spPr>
              <a:xfrm>
                <a:off x="1049115" y="3097380"/>
                <a:ext cx="720961" cy="540779"/>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65620" name="组合 144"/>
            <p:cNvGrpSpPr/>
            <p:nvPr/>
          </p:nvGrpSpPr>
          <p:grpSpPr>
            <a:xfrm>
              <a:off x="6303358" y="4141448"/>
              <a:ext cx="740344" cy="540380"/>
              <a:chOff x="1049424" y="3098104"/>
              <a:chExt cx="720000" cy="540000"/>
            </a:xfrm>
          </p:grpSpPr>
          <p:sp>
            <p:nvSpPr>
              <p:cNvPr id="102" name="圆角矩形 101"/>
              <p:cNvSpPr/>
              <p:nvPr/>
            </p:nvSpPr>
            <p:spPr>
              <a:xfrm>
                <a:off x="1096744" y="3156088"/>
                <a:ext cx="634506" cy="448799"/>
              </a:xfrm>
              <a:prstGeom prst="roundRect">
                <a:avLst>
                  <a:gd name="adj" fmla="val 9910"/>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p:cNvSpPr txBox="1"/>
              <p:nvPr/>
            </p:nvSpPr>
            <p:spPr>
              <a:xfrm>
                <a:off x="1096744" y="3233796"/>
                <a:ext cx="646857" cy="277525"/>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POS</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机</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4" name="圆角矩形 103"/>
              <p:cNvSpPr/>
              <p:nvPr/>
            </p:nvSpPr>
            <p:spPr>
              <a:xfrm>
                <a:off x="1048885" y="3097412"/>
                <a:ext cx="720961" cy="540778"/>
              </a:xfrm>
              <a:prstGeom prst="roundRect">
                <a:avLst>
                  <a:gd name="adj" fmla="val 9910"/>
                </a:avLst>
              </a:prstGeom>
              <a:noFill/>
              <a:ln w="317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92" name="Freeform 102"/>
            <p:cNvSpPr>
              <a:spLocks noEditPoints="1"/>
            </p:cNvSpPr>
            <p:nvPr/>
          </p:nvSpPr>
          <p:spPr bwMode="black">
            <a:xfrm>
              <a:off x="7520365" y="4155038"/>
              <a:ext cx="260339" cy="50942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w="10795" cap="flat" cmpd="sng" algn="ctr">
              <a:noFill/>
              <a:prstDash val="solid"/>
              <a:headEnd type="none" w="med" len="med"/>
              <a:tailEnd type="none" w="med" len="med"/>
            </a:ln>
            <a:effectLst/>
          </p:spPr>
          <p:txBody>
            <a:bodyPr lIns="91423" tIns="45711" rIns="91423" bIns="45711"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7397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122" normalizeH="0" baseline="0" noProof="0" dirty="0">
                <a:ln>
                  <a:noFill/>
                </a:ln>
                <a:solidFill>
                  <a:srgbClr val="FFFFFF">
                    <a:lumMod val="50000"/>
                  </a:srgbClr>
                </a:solidFill>
                <a:effectLst/>
                <a:uLnTx/>
                <a:uFillTx/>
                <a:latin typeface="Segoe UI Light" panose="020B0502040204020203"/>
                <a:ea typeface="+mn-ea"/>
                <a:cs typeface="+mn-cs"/>
                <a:sym typeface="Segoe UI Light" panose="020B0502040204020203"/>
              </a:endParaRPr>
            </a:p>
          </p:txBody>
        </p:sp>
        <p:sp>
          <p:nvSpPr>
            <p:cNvPr id="65625" name="文本框 149"/>
            <p:cNvSpPr txBox="1"/>
            <p:nvPr/>
          </p:nvSpPr>
          <p:spPr>
            <a:xfrm>
              <a:off x="7738571" y="4272636"/>
              <a:ext cx="981065" cy="277194"/>
            </a:xfrm>
            <a:prstGeom prst="rect">
              <a:avLst/>
            </a:prstGeom>
            <a:noFill/>
            <a:ln w="9525">
              <a:noFill/>
            </a:ln>
          </p:spPr>
          <p:txBody>
            <a:bodyPr anchor="t">
              <a:spAutoFit/>
            </a:bodyPr>
            <a:lstStyle/>
            <a:p>
              <a:pPr lvl="0" indent="0" eaLnBrk="1" hangingPunct="1"/>
              <a:r>
                <a:rPr lang="zh-CN" altLang="en-US" sz="1200" b="0" dirty="0">
                  <a:solidFill>
                    <a:srgbClr val="000000"/>
                  </a:solidFill>
                  <a:latin typeface="微软雅黑" panose="020B0503020204020204" pitchFamily="34" charset="-122"/>
                  <a:ea typeface="微软雅黑" panose="020B0503020204020204" pitchFamily="34" charset="-122"/>
                </a:rPr>
                <a:t>集中共享端</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cxnSp>
          <p:nvCxnSpPr>
            <p:cNvPr id="65626" name="直接箭头连接符 150"/>
            <p:cNvCxnSpPr/>
            <p:nvPr/>
          </p:nvCxnSpPr>
          <p:spPr>
            <a:xfrm>
              <a:off x="7093515" y="4396081"/>
              <a:ext cx="407189" cy="281"/>
            </a:xfrm>
            <a:prstGeom prst="straightConnector1">
              <a:avLst/>
            </a:prstGeom>
            <a:ln w="38100" cap="flat" cmpd="sng">
              <a:solidFill>
                <a:srgbClr val="FFFFFF"/>
              </a:solidFill>
              <a:prstDash val="solid"/>
              <a:round/>
              <a:headEnd type="none" w="med" len="med"/>
              <a:tailEnd type="triangle" w="med" len="med"/>
            </a:ln>
          </p:spPr>
        </p:cxnSp>
        <p:cxnSp>
          <p:nvCxnSpPr>
            <p:cNvPr id="65627" name="肘形连接符 151"/>
            <p:cNvCxnSpPr>
              <a:stCxn id="96" idx="2"/>
              <a:endCxn id="65629" idx="0"/>
            </p:cNvCxnSpPr>
            <p:nvPr/>
          </p:nvCxnSpPr>
          <p:spPr>
            <a:xfrm rot="5400000">
              <a:off x="5949734" y="3951896"/>
              <a:ext cx="998473" cy="2403910"/>
            </a:xfrm>
            <a:prstGeom prst="bentConnector3">
              <a:avLst>
                <a:gd name="adj1" fmla="val 50000"/>
              </a:avLst>
            </a:prstGeom>
            <a:ln w="9525" cap="flat" cmpd="sng">
              <a:solidFill>
                <a:srgbClr val="FFFFFF"/>
              </a:solidFill>
              <a:prstDash val="dash"/>
              <a:miter/>
              <a:headEnd type="none" w="med" len="med"/>
              <a:tailEnd type="triangle" w="med" len="med"/>
            </a:ln>
          </p:spPr>
        </p:cxnSp>
        <p:sp>
          <p:nvSpPr>
            <p:cNvPr id="96" name="矩形 95"/>
            <p:cNvSpPr/>
            <p:nvPr/>
          </p:nvSpPr>
          <p:spPr>
            <a:xfrm>
              <a:off x="7539414" y="4439107"/>
              <a:ext cx="222241" cy="215829"/>
            </a:xfrm>
            <a:prstGeom prst="rect">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5629" name="文本框 153"/>
            <p:cNvSpPr txBox="1"/>
            <p:nvPr/>
          </p:nvSpPr>
          <p:spPr>
            <a:xfrm>
              <a:off x="4993838" y="5653091"/>
              <a:ext cx="506357" cy="277194"/>
            </a:xfrm>
            <a:prstGeom prst="rect">
              <a:avLst/>
            </a:prstGeom>
            <a:noFill/>
            <a:ln w="9525">
              <a:noFill/>
            </a:ln>
          </p:spPr>
          <p:txBody>
            <a:bodyPr anchor="t">
              <a:spAutoFit/>
            </a:bodyPr>
            <a:lstStyle/>
            <a:p>
              <a:pPr lvl="0" indent="0" eaLnBrk="1" hangingPunct="1"/>
              <a:r>
                <a:rPr lang="zh-CN" altLang="en-US" sz="1200" b="0" dirty="0">
                  <a:solidFill>
                    <a:srgbClr val="FFFFFF"/>
                  </a:solidFill>
                  <a:latin typeface="微软雅黑" panose="020B0503020204020204" pitchFamily="34" charset="-122"/>
                  <a:ea typeface="微软雅黑" panose="020B0503020204020204" pitchFamily="34" charset="-122"/>
                </a:rPr>
                <a:t>坐席</a:t>
              </a:r>
              <a:endParaRPr lang="zh-CN" altLang="en-US" sz="1200" b="0" dirty="0">
                <a:solidFill>
                  <a:srgbClr val="FFFFFF"/>
                </a:solidFill>
                <a:latin typeface="微软雅黑" panose="020B0503020204020204" pitchFamily="34" charset="-122"/>
                <a:ea typeface="微软雅黑" panose="020B0503020204020204" pitchFamily="34" charset="-122"/>
              </a:endParaRPr>
            </a:p>
          </p:txBody>
        </p:sp>
        <p:cxnSp>
          <p:nvCxnSpPr>
            <p:cNvPr id="65630" name="肘形连接符 157"/>
            <p:cNvCxnSpPr>
              <a:stCxn id="96" idx="2"/>
              <a:endCxn id="65611" idx="0"/>
            </p:cNvCxnSpPr>
            <p:nvPr/>
          </p:nvCxnSpPr>
          <p:spPr>
            <a:xfrm rot="5400000">
              <a:off x="6546761" y="4556270"/>
              <a:ext cx="1005818" cy="1202514"/>
            </a:xfrm>
            <a:prstGeom prst="bentConnector3">
              <a:avLst>
                <a:gd name="adj1" fmla="val 50000"/>
              </a:avLst>
            </a:prstGeom>
            <a:ln w="9525" cap="flat" cmpd="sng">
              <a:solidFill>
                <a:srgbClr val="FFFFFF"/>
              </a:solidFill>
              <a:prstDash val="dash"/>
              <a:miter/>
              <a:headEnd type="none" w="med" len="med"/>
              <a:tailEnd type="triangle" w="med" len="med"/>
            </a:ln>
          </p:spPr>
        </p:cxnSp>
        <p:cxnSp>
          <p:nvCxnSpPr>
            <p:cNvPr id="65631" name="肘形连接符 158"/>
            <p:cNvCxnSpPr>
              <a:stCxn id="96" idx="2"/>
              <a:endCxn id="65608" idx="0"/>
            </p:cNvCxnSpPr>
            <p:nvPr/>
          </p:nvCxnSpPr>
          <p:spPr>
            <a:xfrm rot="5400000">
              <a:off x="6983208" y="4983919"/>
              <a:ext cx="997020" cy="338418"/>
            </a:xfrm>
            <a:prstGeom prst="bentConnector3">
              <a:avLst>
                <a:gd name="adj1" fmla="val 50000"/>
              </a:avLst>
            </a:prstGeom>
            <a:ln w="9525" cap="flat" cmpd="sng">
              <a:solidFill>
                <a:srgbClr val="FFFFFF"/>
              </a:solidFill>
              <a:prstDash val="dash"/>
              <a:miter/>
              <a:headEnd type="none" w="med" len="med"/>
              <a:tailEnd type="triangle" w="med" len="med"/>
            </a:ln>
          </p:spPr>
        </p:cxnSp>
        <p:cxnSp>
          <p:nvCxnSpPr>
            <p:cNvPr id="65632" name="肘形连接符 159"/>
            <p:cNvCxnSpPr>
              <a:stCxn id="96" idx="2"/>
              <a:endCxn id="65605" idx="0"/>
            </p:cNvCxnSpPr>
            <p:nvPr/>
          </p:nvCxnSpPr>
          <p:spPr>
            <a:xfrm rot="-5400000" flipH="1">
              <a:off x="7385727" y="4919813"/>
              <a:ext cx="999951" cy="469554"/>
            </a:xfrm>
            <a:prstGeom prst="bentConnector3">
              <a:avLst>
                <a:gd name="adj1" fmla="val 50000"/>
              </a:avLst>
            </a:prstGeom>
            <a:ln w="9525" cap="flat" cmpd="sng">
              <a:solidFill>
                <a:srgbClr val="FFFFFF"/>
              </a:solidFill>
              <a:prstDash val="dash"/>
              <a:miter/>
              <a:headEnd type="none" w="med" len="med"/>
              <a:tailEnd type="triangle" w="med" len="med"/>
            </a:ln>
          </p:spPr>
        </p:cxnSp>
        <p:sp>
          <p:nvSpPr>
            <p:cNvPr id="65633" name="文本框 160"/>
            <p:cNvSpPr txBox="1"/>
            <p:nvPr/>
          </p:nvSpPr>
          <p:spPr>
            <a:xfrm>
              <a:off x="6789819" y="6295237"/>
              <a:ext cx="1139302" cy="277194"/>
            </a:xfrm>
            <a:prstGeom prst="rect">
              <a:avLst/>
            </a:prstGeom>
            <a:noFill/>
            <a:ln w="9525">
              <a:noFill/>
            </a:ln>
          </p:spPr>
          <p:txBody>
            <a:bodyPr anchor="t">
              <a:spAutoFit/>
            </a:bodyPr>
            <a:lstStyle/>
            <a:p>
              <a:pPr lvl="0" indent="0" eaLnBrk="1" hangingPunct="1"/>
              <a:r>
                <a:rPr lang="zh-CN" altLang="en-US" sz="1200" b="0" dirty="0">
                  <a:solidFill>
                    <a:srgbClr val="000000"/>
                  </a:solidFill>
                  <a:latin typeface="微软雅黑" panose="020B0503020204020204" pitchFamily="34" charset="-122"/>
                  <a:ea typeface="微软雅黑" panose="020B0503020204020204" pitchFamily="34" charset="-122"/>
                </a:rPr>
                <a:t>主要营销工具</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grpSp>
      <p:sp>
        <p:nvSpPr>
          <p:cNvPr id="65634" name="文本框 161"/>
          <p:cNvSpPr txBox="1"/>
          <p:nvPr/>
        </p:nvSpPr>
        <p:spPr>
          <a:xfrm>
            <a:off x="254000" y="3232150"/>
            <a:ext cx="4292600" cy="460375"/>
          </a:xfrm>
          <a:prstGeom prst="rect">
            <a:avLst/>
          </a:prstGeom>
          <a:noFill/>
          <a:ln w="9525">
            <a:noFill/>
          </a:ln>
        </p:spPr>
        <p:txBody>
          <a:bodyPr anchor="t">
            <a:spAutoFit/>
          </a:bodyPr>
          <a:lstStyle/>
          <a:p>
            <a:pPr lvl="0" indent="0" eaLnBrk="1" hangingPunct="1"/>
            <a:r>
              <a:rPr lang="zh-CN" altLang="en-US" sz="1200" b="0" dirty="0">
                <a:solidFill>
                  <a:srgbClr val="000000"/>
                </a:solidFill>
                <a:latin typeface="微软雅黑" panose="020B0503020204020204" pitchFamily="34" charset="-122"/>
                <a:ea typeface="微软雅黑" panose="020B0503020204020204" pitchFamily="34" charset="-122"/>
              </a:rPr>
              <a:t>每个坐席配备一套专用设备，坐席承担了全部的业务受理能力。</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65635" name="文本框 162"/>
          <p:cNvSpPr txBox="1"/>
          <p:nvPr/>
        </p:nvSpPr>
        <p:spPr>
          <a:xfrm>
            <a:off x="4572000" y="3159125"/>
            <a:ext cx="4352925" cy="461963"/>
          </a:xfrm>
          <a:prstGeom prst="rect">
            <a:avLst/>
          </a:prstGeom>
          <a:noFill/>
          <a:ln w="9525">
            <a:noFill/>
          </a:ln>
        </p:spPr>
        <p:txBody>
          <a:bodyPr anchor="t">
            <a:spAutoFit/>
          </a:bodyPr>
          <a:lstStyle/>
          <a:p>
            <a:pPr lvl="0" indent="0" eaLnBrk="1" hangingPunct="1"/>
            <a:r>
              <a:rPr lang="zh-CN" altLang="en-US" sz="1200" b="0" dirty="0">
                <a:solidFill>
                  <a:srgbClr val="000000"/>
                </a:solidFill>
                <a:latin typeface="微软雅黑" panose="020B0503020204020204" pitchFamily="34" charset="-122"/>
                <a:ea typeface="微软雅黑" panose="020B0503020204020204" pitchFamily="34" charset="-122"/>
              </a:rPr>
              <a:t>以营业厅为单元配备专用设备，手机作为主要的营销工具，处理</a:t>
            </a:r>
            <a:r>
              <a:rPr lang="en-US" altLang="zh-CN" sz="1200" b="0" dirty="0">
                <a:solidFill>
                  <a:srgbClr val="000000"/>
                </a:solidFill>
                <a:latin typeface="微软雅黑" panose="020B0503020204020204" pitchFamily="34" charset="-122"/>
                <a:ea typeface="微软雅黑" panose="020B0503020204020204" pitchFamily="34" charset="-122"/>
              </a:rPr>
              <a:t>90%</a:t>
            </a:r>
            <a:r>
              <a:rPr lang="zh-CN" altLang="en-US" sz="1200" b="0" dirty="0">
                <a:solidFill>
                  <a:srgbClr val="000000"/>
                </a:solidFill>
                <a:latin typeface="微软雅黑" panose="020B0503020204020204" pitchFamily="34" charset="-122"/>
                <a:ea typeface="微软雅黑" panose="020B0503020204020204" pitchFamily="34" charset="-122"/>
              </a:rPr>
              <a:t>的业务。坐席处理收现等剩余</a:t>
            </a:r>
            <a:r>
              <a:rPr lang="en-US" altLang="zh-CN" sz="1200" b="0" dirty="0">
                <a:solidFill>
                  <a:srgbClr val="000000"/>
                </a:solidFill>
                <a:latin typeface="微软雅黑" panose="020B0503020204020204" pitchFamily="34" charset="-122"/>
                <a:ea typeface="微软雅黑" panose="020B0503020204020204" pitchFamily="34" charset="-122"/>
              </a:rPr>
              <a:t>10%</a:t>
            </a:r>
            <a:r>
              <a:rPr lang="zh-CN" altLang="en-US" sz="1200" b="0" dirty="0">
                <a:solidFill>
                  <a:srgbClr val="000000"/>
                </a:solidFill>
                <a:latin typeface="微软雅黑" panose="020B0503020204020204" pitchFamily="34" charset="-122"/>
                <a:ea typeface="微软雅黑" panose="020B0503020204020204" pitchFamily="34" charset="-122"/>
              </a:rPr>
              <a:t>业务。</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grpSp>
        <p:nvGrpSpPr>
          <p:cNvPr id="65636" name="组合 163"/>
          <p:cNvGrpSpPr/>
          <p:nvPr/>
        </p:nvGrpSpPr>
        <p:grpSpPr>
          <a:xfrm>
            <a:off x="1403350" y="1317625"/>
            <a:ext cx="1984375" cy="706438"/>
            <a:chOff x="7165691" y="1410045"/>
            <a:chExt cx="1983565" cy="707886"/>
          </a:xfrm>
        </p:grpSpPr>
        <p:grpSp>
          <p:nvGrpSpPr>
            <p:cNvPr id="65637" name="组合 164"/>
            <p:cNvGrpSpPr/>
            <p:nvPr/>
          </p:nvGrpSpPr>
          <p:grpSpPr>
            <a:xfrm>
              <a:off x="7165691" y="1464054"/>
              <a:ext cx="336997" cy="336997"/>
              <a:chOff x="34925" y="3957838"/>
              <a:chExt cx="1099827" cy="1099827"/>
            </a:xfrm>
          </p:grpSpPr>
          <p:sp>
            <p:nvSpPr>
              <p:cNvPr id="128" name="椭圆 127"/>
              <p:cNvSpPr/>
              <p:nvPr/>
            </p:nvSpPr>
            <p:spPr>
              <a:xfrm>
                <a:off x="34925" y="3958087"/>
                <a:ext cx="1097919" cy="1100618"/>
              </a:xfrm>
              <a:prstGeom prst="ellipse">
                <a:avLst/>
              </a:prstGeom>
              <a:solidFill>
                <a:srgbClr val="DC3C00"/>
              </a:solidFill>
              <a:ln w="9525" cap="flat" cmpd="sng" algn="ctr">
                <a:noFill/>
                <a:prstDash val="solid"/>
                <a:headEnd type="none" w="med" len="med"/>
                <a:tailEnd type="none" w="med" len="med"/>
              </a:ln>
              <a:effectLst>
                <a:outerShdw blurRad="40005" dist="22860" dir="5400000" algn="ctr" rotWithShape="0">
                  <a:srgbClr val="000000">
                    <a:alpha val="35000"/>
                  </a:srgbClr>
                </a:outerShdw>
              </a:effectLst>
            </p:spPr>
            <p:txBody>
              <a:bodyPr lIns="186423" tIns="93212" rIns="186423" bIns="93212"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4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9" name="下箭头 128"/>
              <p:cNvSpPr/>
              <p:nvPr/>
            </p:nvSpPr>
            <p:spPr>
              <a:xfrm>
                <a:off x="231722" y="4186517"/>
                <a:ext cx="704325" cy="737207"/>
              </a:xfrm>
              <a:prstGeom prst="downArrow">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2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sp>
          <p:nvSpPr>
            <p:cNvPr id="127" name="矩形 126"/>
            <p:cNvSpPr/>
            <p:nvPr/>
          </p:nvSpPr>
          <p:spPr>
            <a:xfrm>
              <a:off x="7529081" y="1410045"/>
              <a:ext cx="1620175"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zh-CN" sz="24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大幅减少</a:t>
              </a:r>
              <a:endParaRPr kumimoji="0" lang="en-US" altLang="zh-CN" sz="24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手工输入</a:t>
              </a: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错误率</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641" name="组合 168"/>
          <p:cNvGrpSpPr/>
          <p:nvPr/>
        </p:nvGrpSpPr>
        <p:grpSpPr>
          <a:xfrm>
            <a:off x="5875338" y="1381125"/>
            <a:ext cx="2962275" cy="461963"/>
            <a:chOff x="7164288" y="2342395"/>
            <a:chExt cx="2961824" cy="461665"/>
          </a:xfrm>
        </p:grpSpPr>
        <p:sp>
          <p:nvSpPr>
            <p:cNvPr id="131" name="矩形 130"/>
            <p:cNvSpPr/>
            <p:nvPr/>
          </p:nvSpPr>
          <p:spPr>
            <a:xfrm>
              <a:off x="7478565" y="2342395"/>
              <a:ext cx="264754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提高业务受理效率</a:t>
              </a:r>
              <a:endParaRPr kumimoji="0" lang="zh-CN" altLang="en-US" sz="2400" b="1" i="0" u="none" strike="noStrike" kern="0" cap="none" spc="0" normalizeH="0" baseline="0" noProof="0" dirty="0">
                <a:ln>
                  <a:noFill/>
                </a:ln>
                <a:solidFill>
                  <a:srgbClr val="000000"/>
                </a:solidFill>
                <a:effectLst/>
                <a:uLnTx/>
                <a:uFillTx/>
                <a:latin typeface="Franklin Gothic Book"/>
                <a:ea typeface="黑体" panose="02010609060101010101" pitchFamily="49" charset="-122"/>
                <a:cs typeface="+mn-cs"/>
              </a:endParaRPr>
            </a:p>
          </p:txBody>
        </p:sp>
        <p:grpSp>
          <p:nvGrpSpPr>
            <p:cNvPr id="65643" name="组合 170"/>
            <p:cNvGrpSpPr/>
            <p:nvPr/>
          </p:nvGrpSpPr>
          <p:grpSpPr>
            <a:xfrm>
              <a:off x="7164288" y="2369384"/>
              <a:ext cx="338400" cy="338400"/>
              <a:chOff x="34925" y="4005064"/>
              <a:chExt cx="1099827" cy="1099827"/>
            </a:xfrm>
          </p:grpSpPr>
          <p:sp>
            <p:nvSpPr>
              <p:cNvPr id="133" name="椭圆 132"/>
              <p:cNvSpPr/>
              <p:nvPr/>
            </p:nvSpPr>
            <p:spPr>
              <a:xfrm>
                <a:off x="34925" y="4005006"/>
                <a:ext cx="1098803" cy="1098265"/>
              </a:xfrm>
              <a:prstGeom prst="ellipse">
                <a:avLst/>
              </a:prstGeom>
              <a:solidFill>
                <a:srgbClr val="00B050"/>
              </a:solidFill>
              <a:ln w="9525" cap="flat" cmpd="sng" algn="ctr">
                <a:noFill/>
                <a:prstDash val="solid"/>
                <a:headEnd type="none" w="med" len="med"/>
                <a:tailEnd type="none" w="med" len="med"/>
              </a:ln>
              <a:effectLst>
                <a:outerShdw blurRad="40005" dist="22860" dir="5400000" algn="ctr" rotWithShape="0">
                  <a:srgbClr val="000000">
                    <a:alpha val="35000"/>
                  </a:srgbClr>
                </a:outerShdw>
              </a:effectLst>
            </p:spPr>
            <p:txBody>
              <a:bodyPr lIns="186423" tIns="93212" rIns="186423" bIns="93212"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4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4" name="下箭头 133"/>
              <p:cNvSpPr/>
              <p:nvPr/>
            </p:nvSpPr>
            <p:spPr>
              <a:xfrm flipV="1">
                <a:off x="236113" y="4185470"/>
                <a:ext cx="696427" cy="737335"/>
              </a:xfrm>
              <a:prstGeom prst="downArrow">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6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grpSp>
      <p:grpSp>
        <p:nvGrpSpPr>
          <p:cNvPr id="65646" name="组合 173"/>
          <p:cNvGrpSpPr/>
          <p:nvPr/>
        </p:nvGrpSpPr>
        <p:grpSpPr>
          <a:xfrm>
            <a:off x="3309938" y="1362075"/>
            <a:ext cx="2597150" cy="461963"/>
            <a:chOff x="7165691" y="1892361"/>
            <a:chExt cx="2597599" cy="461665"/>
          </a:xfrm>
        </p:grpSpPr>
        <p:grpSp>
          <p:nvGrpSpPr>
            <p:cNvPr id="65647" name="组合 174"/>
            <p:cNvGrpSpPr/>
            <p:nvPr/>
          </p:nvGrpSpPr>
          <p:grpSpPr>
            <a:xfrm>
              <a:off x="7165691" y="1916719"/>
              <a:ext cx="336997" cy="336997"/>
              <a:chOff x="34925" y="3957838"/>
              <a:chExt cx="1099827" cy="1099827"/>
            </a:xfrm>
          </p:grpSpPr>
          <p:sp>
            <p:nvSpPr>
              <p:cNvPr id="138" name="椭圆 137"/>
              <p:cNvSpPr/>
              <p:nvPr/>
            </p:nvSpPr>
            <p:spPr>
              <a:xfrm>
                <a:off x="34925" y="3956008"/>
                <a:ext cx="1098557" cy="1102834"/>
              </a:xfrm>
              <a:prstGeom prst="ellipse">
                <a:avLst/>
              </a:prstGeom>
              <a:solidFill>
                <a:srgbClr val="DC3C00"/>
              </a:solidFill>
              <a:ln w="9525" cap="flat" cmpd="sng" algn="ctr">
                <a:noFill/>
                <a:prstDash val="solid"/>
                <a:headEnd type="none" w="med" len="med"/>
                <a:tailEnd type="none" w="med" len="med"/>
              </a:ln>
              <a:effectLst>
                <a:outerShdw blurRad="40005" dist="22860" dir="5400000" algn="ctr" rotWithShape="0">
                  <a:srgbClr val="000000">
                    <a:alpha val="35000"/>
                  </a:srgbClr>
                </a:outerShdw>
              </a:effectLst>
            </p:spPr>
            <p:txBody>
              <a:bodyPr lIns="186423" tIns="93212" rIns="186423" bIns="93212"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4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9" name="下箭头 138"/>
              <p:cNvSpPr/>
              <p:nvPr/>
            </p:nvSpPr>
            <p:spPr>
              <a:xfrm>
                <a:off x="231836" y="4183824"/>
                <a:ext cx="704735" cy="740400"/>
              </a:xfrm>
              <a:prstGeom prst="downArrow">
                <a:avLst/>
              </a:prstGeom>
              <a:solidFill>
                <a:srgbClr val="FFFFFF"/>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3600" b="0"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grpSp>
        <p:sp>
          <p:nvSpPr>
            <p:cNvPr id="137" name="矩形 136"/>
            <p:cNvSpPr/>
            <p:nvPr/>
          </p:nvSpPr>
          <p:spPr>
            <a:xfrm>
              <a:off x="7424498" y="1892361"/>
              <a:ext cx="23387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4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降低营业厅投资</a:t>
              </a:r>
              <a:endParaRPr kumimoji="0" lang="zh-CN" altLang="en-US" sz="2400" b="1" i="0" u="none" strike="noStrike" kern="0" cap="none" spc="0" normalizeH="0" baseline="0" noProof="0" dirty="0">
                <a:ln>
                  <a:noFill/>
                </a:ln>
                <a:solidFill>
                  <a:srgbClr val="000000"/>
                </a:solidFill>
                <a:effectLst/>
                <a:uLnTx/>
                <a:uFillTx/>
                <a:latin typeface="Franklin Gothic Book"/>
                <a:ea typeface="黑体" panose="02010609060101010101" pitchFamily="49" charset="-122"/>
                <a:cs typeface="+mn-cs"/>
              </a:endParaRPr>
            </a:p>
          </p:txBody>
        </p:sp>
      </p:grpSp>
      <p:sp>
        <p:nvSpPr>
          <p:cNvPr id="140" name="矩形 139"/>
          <p:cNvSpPr/>
          <p:nvPr/>
        </p:nvSpPr>
        <p:spPr>
          <a:xfrm>
            <a:off x="1490663" y="2732088"/>
            <a:ext cx="1827213" cy="33813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以坐席为配备单位</a:t>
            </a:r>
            <a:endParaRPr kumimoji="0" lang="zh-CN" altLang="en-US" sz="1600" b="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6027738" y="2732088"/>
            <a:ext cx="1620838" cy="33813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以厅为配备单位</a:t>
            </a:r>
            <a:endParaRPr kumimoji="0" lang="zh-CN" altLang="en-US" sz="1600" b="0" i="0" u="none" strike="noStrike" kern="1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0825" y="3421063"/>
            <a:ext cx="2262188" cy="400050"/>
          </a:xfrm>
          <a:prstGeom prst="rect">
            <a:avLst/>
          </a:prstGeom>
          <a:solidFill>
            <a:srgbClr val="9BBB59">
              <a:lumMod val="40000"/>
              <a:lumOff val="60000"/>
            </a:srgbClr>
          </a:solidFill>
        </p:spPr>
        <p:txBody>
          <a:bodyPr wrap="none">
            <a:spAutoFit/>
          </a:bodyPr>
          <a:lstStyle/>
          <a:p>
            <a:pPr marL="0" marR="0" lvl="0" indent="0" algn="ctr" defTabSz="914400" rtl="0" eaLnBrk="1" fontAlgn="auto" latinLnBrk="0" hangingPunct="1">
              <a:lnSpc>
                <a:spcPts val="2400"/>
              </a:lnSpc>
              <a:spcBef>
                <a:spcPts val="0"/>
              </a:spcBef>
              <a:spcAft>
                <a:spcPts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rPr>
              <a:t>云销售业务办理流程</a:t>
            </a:r>
            <a:endParaRPr kumimoji="0" lang="zh-CN" altLang="en-US" sz="18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endParaRPr>
          </a:p>
        </p:txBody>
      </p:sp>
      <p:sp>
        <p:nvSpPr>
          <p:cNvPr id="3" name="右箭头 2"/>
          <p:cNvSpPr>
            <a:spLocks noChangeArrowheads="1"/>
          </p:cNvSpPr>
          <p:nvPr/>
        </p:nvSpPr>
        <p:spPr bwMode="auto">
          <a:xfrm>
            <a:off x="109538" y="3937000"/>
            <a:ext cx="8858250" cy="504825"/>
          </a:xfrm>
          <a:prstGeom prst="rightArrow">
            <a:avLst>
              <a:gd name="adj1" fmla="val 50000"/>
              <a:gd name="adj2" fmla="val 49961"/>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Rectangle 11"/>
          <p:cNvSpPr/>
          <p:nvPr/>
        </p:nvSpPr>
        <p:spPr bwMode="auto">
          <a:xfrm>
            <a:off x="250825"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介绍</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Rectangle 11"/>
          <p:cNvSpPr/>
          <p:nvPr/>
        </p:nvSpPr>
        <p:spPr bwMode="auto">
          <a:xfrm>
            <a:off x="2455863"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选手机</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Rectangle 11"/>
          <p:cNvSpPr/>
          <p:nvPr/>
        </p:nvSpPr>
        <p:spPr bwMode="auto">
          <a:xfrm>
            <a:off x="1720850"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选号</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Rectangle 11"/>
          <p:cNvSpPr/>
          <p:nvPr/>
        </p:nvSpPr>
        <p:spPr bwMode="auto">
          <a:xfrm>
            <a:off x="985838"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录资料</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Rectangle 11"/>
          <p:cNvSpPr/>
          <p:nvPr/>
        </p:nvSpPr>
        <p:spPr bwMode="auto">
          <a:xfrm>
            <a:off x="3190875"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选资费</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Rectangle 11"/>
          <p:cNvSpPr/>
          <p:nvPr/>
        </p:nvSpPr>
        <p:spPr bwMode="auto">
          <a:xfrm>
            <a:off x="3925888"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增值</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Rectangle 11"/>
          <p:cNvSpPr/>
          <p:nvPr/>
        </p:nvSpPr>
        <p:spPr bwMode="auto">
          <a:xfrm>
            <a:off x="4660900"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推荐人</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 name="Rectangle 11"/>
          <p:cNvSpPr/>
          <p:nvPr/>
        </p:nvSpPr>
        <p:spPr bwMode="auto">
          <a:xfrm>
            <a:off x="5395913"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减免</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费用</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Rectangle 11"/>
          <p:cNvSpPr/>
          <p:nvPr/>
        </p:nvSpPr>
        <p:spPr bwMode="auto">
          <a:xfrm>
            <a:off x="6865938"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免填单</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打单</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Rectangle 11"/>
          <p:cNvSpPr/>
          <p:nvPr/>
        </p:nvSpPr>
        <p:spPr bwMode="auto">
          <a:xfrm>
            <a:off x="8335963"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写卡</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Rectangle 11"/>
          <p:cNvSpPr/>
          <p:nvPr/>
        </p:nvSpPr>
        <p:spPr bwMode="auto">
          <a:xfrm>
            <a:off x="7600950"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协议</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签字</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Rectangle 11"/>
          <p:cNvSpPr/>
          <p:nvPr/>
        </p:nvSpPr>
        <p:spPr bwMode="auto">
          <a:xfrm>
            <a:off x="6130925" y="2563813"/>
            <a:ext cx="576263" cy="515938"/>
          </a:xfrm>
          <a:prstGeom prst="rect">
            <a:avLst/>
          </a:prstGeom>
          <a:noFill/>
          <a:ln w="9525" cap="flat" cmpd="sng" algn="ctr">
            <a:solidFill>
              <a:srgbClr val="0070C0"/>
            </a:solidFill>
            <a:prstDash val="solid"/>
            <a:headEnd type="none" w="med" len="med"/>
            <a:tailEnd type="none" w="med" len="med"/>
          </a:ln>
          <a:effectLst/>
        </p:spPr>
        <p:txBody>
          <a:bodyPr lIns="0" tIns="149161" rIns="0" bIns="149161" anchor="ctr"/>
          <a:lstStyle/>
          <a:p>
            <a:pPr marL="0" marR="0" lvl="0" indent="0" algn="ctr" defTabSz="931545"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缴费</a:t>
            </a:r>
            <a:endParaRPr kumimoji="0" lang="en-US" altLang="zh-CN" sz="1400" b="0" i="0" u="none" strike="noStrike" kern="0" cap="none" spc="-51"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6575" name="圆角矩形 15"/>
          <p:cNvSpPr/>
          <p:nvPr/>
        </p:nvSpPr>
        <p:spPr>
          <a:xfrm>
            <a:off x="6315075" y="3871913"/>
            <a:ext cx="825500"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缴费</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66576" name="圆角矩形 16"/>
          <p:cNvSpPr/>
          <p:nvPr/>
        </p:nvSpPr>
        <p:spPr>
          <a:xfrm>
            <a:off x="519113" y="3871913"/>
            <a:ext cx="827087"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选号码</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66577" name="圆角矩形 17"/>
          <p:cNvSpPr/>
          <p:nvPr/>
        </p:nvSpPr>
        <p:spPr>
          <a:xfrm>
            <a:off x="1968500" y="3871913"/>
            <a:ext cx="825500"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选产品</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66578" name="圆角矩形 18"/>
          <p:cNvSpPr/>
          <p:nvPr/>
        </p:nvSpPr>
        <p:spPr>
          <a:xfrm>
            <a:off x="3417888" y="3871913"/>
            <a:ext cx="825500"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客户</a:t>
            </a:r>
            <a:endParaRPr lang="en-US" altLang="zh-CN" sz="1400" b="0" dirty="0">
              <a:solidFill>
                <a:srgbClr val="FFFFFF"/>
              </a:solidFill>
              <a:latin typeface="微软雅黑" panose="020B0503020204020204" pitchFamily="34" charset="-122"/>
              <a:ea typeface="微软雅黑" panose="020B0503020204020204" pitchFamily="34" charset="-122"/>
            </a:endParaRPr>
          </a:p>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资料</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66579" name="圆角矩形 19"/>
          <p:cNvSpPr/>
          <p:nvPr/>
        </p:nvSpPr>
        <p:spPr>
          <a:xfrm>
            <a:off x="4865688" y="3871913"/>
            <a:ext cx="827087"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签名</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66580" name="圆角矩形 20"/>
          <p:cNvSpPr/>
          <p:nvPr/>
        </p:nvSpPr>
        <p:spPr>
          <a:xfrm>
            <a:off x="7764463" y="3871913"/>
            <a:ext cx="825500" cy="636587"/>
          </a:xfrm>
          <a:prstGeom prst="roundRect">
            <a:avLst>
              <a:gd name="adj" fmla="val 16667"/>
            </a:avLst>
          </a:prstGeom>
          <a:solidFill>
            <a:srgbClr val="D71A20"/>
          </a:solidFill>
          <a:ln w="9525">
            <a:noFill/>
          </a:ln>
        </p:spPr>
        <p:txBody>
          <a:bodyPr anchor="ctr"/>
          <a:lstStyle/>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写卡</a:t>
            </a:r>
            <a:endParaRPr lang="en-US" altLang="zh-CN" sz="1400" b="0" dirty="0">
              <a:solidFill>
                <a:srgbClr val="FFFFFF"/>
              </a:solidFill>
              <a:latin typeface="微软雅黑" panose="020B0503020204020204" pitchFamily="34" charset="-122"/>
              <a:ea typeface="微软雅黑" panose="020B0503020204020204" pitchFamily="34" charset="-122"/>
            </a:endParaRPr>
          </a:p>
          <a:p>
            <a:pPr lvl="0" indent="0" algn="ctr" eaLnBrk="1" hangingPunct="1"/>
            <a:r>
              <a:rPr lang="zh-CN" altLang="en-US" sz="1400" b="0" dirty="0">
                <a:solidFill>
                  <a:srgbClr val="FFFFFF"/>
                </a:solidFill>
                <a:latin typeface="微软雅黑" panose="020B0503020204020204" pitchFamily="34" charset="-122"/>
                <a:ea typeface="微软雅黑" panose="020B0503020204020204" pitchFamily="34" charset="-122"/>
              </a:rPr>
              <a:t>提交</a:t>
            </a:r>
            <a:endParaRPr lang="zh-CN" altLang="en-US" sz="1400" b="0" dirty="0">
              <a:solidFill>
                <a:srgbClr val="FFFFFF"/>
              </a:solidFill>
              <a:latin typeface="微软雅黑" panose="020B0503020204020204" pitchFamily="34" charset="-122"/>
              <a:ea typeface="微软雅黑" panose="020B0503020204020204" pitchFamily="34" charset="-122"/>
            </a:endParaRPr>
          </a:p>
        </p:txBody>
      </p:sp>
      <p:sp>
        <p:nvSpPr>
          <p:cNvPr id="22" name="椭圆 21"/>
          <p:cNvSpPr/>
          <p:nvPr/>
        </p:nvSpPr>
        <p:spPr>
          <a:xfrm>
            <a:off x="206375"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3" name="椭圆 22"/>
          <p:cNvSpPr/>
          <p:nvPr/>
        </p:nvSpPr>
        <p:spPr>
          <a:xfrm>
            <a:off x="936625"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1665288"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椭圆 24"/>
          <p:cNvSpPr/>
          <p:nvPr/>
        </p:nvSpPr>
        <p:spPr>
          <a:xfrm>
            <a:off x="2395538"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3125788"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3856038"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6</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4584700"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7</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5314950"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6045200"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9</a:t>
            </a:r>
            <a:endPar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6773863"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endParaRPr kumimoji="0"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椭圆 31"/>
          <p:cNvSpPr/>
          <p:nvPr/>
        </p:nvSpPr>
        <p:spPr>
          <a:xfrm>
            <a:off x="7504113"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11</a:t>
            </a:r>
            <a:endParaRPr kumimoji="0"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8234363" y="2486025"/>
            <a:ext cx="203200" cy="187325"/>
          </a:xfrm>
          <a:prstGeom prst="ellipse">
            <a:avLst/>
          </a:prstGeom>
          <a:solidFill>
            <a:srgbClr val="0070C0"/>
          </a:solidFill>
          <a:ln w="25400" cap="flat" cmpd="sng" algn="ctr">
            <a:no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12</a:t>
            </a:r>
            <a:endParaRPr kumimoji="0" lang="zh-CN" altLang="en-US" sz="9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66593" name="直接箭头连接符 33"/>
          <p:cNvCxnSpPr>
            <a:stCxn id="6" idx="2"/>
            <a:endCxn id="66576" idx="0"/>
          </p:cNvCxnSpPr>
          <p:nvPr/>
        </p:nvCxnSpPr>
        <p:spPr>
          <a:xfrm flipH="1">
            <a:off x="933450" y="3079750"/>
            <a:ext cx="1076325" cy="792163"/>
          </a:xfrm>
          <a:prstGeom prst="straightConnector1">
            <a:avLst/>
          </a:prstGeom>
          <a:ln w="9525" cap="flat" cmpd="sng">
            <a:solidFill>
              <a:srgbClr val="00B0F0"/>
            </a:solidFill>
            <a:prstDash val="solid"/>
            <a:round/>
            <a:headEnd type="none" w="med" len="med"/>
            <a:tailEnd type="triangle" w="med" len="med"/>
          </a:ln>
        </p:spPr>
      </p:cxnSp>
      <p:cxnSp>
        <p:nvCxnSpPr>
          <p:cNvPr id="66594" name="直接箭头连接符 34"/>
          <p:cNvCxnSpPr>
            <a:stCxn id="5" idx="2"/>
            <a:endCxn id="66577" idx="0"/>
          </p:cNvCxnSpPr>
          <p:nvPr/>
        </p:nvCxnSpPr>
        <p:spPr>
          <a:xfrm flipH="1">
            <a:off x="2381250" y="3079750"/>
            <a:ext cx="363538" cy="792163"/>
          </a:xfrm>
          <a:prstGeom prst="straightConnector1">
            <a:avLst/>
          </a:prstGeom>
          <a:ln w="9525" cap="flat" cmpd="sng">
            <a:solidFill>
              <a:srgbClr val="00B0F0"/>
            </a:solidFill>
            <a:prstDash val="solid"/>
            <a:round/>
            <a:headEnd type="none" w="med" len="med"/>
            <a:tailEnd type="triangle" w="med" len="med"/>
          </a:ln>
        </p:spPr>
      </p:cxnSp>
      <p:cxnSp>
        <p:nvCxnSpPr>
          <p:cNvPr id="66595" name="直接箭头连接符 35"/>
          <p:cNvCxnSpPr>
            <a:stCxn id="8" idx="2"/>
            <a:endCxn id="66577" idx="0"/>
          </p:cNvCxnSpPr>
          <p:nvPr/>
        </p:nvCxnSpPr>
        <p:spPr>
          <a:xfrm flipH="1">
            <a:off x="2381250" y="3079750"/>
            <a:ext cx="1098550" cy="792163"/>
          </a:xfrm>
          <a:prstGeom prst="straightConnector1">
            <a:avLst/>
          </a:prstGeom>
          <a:ln w="9525" cap="flat" cmpd="sng">
            <a:solidFill>
              <a:srgbClr val="00B0F0"/>
            </a:solidFill>
            <a:prstDash val="solid"/>
            <a:round/>
            <a:headEnd type="none" w="med" len="med"/>
            <a:tailEnd type="triangle" w="med" len="med"/>
          </a:ln>
        </p:spPr>
      </p:cxnSp>
      <p:cxnSp>
        <p:nvCxnSpPr>
          <p:cNvPr id="66596" name="直接箭头连接符 36"/>
          <p:cNvCxnSpPr>
            <a:stCxn id="9" idx="2"/>
            <a:endCxn id="66577" idx="0"/>
          </p:cNvCxnSpPr>
          <p:nvPr/>
        </p:nvCxnSpPr>
        <p:spPr>
          <a:xfrm flipH="1">
            <a:off x="2381250" y="3079750"/>
            <a:ext cx="1833563" cy="792163"/>
          </a:xfrm>
          <a:prstGeom prst="straightConnector1">
            <a:avLst/>
          </a:prstGeom>
          <a:ln w="9525" cap="flat" cmpd="sng">
            <a:solidFill>
              <a:srgbClr val="00B0F0"/>
            </a:solidFill>
            <a:prstDash val="solid"/>
            <a:round/>
            <a:headEnd type="none" w="med" len="med"/>
            <a:tailEnd type="triangle" w="med" len="med"/>
          </a:ln>
        </p:spPr>
      </p:cxnSp>
      <p:cxnSp>
        <p:nvCxnSpPr>
          <p:cNvPr id="66597" name="直接箭头连接符 37"/>
          <p:cNvCxnSpPr>
            <a:stCxn id="10" idx="2"/>
            <a:endCxn id="66578" idx="0"/>
          </p:cNvCxnSpPr>
          <p:nvPr/>
        </p:nvCxnSpPr>
        <p:spPr>
          <a:xfrm flipH="1">
            <a:off x="3830638" y="3079750"/>
            <a:ext cx="1119187" cy="792163"/>
          </a:xfrm>
          <a:prstGeom prst="straightConnector1">
            <a:avLst/>
          </a:prstGeom>
          <a:ln w="9525" cap="flat" cmpd="sng">
            <a:solidFill>
              <a:srgbClr val="00B0F0"/>
            </a:solidFill>
            <a:prstDash val="solid"/>
            <a:round/>
            <a:headEnd type="none" w="med" len="med"/>
            <a:tailEnd type="triangle" w="med" len="med"/>
          </a:ln>
        </p:spPr>
      </p:cxnSp>
      <p:cxnSp>
        <p:nvCxnSpPr>
          <p:cNvPr id="66598" name="直接箭头连接符 38"/>
          <p:cNvCxnSpPr>
            <a:stCxn id="7" idx="2"/>
            <a:endCxn id="66578" idx="0"/>
          </p:cNvCxnSpPr>
          <p:nvPr/>
        </p:nvCxnSpPr>
        <p:spPr>
          <a:xfrm>
            <a:off x="1274763" y="3079750"/>
            <a:ext cx="2555875" cy="792163"/>
          </a:xfrm>
          <a:prstGeom prst="straightConnector1">
            <a:avLst/>
          </a:prstGeom>
          <a:ln w="9525" cap="flat" cmpd="sng">
            <a:solidFill>
              <a:srgbClr val="00B0F0"/>
            </a:solidFill>
            <a:prstDash val="solid"/>
            <a:round/>
            <a:headEnd type="none" w="med" len="med"/>
            <a:tailEnd type="triangle" w="med" len="med"/>
          </a:ln>
        </p:spPr>
      </p:cxnSp>
      <p:cxnSp>
        <p:nvCxnSpPr>
          <p:cNvPr id="66599" name="直接箭头连接符 39"/>
          <p:cNvCxnSpPr>
            <a:stCxn id="12" idx="2"/>
            <a:endCxn id="66579" idx="0"/>
          </p:cNvCxnSpPr>
          <p:nvPr/>
        </p:nvCxnSpPr>
        <p:spPr>
          <a:xfrm flipH="1">
            <a:off x="5280025" y="3079750"/>
            <a:ext cx="1873250" cy="792163"/>
          </a:xfrm>
          <a:prstGeom prst="straightConnector1">
            <a:avLst/>
          </a:prstGeom>
          <a:ln w="9525" cap="flat" cmpd="sng">
            <a:solidFill>
              <a:srgbClr val="00B0F0"/>
            </a:solidFill>
            <a:prstDash val="solid"/>
            <a:round/>
            <a:headEnd type="none" w="med" len="med"/>
            <a:tailEnd type="triangle" w="med" len="med"/>
          </a:ln>
        </p:spPr>
      </p:cxnSp>
      <p:cxnSp>
        <p:nvCxnSpPr>
          <p:cNvPr id="66600" name="直接箭头连接符 40"/>
          <p:cNvCxnSpPr>
            <a:stCxn id="14" idx="2"/>
            <a:endCxn id="66579" idx="0"/>
          </p:cNvCxnSpPr>
          <p:nvPr/>
        </p:nvCxnSpPr>
        <p:spPr>
          <a:xfrm flipH="1">
            <a:off x="5280025" y="3079750"/>
            <a:ext cx="2608263" cy="792163"/>
          </a:xfrm>
          <a:prstGeom prst="straightConnector1">
            <a:avLst/>
          </a:prstGeom>
          <a:ln w="9525" cap="flat" cmpd="sng">
            <a:solidFill>
              <a:srgbClr val="00B0F0"/>
            </a:solidFill>
            <a:prstDash val="solid"/>
            <a:round/>
            <a:headEnd type="none" w="med" len="med"/>
            <a:tailEnd type="triangle" w="med" len="med"/>
          </a:ln>
        </p:spPr>
      </p:cxnSp>
      <p:cxnSp>
        <p:nvCxnSpPr>
          <p:cNvPr id="66601" name="直接箭头连接符 41"/>
          <p:cNvCxnSpPr>
            <a:stCxn id="11" idx="2"/>
            <a:endCxn id="66575" idx="0"/>
          </p:cNvCxnSpPr>
          <p:nvPr/>
        </p:nvCxnSpPr>
        <p:spPr>
          <a:xfrm>
            <a:off x="5684838" y="3079750"/>
            <a:ext cx="1042987" cy="792163"/>
          </a:xfrm>
          <a:prstGeom prst="straightConnector1">
            <a:avLst/>
          </a:prstGeom>
          <a:ln w="9525" cap="flat" cmpd="sng">
            <a:solidFill>
              <a:srgbClr val="00B0F0"/>
            </a:solidFill>
            <a:prstDash val="solid"/>
            <a:round/>
            <a:headEnd type="none" w="med" len="med"/>
            <a:tailEnd type="triangle" w="med" len="med"/>
          </a:ln>
        </p:spPr>
      </p:cxnSp>
      <p:cxnSp>
        <p:nvCxnSpPr>
          <p:cNvPr id="66602" name="直接箭头连接符 42"/>
          <p:cNvCxnSpPr>
            <a:stCxn id="15" idx="2"/>
            <a:endCxn id="66575" idx="0"/>
          </p:cNvCxnSpPr>
          <p:nvPr/>
        </p:nvCxnSpPr>
        <p:spPr>
          <a:xfrm>
            <a:off x="6418263" y="3079750"/>
            <a:ext cx="309562" cy="792163"/>
          </a:xfrm>
          <a:prstGeom prst="straightConnector1">
            <a:avLst/>
          </a:prstGeom>
          <a:ln w="9525" cap="flat" cmpd="sng">
            <a:solidFill>
              <a:srgbClr val="00B0F0"/>
            </a:solidFill>
            <a:prstDash val="solid"/>
            <a:round/>
            <a:headEnd type="none" w="med" len="med"/>
            <a:tailEnd type="triangle" w="med" len="med"/>
          </a:ln>
        </p:spPr>
      </p:cxnSp>
      <p:cxnSp>
        <p:nvCxnSpPr>
          <p:cNvPr id="66603" name="直接箭头连接符 43"/>
          <p:cNvCxnSpPr>
            <a:stCxn id="13" idx="2"/>
            <a:endCxn id="66580" idx="0"/>
          </p:cNvCxnSpPr>
          <p:nvPr/>
        </p:nvCxnSpPr>
        <p:spPr>
          <a:xfrm flipH="1">
            <a:off x="8177213" y="3079750"/>
            <a:ext cx="446087" cy="792163"/>
          </a:xfrm>
          <a:prstGeom prst="straightConnector1">
            <a:avLst/>
          </a:prstGeom>
          <a:ln w="9525" cap="flat" cmpd="sng">
            <a:solidFill>
              <a:srgbClr val="00B0F0"/>
            </a:solidFill>
            <a:prstDash val="solid"/>
            <a:round/>
            <a:headEnd type="none" w="med" len="med"/>
            <a:tailEnd type="triangle" w="med" len="med"/>
          </a:ln>
        </p:spPr>
      </p:cxnSp>
      <p:cxnSp>
        <p:nvCxnSpPr>
          <p:cNvPr id="66604" name="直接箭头连接符 44"/>
          <p:cNvCxnSpPr>
            <a:stCxn id="4" idx="2"/>
            <a:endCxn id="66576" idx="0"/>
          </p:cNvCxnSpPr>
          <p:nvPr/>
        </p:nvCxnSpPr>
        <p:spPr>
          <a:xfrm>
            <a:off x="539750" y="3079750"/>
            <a:ext cx="393700" cy="792163"/>
          </a:xfrm>
          <a:prstGeom prst="straightConnector1">
            <a:avLst/>
          </a:prstGeom>
          <a:ln w="9525" cap="flat" cmpd="sng">
            <a:solidFill>
              <a:srgbClr val="00B0F0"/>
            </a:solidFill>
            <a:prstDash val="solid"/>
            <a:round/>
            <a:headEnd type="none" w="med" len="med"/>
            <a:tailEnd type="triangle" w="med" len="med"/>
          </a:ln>
        </p:spPr>
      </p:cxnSp>
      <p:sp>
        <p:nvSpPr>
          <p:cNvPr id="66605" name="Rectangle 11"/>
          <p:cNvSpPr/>
          <p:nvPr/>
        </p:nvSpPr>
        <p:spPr>
          <a:xfrm>
            <a:off x="266700" y="4808538"/>
            <a:ext cx="1501775" cy="615950"/>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eaLnBrk="1" hangingPunct="1">
              <a:lnSpc>
                <a:spcPct val="150000"/>
              </a:lnSpc>
            </a:pPr>
            <a:r>
              <a:rPr lang="en-US" altLang="zh-CN" sz="1200" b="0" dirty="0">
                <a:solidFill>
                  <a:srgbClr val="000000"/>
                </a:solidFill>
                <a:latin typeface="Tahoma" panose="020B0604030504040204" pitchFamily="34" charset="0"/>
                <a:ea typeface="微软雅黑" panose="020B0503020204020204" pitchFamily="34" charset="-122"/>
              </a:rPr>
              <a:t>2/3/4G</a:t>
            </a:r>
            <a:r>
              <a:rPr lang="zh-CN" altLang="en-US" sz="1200" b="0" dirty="0">
                <a:solidFill>
                  <a:srgbClr val="000000"/>
                </a:solidFill>
                <a:latin typeface="Tahoma" panose="020B0604030504040204" pitchFamily="34" charset="0"/>
                <a:ea typeface="微软雅黑" panose="020B0503020204020204" pitchFamily="34" charset="-122"/>
              </a:rPr>
              <a:t>一体化，不再区分网别，直接选取</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06" name="Rectangle 11"/>
          <p:cNvSpPr/>
          <p:nvPr/>
        </p:nvSpPr>
        <p:spPr>
          <a:xfrm>
            <a:off x="1654175" y="5707063"/>
            <a:ext cx="1674813" cy="817562"/>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algn="just" eaLnBrk="1" hangingPunct="1">
              <a:lnSpc>
                <a:spcPct val="150000"/>
              </a:lnSpc>
            </a:pPr>
            <a:r>
              <a:rPr lang="zh-CN" altLang="en-US" sz="1200" b="0" dirty="0">
                <a:solidFill>
                  <a:srgbClr val="000000"/>
                </a:solidFill>
                <a:latin typeface="Tahoma" panose="020B0604030504040204" pitchFamily="34" charset="0"/>
                <a:ea typeface="微软雅黑" panose="020B0503020204020204" pitchFamily="34" charset="-122"/>
              </a:rPr>
              <a:t>支持产品打包，</a:t>
            </a:r>
            <a:r>
              <a:rPr lang="en-US" altLang="zh-CN" sz="1200" b="0" dirty="0">
                <a:solidFill>
                  <a:srgbClr val="000000"/>
                </a:solidFill>
                <a:latin typeface="Tahoma" panose="020B0604030504040204" pitchFamily="34" charset="0"/>
                <a:ea typeface="微软雅黑" panose="020B0503020204020204" pitchFamily="34" charset="-122"/>
              </a:rPr>
              <a:t>2/3/4G</a:t>
            </a:r>
            <a:r>
              <a:rPr lang="zh-CN" altLang="en-US" sz="1200" b="0" dirty="0">
                <a:solidFill>
                  <a:srgbClr val="000000"/>
                </a:solidFill>
                <a:latin typeface="Tahoma" panose="020B0604030504040204" pitchFamily="34" charset="0"/>
                <a:ea typeface="微软雅黑" panose="020B0503020204020204" pitchFamily="34" charset="-122"/>
              </a:rPr>
              <a:t>产品一体化，不再区分网别，直接选取</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07" name="Rectangle 11"/>
          <p:cNvSpPr/>
          <p:nvPr/>
        </p:nvSpPr>
        <p:spPr>
          <a:xfrm>
            <a:off x="2994025" y="4808538"/>
            <a:ext cx="1793875" cy="708025"/>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eaLnBrk="1" hangingPunct="1">
              <a:lnSpc>
                <a:spcPct val="150000"/>
              </a:lnSpc>
            </a:pPr>
            <a:r>
              <a:rPr lang="zh-CN" altLang="en-US" sz="1200" b="0" dirty="0">
                <a:solidFill>
                  <a:srgbClr val="000000"/>
                </a:solidFill>
                <a:latin typeface="Tahoma" panose="020B0604030504040204" pitchFamily="34" charset="0"/>
                <a:ea typeface="微软雅黑" panose="020B0503020204020204" pitchFamily="34" charset="-122"/>
              </a:rPr>
              <a:t>客户身份信息一键读取，不再手动录入身份信息</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08" name="Rectangle 11"/>
          <p:cNvSpPr/>
          <p:nvPr/>
        </p:nvSpPr>
        <p:spPr>
          <a:xfrm>
            <a:off x="4140200" y="5707063"/>
            <a:ext cx="2265363" cy="817562"/>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eaLnBrk="1" hangingPunct="1">
              <a:lnSpc>
                <a:spcPct val="150000"/>
              </a:lnSpc>
            </a:pPr>
            <a:r>
              <a:rPr lang="zh-CN" altLang="en-US" sz="1200" b="0" dirty="0">
                <a:solidFill>
                  <a:srgbClr val="000000"/>
                </a:solidFill>
                <a:latin typeface="Tahoma" panose="020B0604030504040204" pitchFamily="34" charset="0"/>
                <a:ea typeface="微软雅黑" panose="020B0503020204020204" pitchFamily="34" charset="-122"/>
              </a:rPr>
              <a:t>与现有免填单打印、签字流程一致，后续将采用电子签名方式，签名后直接打单</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09" name="Rectangle 11"/>
          <p:cNvSpPr/>
          <p:nvPr/>
        </p:nvSpPr>
        <p:spPr>
          <a:xfrm>
            <a:off x="6011863" y="4808538"/>
            <a:ext cx="1509712" cy="708025"/>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eaLnBrk="1" hangingPunct="1">
              <a:lnSpc>
                <a:spcPct val="150000"/>
              </a:lnSpc>
            </a:pPr>
            <a:r>
              <a:rPr lang="zh-CN" altLang="en-US" sz="1200" b="0" dirty="0">
                <a:solidFill>
                  <a:srgbClr val="000000"/>
                </a:solidFill>
                <a:latin typeface="Tahoma" panose="020B0604030504040204" pitchFamily="34" charset="0"/>
                <a:ea typeface="微软雅黑" panose="020B0503020204020204" pitchFamily="34" charset="-122"/>
              </a:rPr>
              <a:t>支持多种缴费方式，更加方便快捷</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10" name="Rectangle 11"/>
          <p:cNvSpPr/>
          <p:nvPr/>
        </p:nvSpPr>
        <p:spPr>
          <a:xfrm>
            <a:off x="7497763" y="5765800"/>
            <a:ext cx="1395412" cy="758825"/>
          </a:xfrm>
          <a:prstGeom prst="rect">
            <a:avLst/>
          </a:prstGeom>
          <a:noFill/>
          <a:ln w="9525" cap="flat" cmpd="sng">
            <a:solidFill>
              <a:srgbClr val="0070C0"/>
            </a:solidFill>
            <a:prstDash val="solid"/>
            <a:miter/>
            <a:headEnd type="none" w="med" len="med"/>
            <a:tailEnd type="none" w="med" len="med"/>
          </a:ln>
        </p:spPr>
        <p:txBody>
          <a:bodyPr lIns="0" tIns="149161" rIns="0" bIns="149161" anchor="ctr"/>
          <a:lstStyle/>
          <a:p>
            <a:pPr marL="92075" lvl="0" indent="0" eaLnBrk="1" hangingPunct="1">
              <a:lnSpc>
                <a:spcPct val="150000"/>
              </a:lnSpc>
            </a:pPr>
            <a:r>
              <a:rPr lang="zh-CN" altLang="en-US" sz="1200" b="0" dirty="0">
                <a:solidFill>
                  <a:srgbClr val="000000"/>
                </a:solidFill>
                <a:latin typeface="Tahoma" panose="020B0604030504040204" pitchFamily="34" charset="0"/>
                <a:ea typeface="微软雅黑" panose="020B0503020204020204" pitchFamily="34" charset="-122"/>
              </a:rPr>
              <a:t>支持手机、</a:t>
            </a:r>
            <a:r>
              <a:rPr lang="en-US" altLang="zh-CN" sz="1200" b="0" dirty="0">
                <a:solidFill>
                  <a:srgbClr val="000000"/>
                </a:solidFill>
                <a:latin typeface="Tahoma" panose="020B0604030504040204" pitchFamily="34" charset="0"/>
                <a:ea typeface="微软雅黑" panose="020B0503020204020204" pitchFamily="34" charset="-122"/>
              </a:rPr>
              <a:t>PAD</a:t>
            </a:r>
            <a:r>
              <a:rPr lang="zh-CN" altLang="en-US" sz="1200" b="0" dirty="0">
                <a:solidFill>
                  <a:srgbClr val="000000"/>
                </a:solidFill>
                <a:latin typeface="Tahoma" panose="020B0604030504040204" pitchFamily="34" charset="0"/>
                <a:ea typeface="微软雅黑" panose="020B0503020204020204" pitchFamily="34" charset="-122"/>
              </a:rPr>
              <a:t>、</a:t>
            </a:r>
            <a:r>
              <a:rPr lang="en-US" altLang="zh-CN" sz="1200" b="0" dirty="0">
                <a:solidFill>
                  <a:srgbClr val="000000"/>
                </a:solidFill>
                <a:latin typeface="Tahoma" panose="020B0604030504040204" pitchFamily="34" charset="0"/>
                <a:ea typeface="微软雅黑" panose="020B0503020204020204" pitchFamily="34" charset="-122"/>
              </a:rPr>
              <a:t>PC</a:t>
            </a:r>
            <a:r>
              <a:rPr lang="zh-CN" altLang="en-US" sz="1200" b="0" dirty="0">
                <a:solidFill>
                  <a:srgbClr val="000000"/>
                </a:solidFill>
                <a:latin typeface="Tahoma" panose="020B0604030504040204" pitchFamily="34" charset="0"/>
                <a:ea typeface="微软雅黑" panose="020B0503020204020204" pitchFamily="34" charset="-122"/>
              </a:rPr>
              <a:t>，通过二合一设备快速完成写卡</a:t>
            </a:r>
            <a:endParaRPr lang="zh-CN" altLang="en-US" sz="1200" b="0" dirty="0">
              <a:solidFill>
                <a:srgbClr val="000000"/>
              </a:solidFill>
              <a:latin typeface="Tahoma" panose="020B0604030504040204" pitchFamily="34" charset="0"/>
              <a:ea typeface="微软雅黑" panose="020B0503020204020204" pitchFamily="34" charset="-122"/>
            </a:endParaRPr>
          </a:p>
        </p:txBody>
      </p:sp>
      <p:sp>
        <p:nvSpPr>
          <p:cNvPr id="66611" name="矩形 51"/>
          <p:cNvSpPr/>
          <p:nvPr/>
        </p:nvSpPr>
        <p:spPr>
          <a:xfrm>
            <a:off x="266700" y="1268413"/>
            <a:ext cx="8626475" cy="706437"/>
          </a:xfrm>
          <a:prstGeom prst="rect">
            <a:avLst/>
          </a:prstGeom>
          <a:noFill/>
          <a:ln w="9525" cap="flat" cmpd="sng">
            <a:solidFill>
              <a:srgbClr val="D71A20"/>
            </a:solidFill>
            <a:prstDash val="dash"/>
            <a:miter/>
            <a:headEnd type="none" w="med" len="med"/>
            <a:tailEnd type="none" w="med" len="med"/>
          </a:ln>
        </p:spPr>
        <p:txBody>
          <a:bodyPr anchor="ctr">
            <a:spAutoFit/>
          </a:bodyPr>
          <a:lstStyle/>
          <a:p>
            <a:pPr lvl="0" indent="0" eaLnBrk="1" hangingPunct="1">
              <a:lnSpc>
                <a:spcPts val="2400"/>
              </a:lnSpc>
            </a:pPr>
            <a:r>
              <a:rPr lang="zh-CN" altLang="en-US" sz="1600" b="0" dirty="0">
                <a:solidFill>
                  <a:srgbClr val="000000"/>
                </a:solidFill>
                <a:latin typeface="Tahoma" panose="020B0604030504040204" pitchFamily="34" charset="0"/>
                <a:ea typeface="微软雅黑" panose="020B0503020204020204" pitchFamily="34" charset="-122"/>
              </a:rPr>
              <a:t>对移网单产品、移网合约、智慧沃家各类业务流程进行梳理整合，有效缩短业务受理流程，提升办理效率。</a:t>
            </a:r>
            <a:endParaRPr lang="zh-CN" altLang="en-US" sz="1600" b="0" dirty="0">
              <a:solidFill>
                <a:srgbClr val="FF0000"/>
              </a:solidFill>
              <a:latin typeface="Tahoma" panose="020B0604030504040204" pitchFamily="34" charset="0"/>
              <a:ea typeface="微软雅黑" panose="020B0503020204020204" pitchFamily="34" charset="-122"/>
            </a:endParaRPr>
          </a:p>
        </p:txBody>
      </p:sp>
      <p:cxnSp>
        <p:nvCxnSpPr>
          <p:cNvPr id="66612" name="直接连接符 52"/>
          <p:cNvCxnSpPr>
            <a:stCxn id="66576" idx="2"/>
          </p:cNvCxnSpPr>
          <p:nvPr/>
        </p:nvCxnSpPr>
        <p:spPr>
          <a:xfrm>
            <a:off x="933450" y="4508500"/>
            <a:ext cx="0" cy="300038"/>
          </a:xfrm>
          <a:prstGeom prst="line">
            <a:avLst/>
          </a:prstGeom>
          <a:ln w="19050" cap="flat" cmpd="sng">
            <a:solidFill>
              <a:srgbClr val="4F81BD"/>
            </a:solidFill>
            <a:prstDash val="solid"/>
            <a:round/>
            <a:headEnd type="none" w="med" len="med"/>
            <a:tailEnd type="none" w="med" len="med"/>
          </a:ln>
        </p:spPr>
      </p:cxnSp>
      <p:cxnSp>
        <p:nvCxnSpPr>
          <p:cNvPr id="66613" name="直接连接符 53"/>
          <p:cNvCxnSpPr/>
          <p:nvPr/>
        </p:nvCxnSpPr>
        <p:spPr>
          <a:xfrm flipH="1">
            <a:off x="2381250" y="4364038"/>
            <a:ext cx="0" cy="1354137"/>
          </a:xfrm>
          <a:prstGeom prst="line">
            <a:avLst/>
          </a:prstGeom>
          <a:ln w="19050" cap="flat" cmpd="sng">
            <a:solidFill>
              <a:srgbClr val="4F81BD"/>
            </a:solidFill>
            <a:prstDash val="solid"/>
            <a:round/>
            <a:headEnd type="none" w="med" len="med"/>
            <a:tailEnd type="none" w="med" len="med"/>
          </a:ln>
        </p:spPr>
      </p:cxnSp>
      <p:cxnSp>
        <p:nvCxnSpPr>
          <p:cNvPr id="66614" name="直接连接符 54"/>
          <p:cNvCxnSpPr/>
          <p:nvPr/>
        </p:nvCxnSpPr>
        <p:spPr>
          <a:xfrm flipH="1">
            <a:off x="3849688" y="4495800"/>
            <a:ext cx="0" cy="312738"/>
          </a:xfrm>
          <a:prstGeom prst="line">
            <a:avLst/>
          </a:prstGeom>
          <a:ln w="19050" cap="flat" cmpd="sng">
            <a:solidFill>
              <a:srgbClr val="4F81BD"/>
            </a:solidFill>
            <a:prstDash val="solid"/>
            <a:round/>
            <a:headEnd type="none" w="med" len="med"/>
            <a:tailEnd type="none" w="med" len="med"/>
          </a:ln>
        </p:spPr>
      </p:cxnSp>
      <p:cxnSp>
        <p:nvCxnSpPr>
          <p:cNvPr id="66615" name="直接连接符 55"/>
          <p:cNvCxnSpPr/>
          <p:nvPr/>
        </p:nvCxnSpPr>
        <p:spPr>
          <a:xfrm flipH="1">
            <a:off x="6746875" y="4495800"/>
            <a:ext cx="0" cy="312738"/>
          </a:xfrm>
          <a:prstGeom prst="line">
            <a:avLst/>
          </a:prstGeom>
          <a:ln w="19050" cap="flat" cmpd="sng">
            <a:solidFill>
              <a:srgbClr val="4F81BD"/>
            </a:solidFill>
            <a:prstDash val="solid"/>
            <a:round/>
            <a:headEnd type="none" w="med" len="med"/>
            <a:tailEnd type="none" w="med" len="med"/>
          </a:ln>
        </p:spPr>
      </p:cxnSp>
      <p:cxnSp>
        <p:nvCxnSpPr>
          <p:cNvPr id="66616" name="直接连接符 56"/>
          <p:cNvCxnSpPr>
            <a:stCxn id="66580" idx="2"/>
            <a:endCxn id="66610" idx="0"/>
          </p:cNvCxnSpPr>
          <p:nvPr/>
        </p:nvCxnSpPr>
        <p:spPr>
          <a:xfrm>
            <a:off x="8177213" y="4508500"/>
            <a:ext cx="19050" cy="1257300"/>
          </a:xfrm>
          <a:prstGeom prst="line">
            <a:avLst/>
          </a:prstGeom>
          <a:ln w="19050" cap="flat" cmpd="sng">
            <a:solidFill>
              <a:srgbClr val="4F81BD"/>
            </a:solidFill>
            <a:prstDash val="solid"/>
            <a:round/>
            <a:headEnd type="none" w="med" len="med"/>
            <a:tailEnd type="none" w="med" len="med"/>
          </a:ln>
        </p:spPr>
      </p:cxnSp>
      <p:cxnSp>
        <p:nvCxnSpPr>
          <p:cNvPr id="66617" name="直接连接符 57"/>
          <p:cNvCxnSpPr>
            <a:stCxn id="66579" idx="2"/>
            <a:endCxn id="66608" idx="0"/>
          </p:cNvCxnSpPr>
          <p:nvPr/>
        </p:nvCxnSpPr>
        <p:spPr>
          <a:xfrm flipH="1">
            <a:off x="5273675" y="4508500"/>
            <a:ext cx="6350" cy="1198563"/>
          </a:xfrm>
          <a:prstGeom prst="line">
            <a:avLst/>
          </a:prstGeom>
          <a:ln w="19050" cap="flat" cmpd="sng">
            <a:solidFill>
              <a:srgbClr val="4F81BD"/>
            </a:solidFill>
            <a:prstDash val="solid"/>
            <a:round/>
            <a:headEnd type="none" w="med" len="med"/>
            <a:tailEnd type="none" w="med" len="med"/>
          </a:ln>
        </p:spPr>
      </p:cxnSp>
      <p:sp>
        <p:nvSpPr>
          <p:cNvPr id="59" name="圆角矩形 58"/>
          <p:cNvSpPr>
            <a:spLocks noChangeArrowheads="1"/>
          </p:cNvSpPr>
          <p:nvPr/>
        </p:nvSpPr>
        <p:spPr bwMode="auto">
          <a:xfrm>
            <a:off x="187325" y="4729163"/>
            <a:ext cx="8780463" cy="1893888"/>
          </a:xfrm>
          <a:prstGeom prst="roundRect">
            <a:avLst>
              <a:gd name="adj" fmla="val 16667"/>
            </a:avLst>
          </a:prstGeom>
          <a:noFill/>
          <a:ln w="12700" algn="ctr">
            <a:solidFill>
              <a:srgbClr val="FF0000"/>
            </a:solidFill>
            <a:prstDash val="dash"/>
            <a:rou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4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 name="矩形 59"/>
          <p:cNvSpPr/>
          <p:nvPr/>
        </p:nvSpPr>
        <p:spPr>
          <a:xfrm>
            <a:off x="250825" y="2063750"/>
            <a:ext cx="2233613" cy="400050"/>
          </a:xfrm>
          <a:prstGeom prst="rect">
            <a:avLst/>
          </a:prstGeom>
          <a:solidFill>
            <a:srgbClr val="9BBB59">
              <a:lumMod val="40000"/>
              <a:lumOff val="60000"/>
            </a:srgbClr>
          </a:solidFill>
        </p:spPr>
        <p:txBody>
          <a:bodyPr wrap="none">
            <a:spAutoFit/>
          </a:bodyPr>
          <a:lstStyle/>
          <a:p>
            <a:pPr marL="0" marR="0" lvl="0" indent="0" algn="ctr" defTabSz="914400" rtl="0" eaLnBrk="1" fontAlgn="auto" latinLnBrk="0" hangingPunct="1">
              <a:lnSpc>
                <a:spcPts val="2400"/>
              </a:lnSpc>
              <a:spcBef>
                <a:spcPts val="0"/>
              </a:spcBef>
              <a:spcAft>
                <a:spcPts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rPr>
              <a:t> 传统业务办理流程 </a:t>
            </a:r>
            <a:endParaRPr kumimoji="0" lang="zh-CN" altLang="en-US" sz="18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endParaRPr>
          </a:p>
        </p:txBody>
      </p:sp>
      <p:sp>
        <p:nvSpPr>
          <p:cNvPr id="66620" name="矩形 60"/>
          <p:cNvSpPr/>
          <p:nvPr/>
        </p:nvSpPr>
        <p:spPr>
          <a:xfrm>
            <a:off x="7504113" y="2070100"/>
            <a:ext cx="1441450" cy="400050"/>
          </a:xfrm>
          <a:prstGeom prst="rect">
            <a:avLst/>
          </a:prstGeom>
          <a:noFill/>
          <a:ln w="9525">
            <a:noFill/>
          </a:ln>
        </p:spPr>
        <p:txBody>
          <a:bodyPr wrap="none" anchor="t">
            <a:spAutoFit/>
          </a:bodyPr>
          <a:lstStyle/>
          <a:p>
            <a:pPr lvl="0" indent="0" algn="ctr" eaLnBrk="1" hangingPunct="1">
              <a:lnSpc>
                <a:spcPts val="2400"/>
              </a:lnSpc>
            </a:pPr>
            <a:r>
              <a:rPr lang="zh-CN" altLang="en-US" sz="1400" b="0" dirty="0">
                <a:solidFill>
                  <a:srgbClr val="000000"/>
                </a:solidFill>
                <a:latin typeface="Tahoma" panose="020B0604030504040204" pitchFamily="34" charset="0"/>
                <a:ea typeface="微软雅黑" panose="020B0503020204020204" pitchFamily="34" charset="-122"/>
              </a:rPr>
              <a:t>以开户流程为例</a:t>
            </a:r>
            <a:endParaRPr lang="zh-CN" altLang="en-US" sz="1400" b="0" dirty="0">
              <a:solidFill>
                <a:srgbClr val="000000"/>
              </a:solidFill>
              <a:latin typeface="Tahoma" panose="020B0604030504040204" pitchFamily="34" charset="0"/>
              <a:ea typeface="微软雅黑" panose="020B0503020204020204" pitchFamily="34" charset="-122"/>
            </a:endParaRPr>
          </a:p>
        </p:txBody>
      </p:sp>
      <p:sp>
        <p:nvSpPr>
          <p:cNvPr id="66621" name="Rectangle 2"/>
          <p:cNvSpPr/>
          <p:nvPr/>
        </p:nvSpPr>
        <p:spPr>
          <a:xfrm>
            <a:off x="1244600" y="573088"/>
            <a:ext cx="6335713"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流程优化（</a:t>
            </a:r>
            <a:r>
              <a:rPr lang="en-US" altLang="zh-CN" sz="2000" dirty="0">
                <a:solidFill>
                  <a:srgbClr val="7F7F7F"/>
                </a:solidFill>
                <a:latin typeface="微软雅黑" panose="020B0503020204020204" pitchFamily="34" charset="-122"/>
                <a:ea typeface="微软雅黑" panose="020B0503020204020204" pitchFamily="34" charset="-122"/>
              </a:rPr>
              <a:t>2/10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矩形 1"/>
          <p:cNvSpPr/>
          <p:nvPr/>
        </p:nvSpPr>
        <p:spPr>
          <a:xfrm>
            <a:off x="274638" y="1317625"/>
            <a:ext cx="2236787" cy="500063"/>
          </a:xfrm>
          <a:prstGeom prst="rect">
            <a:avLst/>
          </a:prstGeom>
          <a:noFill/>
          <a:ln w="9525">
            <a:noFill/>
          </a:ln>
        </p:spPr>
        <p:txBody>
          <a:bodyPr anchor="t">
            <a:spAutoFit/>
          </a:bodyPr>
          <a:lstStyle/>
          <a:p>
            <a:pPr lvl="0" indent="0" eaLnBrk="1" hangingPunct="1">
              <a:lnSpc>
                <a:spcPct val="150000"/>
              </a:lnSpc>
            </a:pPr>
            <a:r>
              <a:rPr lang="zh-CN" altLang="zh-CN" sz="2000" dirty="0">
                <a:solidFill>
                  <a:srgbClr val="000000"/>
                </a:solidFill>
                <a:latin typeface="微软雅黑" panose="020B0503020204020204" pitchFamily="34" charset="-122"/>
                <a:ea typeface="微软雅黑" panose="020B0503020204020204" pitchFamily="34" charset="-122"/>
              </a:rPr>
              <a:t>全天候的营业环境</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7586" name="文本框 2"/>
          <p:cNvSpPr txBox="1"/>
          <p:nvPr/>
        </p:nvSpPr>
        <p:spPr>
          <a:xfrm>
            <a:off x="250825" y="1919288"/>
            <a:ext cx="6646863" cy="338137"/>
          </a:xfrm>
          <a:prstGeom prst="rect">
            <a:avLst/>
          </a:prstGeom>
          <a:noFill/>
          <a:ln w="9525">
            <a:noFill/>
          </a:ln>
        </p:spPr>
        <p:txBody>
          <a:bodyPr anchor="t">
            <a:spAutoFit/>
          </a:bodyPr>
          <a:lstStyle/>
          <a:p>
            <a:pPr lvl="0" indent="0" eaLnBrk="1" hangingPunct="1"/>
            <a:r>
              <a:rPr lang="zh-CN" altLang="en-US" sz="1600" b="0" dirty="0">
                <a:solidFill>
                  <a:srgbClr val="000000"/>
                </a:solidFill>
                <a:latin typeface="微软雅黑" panose="020B0503020204020204" pitchFamily="34" charset="-122"/>
                <a:ea typeface="微软雅黑" panose="020B0503020204020204" pitchFamily="34" charset="-122"/>
              </a:rPr>
              <a:t>不管什么地方，带上手机就能开户；不管什么时候，拿起手机就服务。</a:t>
            </a:r>
            <a:endParaRPr lang="en-US" altLang="zh-CN" sz="1600" b="0" dirty="0">
              <a:solidFill>
                <a:srgbClr val="000000"/>
              </a:solidFill>
              <a:latin typeface="微软雅黑" panose="020B0503020204020204" pitchFamily="34" charset="-122"/>
              <a:ea typeface="微软雅黑" panose="020B0503020204020204" pitchFamily="34" charset="-122"/>
            </a:endParaRPr>
          </a:p>
        </p:txBody>
      </p:sp>
      <p:sp>
        <p:nvSpPr>
          <p:cNvPr id="67587" name="文本框 3"/>
          <p:cNvSpPr txBox="1"/>
          <p:nvPr/>
        </p:nvSpPr>
        <p:spPr>
          <a:xfrm>
            <a:off x="1814513" y="3635375"/>
            <a:ext cx="1108075" cy="369888"/>
          </a:xfrm>
          <a:prstGeom prst="rect">
            <a:avLst/>
          </a:prstGeom>
          <a:noFill/>
          <a:ln w="9525">
            <a:noFill/>
          </a:ln>
        </p:spPr>
        <p:txBody>
          <a:bodyPr wrap="none" anchor="t">
            <a:spAutoFit/>
          </a:bodyPr>
          <a:lstStyle/>
          <a:p>
            <a:pPr lvl="0" indent="0" eaLnBrk="1" hangingPunct="1"/>
            <a:r>
              <a:rPr lang="zh-CN" altLang="en-US" sz="1800" b="0" dirty="0">
                <a:solidFill>
                  <a:srgbClr val="000000"/>
                </a:solidFill>
                <a:latin typeface="微软雅黑" panose="020B0503020204020204" pitchFamily="34" charset="-122"/>
                <a:ea typeface="微软雅黑" panose="020B0503020204020204" pitchFamily="34" charset="-122"/>
              </a:rPr>
              <a:t>营业时间</a:t>
            </a:r>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67588" name="文本框 4"/>
          <p:cNvSpPr txBox="1"/>
          <p:nvPr/>
        </p:nvSpPr>
        <p:spPr>
          <a:xfrm>
            <a:off x="1814513" y="5392738"/>
            <a:ext cx="1108075" cy="369887"/>
          </a:xfrm>
          <a:prstGeom prst="rect">
            <a:avLst/>
          </a:prstGeom>
          <a:noFill/>
          <a:ln w="9525">
            <a:noFill/>
          </a:ln>
        </p:spPr>
        <p:txBody>
          <a:bodyPr wrap="none" anchor="t">
            <a:spAutoFit/>
          </a:bodyPr>
          <a:lstStyle/>
          <a:p>
            <a:pPr lvl="0" indent="0" eaLnBrk="1" hangingPunct="1"/>
            <a:r>
              <a:rPr lang="zh-CN" altLang="en-US" sz="1800" b="0" dirty="0">
                <a:solidFill>
                  <a:srgbClr val="000000"/>
                </a:solidFill>
                <a:latin typeface="微软雅黑" panose="020B0503020204020204" pitchFamily="34" charset="-122"/>
                <a:ea typeface="微软雅黑" panose="020B0503020204020204" pitchFamily="34" charset="-122"/>
              </a:rPr>
              <a:t>营业地点</a:t>
            </a:r>
            <a:endParaRPr lang="zh-CN" altLang="en-US" sz="1800" b="0" dirty="0">
              <a:solidFill>
                <a:srgbClr val="000000"/>
              </a:solidFill>
              <a:latin typeface="微软雅黑" panose="020B0503020204020204" pitchFamily="34" charset="-122"/>
              <a:ea typeface="微软雅黑" panose="020B0503020204020204" pitchFamily="34" charset="-122"/>
            </a:endParaRPr>
          </a:p>
        </p:txBody>
      </p:sp>
      <p:sp>
        <p:nvSpPr>
          <p:cNvPr id="67589" name="文本框 5"/>
          <p:cNvSpPr txBox="1"/>
          <p:nvPr/>
        </p:nvSpPr>
        <p:spPr>
          <a:xfrm>
            <a:off x="635000" y="2570163"/>
            <a:ext cx="800100" cy="461962"/>
          </a:xfrm>
          <a:prstGeom prst="rect">
            <a:avLst/>
          </a:prstGeom>
          <a:noFill/>
          <a:ln w="9525">
            <a:noFill/>
          </a:ln>
        </p:spPr>
        <p:txBody>
          <a:bodyPr wrap="none" anchor="t">
            <a:spAutoFit/>
          </a:bodyPr>
          <a:lstStyle/>
          <a:p>
            <a:pPr lvl="0" indent="0" eaLnBrk="1" hangingPunct="1"/>
            <a:r>
              <a:rPr lang="zh-CN" altLang="en-US" sz="2400" b="0" dirty="0">
                <a:solidFill>
                  <a:srgbClr val="000000"/>
                </a:solidFill>
                <a:latin typeface="微软雅黑" panose="020B0503020204020204" pitchFamily="34" charset="-122"/>
                <a:ea typeface="微软雅黑" panose="020B0503020204020204" pitchFamily="34" charset="-122"/>
              </a:rPr>
              <a:t>以前</a:t>
            </a:r>
            <a:endParaRPr lang="zh-CN" altLang="en-US" sz="2400" b="0" dirty="0">
              <a:solidFill>
                <a:srgbClr val="000000"/>
              </a:solidFill>
              <a:latin typeface="微软雅黑" panose="020B0503020204020204" pitchFamily="34" charset="-122"/>
              <a:ea typeface="微软雅黑" panose="020B0503020204020204" pitchFamily="34" charset="-122"/>
            </a:endParaRPr>
          </a:p>
        </p:txBody>
      </p:sp>
      <p:grpSp>
        <p:nvGrpSpPr>
          <p:cNvPr id="67590" name="组合 6"/>
          <p:cNvGrpSpPr/>
          <p:nvPr/>
        </p:nvGrpSpPr>
        <p:grpSpPr>
          <a:xfrm>
            <a:off x="293688" y="3089275"/>
            <a:ext cx="1482725" cy="1482725"/>
            <a:chOff x="5573814" y="3138181"/>
            <a:chExt cx="1627458" cy="1627458"/>
          </a:xfrm>
        </p:grpSpPr>
        <p:pic>
          <p:nvPicPr>
            <p:cNvPr id="67591" name="图片 7"/>
            <p:cNvPicPr>
              <a:picLocks noChangeAspect="1"/>
            </p:cNvPicPr>
            <p:nvPr/>
          </p:nvPicPr>
          <p:blipFill>
            <a:blip r:embed="rId1"/>
            <a:srcRect l="12201" t="12201" r="12201" b="12201"/>
            <a:stretch>
              <a:fillRect/>
            </a:stretch>
          </p:blipFill>
          <p:spPr>
            <a:xfrm>
              <a:off x="5573814" y="3138181"/>
              <a:ext cx="1627458" cy="1627458"/>
            </a:xfrm>
            <a:prstGeom prst="rect">
              <a:avLst/>
            </a:prstGeom>
            <a:noFill/>
            <a:ln w="9525">
              <a:noFill/>
            </a:ln>
          </p:spPr>
        </p:pic>
        <p:sp>
          <p:nvSpPr>
            <p:cNvPr id="9" name="椭圆 8"/>
            <p:cNvSpPr/>
            <p:nvPr/>
          </p:nvSpPr>
          <p:spPr>
            <a:xfrm>
              <a:off x="5699271" y="3263638"/>
              <a:ext cx="1376544" cy="1376544"/>
            </a:xfrm>
            <a:prstGeom prst="ellipse">
              <a:avLst/>
            </a:prstGeom>
            <a:solidFill>
              <a:srgbClr val="0190D4">
                <a:alpha val="70000"/>
              </a:srgbClr>
            </a:solidFill>
            <a:ln w="177800" cap="flat" cmpd="sng" algn="ctr">
              <a:noFill/>
              <a:prstDash val="solid"/>
            </a:ln>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a:spLocks noChangeArrowheads="1"/>
            </p:cNvSpPr>
            <p:nvPr/>
          </p:nvSpPr>
          <p:spPr bwMode="auto">
            <a:xfrm>
              <a:off x="6042535" y="3551145"/>
              <a:ext cx="690014" cy="801532"/>
            </a:xfrm>
            <a:prstGeom prst="rect">
              <a:avLst/>
            </a:prstGeom>
            <a:noFill/>
            <a:ln>
              <a:noFill/>
            </a:ln>
          </p:spPr>
          <p:txBody>
            <a:bodyPr wrap="none" anchor="ctr">
              <a:spAutoFit/>
            </a:bodyPr>
            <a:lstStyle>
              <a:lvl1pPr>
                <a:spcBef>
                  <a:spcPct val="20000"/>
                </a:spcBef>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12</a:t>
              </a:r>
              <a:endParaRPr kumimoji="0" lang="en-US" altLang="zh-CN" sz="32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小时</a:t>
              </a:r>
              <a:endParaRPr kumimoji="0" lang="zh-CN" altLang="en-US" sz="14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1" name="矩形 10"/>
          <p:cNvSpPr/>
          <p:nvPr/>
        </p:nvSpPr>
        <p:spPr>
          <a:xfrm>
            <a:off x="322263" y="5051425"/>
            <a:ext cx="1397000" cy="1052513"/>
          </a:xfrm>
          <a:prstGeom prst="rect">
            <a:avLst/>
          </a:prstGeom>
          <a:solidFill>
            <a:srgbClr val="0190D4">
              <a:alpha val="70000"/>
            </a:srgbClr>
          </a:solidFill>
          <a:ln w="177800" cap="flat" cmpd="sng" algn="ctr">
            <a:noFill/>
            <a:prstDash val="solid"/>
          </a:ln>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营业厅</a:t>
            </a:r>
            <a:endParaRPr kumimoji="0"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67595" name="组合 11"/>
          <p:cNvGrpSpPr/>
          <p:nvPr/>
        </p:nvGrpSpPr>
        <p:grpSpPr>
          <a:xfrm>
            <a:off x="2962275" y="2544763"/>
            <a:ext cx="1595438" cy="3579812"/>
            <a:chOff x="1979712" y="2832847"/>
            <a:chExt cx="1594549" cy="3579376"/>
          </a:xfrm>
        </p:grpSpPr>
        <p:sp>
          <p:nvSpPr>
            <p:cNvPr id="13" name="文本框 12"/>
            <p:cNvSpPr txBox="1">
              <a:spLocks noChangeArrowheads="1"/>
            </p:cNvSpPr>
            <p:nvPr/>
          </p:nvSpPr>
          <p:spPr bwMode="auto">
            <a:xfrm>
              <a:off x="2149480" y="2832847"/>
              <a:ext cx="1107458" cy="461906"/>
            </a:xfrm>
            <a:prstGeom prst="rect">
              <a:avLst/>
            </a:prstGeom>
            <a:noFill/>
            <a:ln>
              <a:noFill/>
            </a:ln>
          </p:spPr>
          <p:txBody>
            <a:bodyPr wrap="none">
              <a:spAutoFit/>
            </a:bodyPr>
            <a:lstStyle>
              <a:lvl1pPr>
                <a:spcBef>
                  <a:spcPct val="20000"/>
                </a:spcBef>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云销售</a:t>
              </a:r>
              <a:endPar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7597" name="组合 13"/>
            <p:cNvGrpSpPr/>
            <p:nvPr/>
          </p:nvGrpSpPr>
          <p:grpSpPr>
            <a:xfrm>
              <a:off x="1979712" y="3365629"/>
              <a:ext cx="1483442" cy="1483442"/>
              <a:chOff x="1835696" y="3229713"/>
              <a:chExt cx="1627458" cy="1627458"/>
            </a:xfrm>
          </p:grpSpPr>
          <p:pic>
            <p:nvPicPr>
              <p:cNvPr id="67598" name="图片 15"/>
              <p:cNvPicPr>
                <a:picLocks noChangeAspect="1"/>
              </p:cNvPicPr>
              <p:nvPr/>
            </p:nvPicPr>
            <p:blipFill>
              <a:blip r:embed="rId1"/>
              <a:srcRect l="12201" t="12201" r="12201" b="12201"/>
              <a:stretch>
                <a:fillRect/>
              </a:stretch>
            </p:blipFill>
            <p:spPr>
              <a:xfrm>
                <a:off x="1835696" y="3229713"/>
                <a:ext cx="1627458" cy="1627458"/>
              </a:xfrm>
              <a:prstGeom prst="rect">
                <a:avLst/>
              </a:prstGeom>
              <a:noFill/>
              <a:ln w="9525">
                <a:noFill/>
              </a:ln>
            </p:spPr>
          </p:pic>
          <p:sp>
            <p:nvSpPr>
              <p:cNvPr id="17" name="椭圆 16"/>
              <p:cNvSpPr/>
              <p:nvPr/>
            </p:nvSpPr>
            <p:spPr>
              <a:xfrm>
                <a:off x="1961023" y="3355701"/>
                <a:ext cx="1376853" cy="1375711"/>
              </a:xfrm>
              <a:prstGeom prst="ellipse">
                <a:avLst/>
              </a:prstGeom>
              <a:solidFill>
                <a:srgbClr val="F85829">
                  <a:alpha val="70000"/>
                </a:srgbClr>
              </a:solidFill>
              <a:ln w="177800" cap="flat" cmpd="sng" algn="ctr">
                <a:noFill/>
                <a:prstDash val="solid"/>
              </a:ln>
              <a:effec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a:spLocks noChangeArrowheads="1"/>
              </p:cNvSpPr>
              <p:nvPr/>
            </p:nvSpPr>
            <p:spPr bwMode="auto">
              <a:xfrm>
                <a:off x="2303931" y="3552479"/>
                <a:ext cx="691037" cy="799306"/>
              </a:xfrm>
              <a:prstGeom prst="rect">
                <a:avLst/>
              </a:prstGeom>
              <a:noFill/>
              <a:ln>
                <a:noFill/>
              </a:ln>
            </p:spPr>
            <p:txBody>
              <a:bodyPr wrap="none" anchor="ctr">
                <a:spAutoFit/>
              </a:bodyPr>
              <a:lstStyle>
                <a:lvl1pPr>
                  <a:spcBef>
                    <a:spcPct val="20000"/>
                  </a:spcBef>
                  <a:buChar char="•"/>
                  <a:defRPr sz="32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24</a:t>
                </a:r>
                <a:endParaRPr kumimoji="0" lang="en-US" altLang="zh-CN" sz="32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rPr>
                  <a:t>小时</a:t>
                </a:r>
                <a:endParaRPr kumimoji="0" lang="zh-CN" altLang="en-US" sz="14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5" name="矩形 14"/>
            <p:cNvSpPr/>
            <p:nvPr/>
          </p:nvSpPr>
          <p:spPr>
            <a:xfrm>
              <a:off x="1979712" y="5316981"/>
              <a:ext cx="1594549" cy="1095242"/>
            </a:xfrm>
            <a:prstGeom prst="rect">
              <a:avLst/>
            </a:prstGeom>
            <a:solidFill>
              <a:srgbClr val="F85829">
                <a:alpha val="70000"/>
              </a:srgbClr>
            </a:solidFill>
            <a:ln w="177800" cap="flat" cmpd="sng" algn="ctr">
              <a:noFill/>
              <a:prstDash val="solid"/>
            </a:ln>
            <a:effectLst/>
          </p:spPr>
          <p:txBody>
            <a:bodyPr lIns="108000" rIns="108000"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营业厅，社区校园，商场</a:t>
              </a:r>
              <a:endPar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乡镇，路上</a:t>
              </a: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7602" name="组合 18"/>
          <p:cNvGrpSpPr/>
          <p:nvPr/>
        </p:nvGrpSpPr>
        <p:grpSpPr>
          <a:xfrm>
            <a:off x="4621213" y="2644775"/>
            <a:ext cx="4414837" cy="3644900"/>
            <a:chOff x="1278515" y="2325897"/>
            <a:chExt cx="5171323" cy="4270010"/>
          </a:xfrm>
        </p:grpSpPr>
        <p:grpSp>
          <p:nvGrpSpPr>
            <p:cNvPr id="67603" name="组合 19"/>
            <p:cNvGrpSpPr/>
            <p:nvPr/>
          </p:nvGrpSpPr>
          <p:grpSpPr>
            <a:xfrm>
              <a:off x="1278515" y="2348607"/>
              <a:ext cx="2300113" cy="4247300"/>
              <a:chOff x="1979712" y="2348880"/>
              <a:chExt cx="2300113" cy="4247300"/>
            </a:xfrm>
          </p:grpSpPr>
          <p:grpSp>
            <p:nvGrpSpPr>
              <p:cNvPr id="67604" name="组合 33"/>
              <p:cNvGrpSpPr/>
              <p:nvPr/>
            </p:nvGrpSpPr>
            <p:grpSpPr>
              <a:xfrm>
                <a:off x="1979712" y="2348880"/>
                <a:ext cx="2300113" cy="4247300"/>
                <a:chOff x="-38915" y="1052736"/>
                <a:chExt cx="2882723" cy="5323125"/>
              </a:xfrm>
            </p:grpSpPr>
            <p:pic>
              <p:nvPicPr>
                <p:cNvPr id="67605" name="图片 35"/>
                <p:cNvPicPr>
                  <a:picLocks noChangeAspect="1"/>
                </p:cNvPicPr>
                <p:nvPr/>
              </p:nvPicPr>
              <p:blipFill>
                <a:blip r:embed="rId2"/>
                <a:stretch>
                  <a:fillRect/>
                </a:stretch>
              </p:blipFill>
              <p:spPr>
                <a:xfrm>
                  <a:off x="-38915" y="1052736"/>
                  <a:ext cx="2882723" cy="5323125"/>
                </a:xfrm>
                <a:prstGeom prst="rect">
                  <a:avLst/>
                </a:prstGeom>
                <a:noFill/>
                <a:ln w="9525">
                  <a:noFill/>
                </a:ln>
              </p:spPr>
            </p:pic>
            <p:pic>
              <p:nvPicPr>
                <p:cNvPr id="67606" name="图片 36"/>
                <p:cNvPicPr>
                  <a:picLocks noChangeAspect="1"/>
                </p:cNvPicPr>
                <p:nvPr/>
              </p:nvPicPr>
              <p:blipFill>
                <a:blip r:embed="rId3"/>
                <a:srcRect b="8411"/>
                <a:stretch>
                  <a:fillRect/>
                </a:stretch>
              </p:blipFill>
              <p:spPr>
                <a:xfrm>
                  <a:off x="354846" y="1865882"/>
                  <a:ext cx="2095200" cy="3723358"/>
                </a:xfrm>
                <a:prstGeom prst="rect">
                  <a:avLst/>
                </a:prstGeom>
                <a:noFill/>
                <a:ln w="9525">
                  <a:noFill/>
                </a:ln>
              </p:spPr>
            </p:pic>
          </p:grpSp>
          <p:pic>
            <p:nvPicPr>
              <p:cNvPr id="67607" name="图片 34"/>
              <p:cNvPicPr>
                <a:picLocks noChangeAspect="1"/>
              </p:cNvPicPr>
              <p:nvPr/>
            </p:nvPicPr>
            <p:blipFill>
              <a:blip r:embed="rId4"/>
              <a:stretch>
                <a:fillRect/>
              </a:stretch>
            </p:blipFill>
            <p:spPr>
              <a:xfrm>
                <a:off x="2295244" y="2992953"/>
                <a:ext cx="1670400" cy="2969600"/>
              </a:xfrm>
              <a:prstGeom prst="rect">
                <a:avLst/>
              </a:prstGeom>
              <a:noFill/>
              <a:ln w="9525">
                <a:noFill/>
              </a:ln>
            </p:spPr>
          </p:pic>
        </p:grpSp>
        <p:grpSp>
          <p:nvGrpSpPr>
            <p:cNvPr id="67608" name="组合 20"/>
            <p:cNvGrpSpPr/>
            <p:nvPr/>
          </p:nvGrpSpPr>
          <p:grpSpPr>
            <a:xfrm>
              <a:off x="2261476" y="2337252"/>
              <a:ext cx="2300113" cy="4247300"/>
              <a:chOff x="154247" y="1731820"/>
              <a:chExt cx="2300113" cy="4247300"/>
            </a:xfrm>
          </p:grpSpPr>
          <p:grpSp>
            <p:nvGrpSpPr>
              <p:cNvPr id="67609" name="组合 29"/>
              <p:cNvGrpSpPr/>
              <p:nvPr/>
            </p:nvGrpSpPr>
            <p:grpSpPr>
              <a:xfrm>
                <a:off x="154247" y="1731820"/>
                <a:ext cx="2300113" cy="4247300"/>
                <a:chOff x="-38915" y="1052736"/>
                <a:chExt cx="2882723" cy="5323125"/>
              </a:xfrm>
            </p:grpSpPr>
            <p:pic>
              <p:nvPicPr>
                <p:cNvPr id="67610" name="图片 31"/>
                <p:cNvPicPr>
                  <a:picLocks noChangeAspect="1"/>
                </p:cNvPicPr>
                <p:nvPr/>
              </p:nvPicPr>
              <p:blipFill>
                <a:blip r:embed="rId2"/>
                <a:stretch>
                  <a:fillRect/>
                </a:stretch>
              </p:blipFill>
              <p:spPr>
                <a:xfrm>
                  <a:off x="-38915" y="1052736"/>
                  <a:ext cx="2882723" cy="5323125"/>
                </a:xfrm>
                <a:prstGeom prst="rect">
                  <a:avLst/>
                </a:prstGeom>
                <a:noFill/>
                <a:ln w="9525">
                  <a:noFill/>
                </a:ln>
              </p:spPr>
            </p:pic>
            <p:pic>
              <p:nvPicPr>
                <p:cNvPr id="67611" name="图片 32"/>
                <p:cNvPicPr>
                  <a:picLocks noChangeAspect="1"/>
                </p:cNvPicPr>
                <p:nvPr/>
              </p:nvPicPr>
              <p:blipFill>
                <a:blip r:embed="rId3"/>
                <a:srcRect b="8411"/>
                <a:stretch>
                  <a:fillRect/>
                </a:stretch>
              </p:blipFill>
              <p:spPr>
                <a:xfrm>
                  <a:off x="354846" y="1865882"/>
                  <a:ext cx="2095200" cy="3723358"/>
                </a:xfrm>
                <a:prstGeom prst="rect">
                  <a:avLst/>
                </a:prstGeom>
                <a:noFill/>
                <a:ln w="9525">
                  <a:noFill/>
                </a:ln>
              </p:spPr>
            </p:pic>
          </p:grpSp>
          <p:pic>
            <p:nvPicPr>
              <p:cNvPr id="67612" name="图片 30"/>
              <p:cNvPicPr>
                <a:picLocks noChangeAspect="1"/>
              </p:cNvPicPr>
              <p:nvPr/>
            </p:nvPicPr>
            <p:blipFill>
              <a:blip r:embed="rId5"/>
              <a:stretch>
                <a:fillRect/>
              </a:stretch>
            </p:blipFill>
            <p:spPr>
              <a:xfrm>
                <a:off x="487992" y="2381878"/>
                <a:ext cx="1670400" cy="2969600"/>
              </a:xfrm>
              <a:prstGeom prst="rect">
                <a:avLst/>
              </a:prstGeom>
              <a:noFill/>
              <a:ln w="9525">
                <a:noFill/>
              </a:ln>
            </p:spPr>
          </p:pic>
        </p:grpSp>
        <p:grpSp>
          <p:nvGrpSpPr>
            <p:cNvPr id="67613" name="组合 21"/>
            <p:cNvGrpSpPr/>
            <p:nvPr/>
          </p:nvGrpSpPr>
          <p:grpSpPr>
            <a:xfrm>
              <a:off x="3196157" y="2325897"/>
              <a:ext cx="2300113" cy="4247300"/>
              <a:chOff x="4735612" y="2348880"/>
              <a:chExt cx="2300113" cy="4247300"/>
            </a:xfrm>
          </p:grpSpPr>
          <p:grpSp>
            <p:nvGrpSpPr>
              <p:cNvPr id="67614" name="组合 25"/>
              <p:cNvGrpSpPr/>
              <p:nvPr/>
            </p:nvGrpSpPr>
            <p:grpSpPr>
              <a:xfrm>
                <a:off x="4735612" y="2348880"/>
                <a:ext cx="2300113" cy="4247300"/>
                <a:chOff x="-38915" y="1052736"/>
                <a:chExt cx="2882723" cy="5323125"/>
              </a:xfrm>
            </p:grpSpPr>
            <p:pic>
              <p:nvPicPr>
                <p:cNvPr id="67615" name="图片 27"/>
                <p:cNvPicPr>
                  <a:picLocks noChangeAspect="1"/>
                </p:cNvPicPr>
                <p:nvPr/>
              </p:nvPicPr>
              <p:blipFill>
                <a:blip r:embed="rId2"/>
                <a:stretch>
                  <a:fillRect/>
                </a:stretch>
              </p:blipFill>
              <p:spPr>
                <a:xfrm>
                  <a:off x="-38915" y="1052736"/>
                  <a:ext cx="2882723" cy="5323125"/>
                </a:xfrm>
                <a:prstGeom prst="rect">
                  <a:avLst/>
                </a:prstGeom>
                <a:noFill/>
                <a:ln w="9525">
                  <a:noFill/>
                </a:ln>
              </p:spPr>
            </p:pic>
            <p:pic>
              <p:nvPicPr>
                <p:cNvPr id="67616" name="图片 28"/>
                <p:cNvPicPr>
                  <a:picLocks noChangeAspect="1"/>
                </p:cNvPicPr>
                <p:nvPr/>
              </p:nvPicPr>
              <p:blipFill>
                <a:blip r:embed="rId3"/>
                <a:srcRect b="8411"/>
                <a:stretch>
                  <a:fillRect/>
                </a:stretch>
              </p:blipFill>
              <p:spPr>
                <a:xfrm>
                  <a:off x="354846" y="1865882"/>
                  <a:ext cx="2095200" cy="3723358"/>
                </a:xfrm>
                <a:prstGeom prst="rect">
                  <a:avLst/>
                </a:prstGeom>
                <a:noFill/>
                <a:ln w="9525">
                  <a:noFill/>
                </a:ln>
              </p:spPr>
            </p:pic>
          </p:grpSp>
          <p:pic>
            <p:nvPicPr>
              <p:cNvPr id="67617" name="图片 26"/>
              <p:cNvPicPr>
                <a:picLocks noChangeAspect="1"/>
              </p:cNvPicPr>
              <p:nvPr/>
            </p:nvPicPr>
            <p:blipFill>
              <a:blip r:embed="rId6"/>
              <a:stretch>
                <a:fillRect/>
              </a:stretch>
            </p:blipFill>
            <p:spPr>
              <a:xfrm>
                <a:off x="5049792" y="2997686"/>
                <a:ext cx="1670400" cy="2969600"/>
              </a:xfrm>
              <a:prstGeom prst="rect">
                <a:avLst/>
              </a:prstGeom>
              <a:noFill/>
              <a:ln w="9525">
                <a:noFill/>
              </a:ln>
            </p:spPr>
          </p:pic>
        </p:grpSp>
        <p:grpSp>
          <p:nvGrpSpPr>
            <p:cNvPr id="67618" name="组合 22"/>
            <p:cNvGrpSpPr/>
            <p:nvPr/>
          </p:nvGrpSpPr>
          <p:grpSpPr>
            <a:xfrm>
              <a:off x="4149725" y="2325897"/>
              <a:ext cx="2300113" cy="4247300"/>
              <a:chOff x="-38915" y="1052736"/>
              <a:chExt cx="2882723" cy="5323125"/>
            </a:xfrm>
          </p:grpSpPr>
          <p:pic>
            <p:nvPicPr>
              <p:cNvPr id="67619" name="图片 23"/>
              <p:cNvPicPr>
                <a:picLocks noChangeAspect="1"/>
              </p:cNvPicPr>
              <p:nvPr/>
            </p:nvPicPr>
            <p:blipFill>
              <a:blip r:embed="rId2"/>
              <a:stretch>
                <a:fillRect/>
              </a:stretch>
            </p:blipFill>
            <p:spPr>
              <a:xfrm>
                <a:off x="-38915" y="1052736"/>
                <a:ext cx="2882723" cy="5323125"/>
              </a:xfrm>
              <a:prstGeom prst="rect">
                <a:avLst/>
              </a:prstGeom>
              <a:noFill/>
              <a:ln w="9525">
                <a:noFill/>
              </a:ln>
            </p:spPr>
          </p:pic>
          <p:pic>
            <p:nvPicPr>
              <p:cNvPr id="67620" name="图片 24"/>
              <p:cNvPicPr>
                <a:picLocks noChangeAspect="1"/>
              </p:cNvPicPr>
              <p:nvPr/>
            </p:nvPicPr>
            <p:blipFill>
              <a:blip r:embed="rId3"/>
              <a:srcRect b="8411"/>
              <a:stretch>
                <a:fillRect/>
              </a:stretch>
            </p:blipFill>
            <p:spPr>
              <a:xfrm>
                <a:off x="354846" y="1865882"/>
                <a:ext cx="2095200" cy="3723358"/>
              </a:xfrm>
              <a:prstGeom prst="rect">
                <a:avLst/>
              </a:prstGeom>
              <a:noFill/>
              <a:ln w="9525">
                <a:noFill/>
              </a:ln>
            </p:spPr>
          </p:pic>
        </p:grpSp>
      </p:grpSp>
      <p:sp>
        <p:nvSpPr>
          <p:cNvPr id="67621" name="Rectangle 2"/>
          <p:cNvSpPr/>
          <p:nvPr/>
        </p:nvSpPr>
        <p:spPr>
          <a:xfrm>
            <a:off x="1165225" y="531813"/>
            <a:ext cx="6335713"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全天候营业（</a:t>
            </a:r>
            <a:r>
              <a:rPr lang="en-US" altLang="zh-CN" sz="2000" dirty="0">
                <a:solidFill>
                  <a:srgbClr val="7F7F7F"/>
                </a:solidFill>
                <a:latin typeface="微软雅黑" panose="020B0503020204020204" pitchFamily="34" charset="-122"/>
                <a:ea typeface="微软雅黑" panose="020B0503020204020204" pitchFamily="34" charset="-122"/>
              </a:rPr>
              <a:t>3/10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组合 9"/>
          <p:cNvGrpSpPr/>
          <p:nvPr/>
        </p:nvGrpSpPr>
        <p:grpSpPr>
          <a:xfrm>
            <a:off x="377825" y="3817938"/>
            <a:ext cx="723900" cy="866775"/>
            <a:chOff x="391457" y="3933056"/>
            <a:chExt cx="724159" cy="866384"/>
          </a:xfrm>
        </p:grpSpPr>
        <p:sp>
          <p:nvSpPr>
            <p:cNvPr id="3" name="KSO_Shape"/>
            <p:cNvSpPr/>
            <p:nvPr/>
          </p:nvSpPr>
          <p:spPr bwMode="auto">
            <a:xfrm>
              <a:off x="396222" y="3933056"/>
              <a:ext cx="719394" cy="588696"/>
            </a:xfrm>
            <a:custGeom>
              <a:avLst/>
              <a:gdLst>
                <a:gd name="T0" fmla="*/ 885340 w 6524"/>
                <a:gd name="T1" fmla="*/ 839496 h 4376"/>
                <a:gd name="T2" fmla="*/ 828693 w 6524"/>
                <a:gd name="T3" fmla="*/ 733209 h 4376"/>
                <a:gd name="T4" fmla="*/ 858184 w 6524"/>
                <a:gd name="T5" fmla="*/ 652033 h 4376"/>
                <a:gd name="T6" fmla="*/ 887676 w 6524"/>
                <a:gd name="T7" fmla="*/ 591881 h 4376"/>
                <a:gd name="T8" fmla="*/ 927096 w 6524"/>
                <a:gd name="T9" fmla="*/ 529102 h 4376"/>
                <a:gd name="T10" fmla="*/ 924176 w 6524"/>
                <a:gd name="T11" fmla="*/ 420186 h 4376"/>
                <a:gd name="T12" fmla="*/ 909576 w 6524"/>
                <a:gd name="T13" fmla="*/ 333754 h 4376"/>
                <a:gd name="T14" fmla="*/ 906948 w 6524"/>
                <a:gd name="T15" fmla="*/ 127603 h 4376"/>
                <a:gd name="T16" fmla="*/ 800661 w 6524"/>
                <a:gd name="T17" fmla="*/ 33872 h 4376"/>
                <a:gd name="T18" fmla="*/ 661085 w 6524"/>
                <a:gd name="T19" fmla="*/ 584 h 4376"/>
                <a:gd name="T20" fmla="*/ 510122 w 6524"/>
                <a:gd name="T21" fmla="*/ 41756 h 4376"/>
                <a:gd name="T22" fmla="*/ 417850 w 6524"/>
                <a:gd name="T23" fmla="*/ 149503 h 4376"/>
                <a:gd name="T24" fmla="*/ 409674 w 6524"/>
                <a:gd name="T25" fmla="*/ 359742 h 4376"/>
                <a:gd name="T26" fmla="*/ 397118 w 6524"/>
                <a:gd name="T27" fmla="*/ 436830 h 4376"/>
                <a:gd name="T28" fmla="*/ 420186 w 6524"/>
                <a:gd name="T29" fmla="*/ 571441 h 4376"/>
                <a:gd name="T30" fmla="*/ 465446 w 6524"/>
                <a:gd name="T31" fmla="*/ 597137 h 4376"/>
                <a:gd name="T32" fmla="*/ 510998 w 6524"/>
                <a:gd name="T33" fmla="*/ 762408 h 4376"/>
                <a:gd name="T34" fmla="*/ 427486 w 6524"/>
                <a:gd name="T35" fmla="*/ 869280 h 4376"/>
                <a:gd name="T36" fmla="*/ 56648 w 6524"/>
                <a:gd name="T37" fmla="*/ 1014695 h 4376"/>
                <a:gd name="T38" fmla="*/ 3212 w 6524"/>
                <a:gd name="T39" fmla="*/ 1073679 h 4376"/>
                <a:gd name="T40" fmla="*/ 1334726 w 6524"/>
                <a:gd name="T41" fmla="*/ 1073679 h 4376"/>
                <a:gd name="T42" fmla="*/ 1270779 w 6524"/>
                <a:gd name="T43" fmla="*/ 1009439 h 4376"/>
                <a:gd name="T44" fmla="*/ 1406850 w 6524"/>
                <a:gd name="T45" fmla="*/ 904612 h 4376"/>
                <a:gd name="T46" fmla="*/ 1298227 w 6524"/>
                <a:gd name="T47" fmla="*/ 822560 h 4376"/>
                <a:gd name="T48" fmla="*/ 1324506 w 6524"/>
                <a:gd name="T49" fmla="*/ 770292 h 4376"/>
                <a:gd name="T50" fmla="*/ 1336186 w 6524"/>
                <a:gd name="T51" fmla="*/ 705761 h 4376"/>
                <a:gd name="T52" fmla="*/ 1371518 w 6524"/>
                <a:gd name="T53" fmla="*/ 671305 h 4376"/>
                <a:gd name="T54" fmla="*/ 1378526 w 6524"/>
                <a:gd name="T55" fmla="*/ 581661 h 4376"/>
                <a:gd name="T56" fmla="*/ 1365094 w 6524"/>
                <a:gd name="T57" fmla="*/ 511582 h 4376"/>
                <a:gd name="T58" fmla="*/ 1359838 w 6524"/>
                <a:gd name="T59" fmla="*/ 353902 h 4376"/>
                <a:gd name="T60" fmla="*/ 1265815 w 6524"/>
                <a:gd name="T61" fmla="*/ 286743 h 4376"/>
                <a:gd name="T62" fmla="*/ 1161571 w 6524"/>
                <a:gd name="T63" fmla="*/ 277399 h 4376"/>
                <a:gd name="T64" fmla="*/ 1043896 w 6524"/>
                <a:gd name="T65" fmla="*/ 329374 h 4376"/>
                <a:gd name="T66" fmla="*/ 1002724 w 6524"/>
                <a:gd name="T67" fmla="*/ 442086 h 4376"/>
                <a:gd name="T68" fmla="*/ 1010316 w 6524"/>
                <a:gd name="T69" fmla="*/ 560345 h 4376"/>
                <a:gd name="T70" fmla="*/ 1008564 w 6524"/>
                <a:gd name="T71" fmla="*/ 660793 h 4376"/>
                <a:gd name="T72" fmla="*/ 1045648 w 6524"/>
                <a:gd name="T73" fmla="*/ 699337 h 4376"/>
                <a:gd name="T74" fmla="*/ 1076599 w 6524"/>
                <a:gd name="T75" fmla="*/ 806792 h 4376"/>
                <a:gd name="T76" fmla="*/ 1107551 w 6524"/>
                <a:gd name="T77" fmla="*/ 909284 h 4376"/>
                <a:gd name="T78" fmla="*/ 1318082 w 6524"/>
                <a:gd name="T79" fmla="*/ 999803 h 4376"/>
                <a:gd name="T80" fmla="*/ 1366846 w 6524"/>
                <a:gd name="T81" fmla="*/ 1068131 h 4376"/>
                <a:gd name="T82" fmla="*/ 1666145 w 6524"/>
                <a:gd name="T83" fmla="*/ 1034843 h 4376"/>
                <a:gd name="T84" fmla="*/ 1606285 w 6524"/>
                <a:gd name="T85" fmla="*/ 986663 h 4376"/>
                <a:gd name="T86" fmla="*/ 1881932 w 6524"/>
                <a:gd name="T87" fmla="*/ 971187 h 4376"/>
                <a:gd name="T88" fmla="*/ 1692425 w 6524"/>
                <a:gd name="T89" fmla="*/ 895852 h 4376"/>
                <a:gd name="T90" fmla="*/ 1646873 w 6524"/>
                <a:gd name="T91" fmla="*/ 837160 h 4376"/>
                <a:gd name="T92" fmla="*/ 1666145 w 6524"/>
                <a:gd name="T93" fmla="*/ 787812 h 4376"/>
                <a:gd name="T94" fmla="*/ 1689213 w 6524"/>
                <a:gd name="T95" fmla="*/ 752772 h 4376"/>
                <a:gd name="T96" fmla="*/ 1703813 w 6524"/>
                <a:gd name="T97" fmla="*/ 691161 h 4376"/>
                <a:gd name="T98" fmla="*/ 1691549 w 6524"/>
                <a:gd name="T99" fmla="*/ 638893 h 4376"/>
                <a:gd name="T100" fmla="*/ 1686877 w 6524"/>
                <a:gd name="T101" fmla="*/ 515962 h 4376"/>
                <a:gd name="T102" fmla="*/ 1612709 w 6524"/>
                <a:gd name="T103" fmla="*/ 468950 h 4376"/>
                <a:gd name="T104" fmla="*/ 1509926 w 6524"/>
                <a:gd name="T105" fmla="*/ 478002 h 4376"/>
                <a:gd name="T106" fmla="*/ 1453862 w 6524"/>
                <a:gd name="T107" fmla="*/ 522678 h 4376"/>
                <a:gd name="T108" fmla="*/ 1439554 w 6524"/>
                <a:gd name="T109" fmla="*/ 618161 h 4376"/>
                <a:gd name="T110" fmla="*/ 1437218 w 6524"/>
                <a:gd name="T111" fmla="*/ 679481 h 4376"/>
                <a:gd name="T112" fmla="*/ 1455322 w 6524"/>
                <a:gd name="T113" fmla="*/ 756276 h 4376"/>
                <a:gd name="T114" fmla="*/ 1485398 w 6524"/>
                <a:gd name="T115" fmla="*/ 828692 h 4376"/>
                <a:gd name="T116" fmla="*/ 1457074 w 6524"/>
                <a:gd name="T117" fmla="*/ 891180 h 4376"/>
                <a:gd name="T118" fmla="*/ 1654757 w 6524"/>
                <a:gd name="T119" fmla="*/ 974691 h 4376"/>
                <a:gd name="T120" fmla="*/ 1699725 w 6524"/>
                <a:gd name="T121" fmla="*/ 1038931 h 437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524" h="4376">
                  <a:moveTo>
                    <a:pt x="4032" y="3336"/>
                  </a:moveTo>
                  <a:lnTo>
                    <a:pt x="4032" y="3336"/>
                  </a:lnTo>
                  <a:lnTo>
                    <a:pt x="3856" y="3260"/>
                  </a:lnTo>
                  <a:lnTo>
                    <a:pt x="3674" y="3182"/>
                  </a:lnTo>
                  <a:lnTo>
                    <a:pt x="3492" y="3105"/>
                  </a:lnTo>
                  <a:lnTo>
                    <a:pt x="3315" y="3031"/>
                  </a:lnTo>
                  <a:lnTo>
                    <a:pt x="3118" y="2977"/>
                  </a:lnTo>
                  <a:lnTo>
                    <a:pt x="3103" y="2966"/>
                  </a:lnTo>
                  <a:lnTo>
                    <a:pt x="3089" y="2952"/>
                  </a:lnTo>
                  <a:lnTo>
                    <a:pt x="3075" y="2934"/>
                  </a:lnTo>
                  <a:lnTo>
                    <a:pt x="3060" y="2916"/>
                  </a:lnTo>
                  <a:lnTo>
                    <a:pt x="3046" y="2896"/>
                  </a:lnTo>
                  <a:lnTo>
                    <a:pt x="3032" y="2875"/>
                  </a:lnTo>
                  <a:lnTo>
                    <a:pt x="3019" y="2852"/>
                  </a:lnTo>
                  <a:lnTo>
                    <a:pt x="3006" y="2829"/>
                  </a:lnTo>
                  <a:lnTo>
                    <a:pt x="2981" y="2781"/>
                  </a:lnTo>
                  <a:lnTo>
                    <a:pt x="2958" y="2735"/>
                  </a:lnTo>
                  <a:lnTo>
                    <a:pt x="2921" y="2655"/>
                  </a:lnTo>
                  <a:lnTo>
                    <a:pt x="2795" y="2636"/>
                  </a:lnTo>
                  <a:lnTo>
                    <a:pt x="2797" y="2612"/>
                  </a:lnTo>
                  <a:lnTo>
                    <a:pt x="2801" y="2591"/>
                  </a:lnTo>
                  <a:lnTo>
                    <a:pt x="2806" y="2571"/>
                  </a:lnTo>
                  <a:lnTo>
                    <a:pt x="2813" y="2554"/>
                  </a:lnTo>
                  <a:lnTo>
                    <a:pt x="2820" y="2538"/>
                  </a:lnTo>
                  <a:lnTo>
                    <a:pt x="2829" y="2525"/>
                  </a:lnTo>
                  <a:lnTo>
                    <a:pt x="2838" y="2511"/>
                  </a:lnTo>
                  <a:lnTo>
                    <a:pt x="2847" y="2498"/>
                  </a:lnTo>
                  <a:lnTo>
                    <a:pt x="2868" y="2475"/>
                  </a:lnTo>
                  <a:lnTo>
                    <a:pt x="2878" y="2463"/>
                  </a:lnTo>
                  <a:lnTo>
                    <a:pt x="2888" y="2450"/>
                  </a:lnTo>
                  <a:lnTo>
                    <a:pt x="2897" y="2436"/>
                  </a:lnTo>
                  <a:lnTo>
                    <a:pt x="2906" y="2421"/>
                  </a:lnTo>
                  <a:lnTo>
                    <a:pt x="2913" y="2404"/>
                  </a:lnTo>
                  <a:lnTo>
                    <a:pt x="2921" y="2386"/>
                  </a:lnTo>
                  <a:lnTo>
                    <a:pt x="2926" y="2367"/>
                  </a:lnTo>
                  <a:lnTo>
                    <a:pt x="2930" y="2349"/>
                  </a:lnTo>
                  <a:lnTo>
                    <a:pt x="2933" y="2331"/>
                  </a:lnTo>
                  <a:lnTo>
                    <a:pt x="2935" y="2312"/>
                  </a:lnTo>
                  <a:lnTo>
                    <a:pt x="2937" y="2272"/>
                  </a:lnTo>
                  <a:lnTo>
                    <a:pt x="2939" y="2233"/>
                  </a:lnTo>
                  <a:lnTo>
                    <a:pt x="2942" y="2194"/>
                  </a:lnTo>
                  <a:lnTo>
                    <a:pt x="2944" y="2175"/>
                  </a:lnTo>
                  <a:lnTo>
                    <a:pt x="2947" y="2155"/>
                  </a:lnTo>
                  <a:lnTo>
                    <a:pt x="2951" y="2137"/>
                  </a:lnTo>
                  <a:lnTo>
                    <a:pt x="2956" y="2119"/>
                  </a:lnTo>
                  <a:lnTo>
                    <a:pt x="2963" y="2102"/>
                  </a:lnTo>
                  <a:lnTo>
                    <a:pt x="2971" y="2085"/>
                  </a:lnTo>
                  <a:lnTo>
                    <a:pt x="2977" y="2074"/>
                  </a:lnTo>
                  <a:lnTo>
                    <a:pt x="2984" y="2065"/>
                  </a:lnTo>
                  <a:lnTo>
                    <a:pt x="2993" y="2057"/>
                  </a:lnTo>
                  <a:lnTo>
                    <a:pt x="3002" y="2050"/>
                  </a:lnTo>
                  <a:lnTo>
                    <a:pt x="3011" y="2043"/>
                  </a:lnTo>
                  <a:lnTo>
                    <a:pt x="3021" y="2038"/>
                  </a:lnTo>
                  <a:lnTo>
                    <a:pt x="3040" y="2027"/>
                  </a:lnTo>
                  <a:lnTo>
                    <a:pt x="3061" y="2015"/>
                  </a:lnTo>
                  <a:lnTo>
                    <a:pt x="3081" y="2004"/>
                  </a:lnTo>
                  <a:lnTo>
                    <a:pt x="3090" y="1998"/>
                  </a:lnTo>
                  <a:lnTo>
                    <a:pt x="3098" y="1991"/>
                  </a:lnTo>
                  <a:lnTo>
                    <a:pt x="3106" y="1983"/>
                  </a:lnTo>
                  <a:lnTo>
                    <a:pt x="3113" y="1974"/>
                  </a:lnTo>
                  <a:lnTo>
                    <a:pt x="3119" y="1965"/>
                  </a:lnTo>
                  <a:lnTo>
                    <a:pt x="3125" y="1955"/>
                  </a:lnTo>
                  <a:lnTo>
                    <a:pt x="3137" y="1933"/>
                  </a:lnTo>
                  <a:lnTo>
                    <a:pt x="3147" y="1910"/>
                  </a:lnTo>
                  <a:lnTo>
                    <a:pt x="3155" y="1886"/>
                  </a:lnTo>
                  <a:lnTo>
                    <a:pt x="3163" y="1860"/>
                  </a:lnTo>
                  <a:lnTo>
                    <a:pt x="3169" y="1836"/>
                  </a:lnTo>
                  <a:lnTo>
                    <a:pt x="3175" y="1812"/>
                  </a:lnTo>
                  <a:lnTo>
                    <a:pt x="3179" y="1789"/>
                  </a:lnTo>
                  <a:lnTo>
                    <a:pt x="3186" y="1749"/>
                  </a:lnTo>
                  <a:lnTo>
                    <a:pt x="3192" y="1705"/>
                  </a:lnTo>
                  <a:lnTo>
                    <a:pt x="3196" y="1659"/>
                  </a:lnTo>
                  <a:lnTo>
                    <a:pt x="3197" y="1637"/>
                  </a:lnTo>
                  <a:lnTo>
                    <a:pt x="3198" y="1614"/>
                  </a:lnTo>
                  <a:lnTo>
                    <a:pt x="3197" y="1590"/>
                  </a:lnTo>
                  <a:lnTo>
                    <a:pt x="3196" y="1568"/>
                  </a:lnTo>
                  <a:lnTo>
                    <a:pt x="3194" y="1545"/>
                  </a:lnTo>
                  <a:lnTo>
                    <a:pt x="3191" y="1522"/>
                  </a:lnTo>
                  <a:lnTo>
                    <a:pt x="3186" y="1501"/>
                  </a:lnTo>
                  <a:lnTo>
                    <a:pt x="3181" y="1480"/>
                  </a:lnTo>
                  <a:lnTo>
                    <a:pt x="3174" y="1459"/>
                  </a:lnTo>
                  <a:lnTo>
                    <a:pt x="3165" y="1439"/>
                  </a:lnTo>
                  <a:lnTo>
                    <a:pt x="3155" y="1419"/>
                  </a:lnTo>
                  <a:lnTo>
                    <a:pt x="3146" y="1403"/>
                  </a:lnTo>
                  <a:lnTo>
                    <a:pt x="3138" y="1389"/>
                  </a:lnTo>
                  <a:lnTo>
                    <a:pt x="3131" y="1375"/>
                  </a:lnTo>
                  <a:lnTo>
                    <a:pt x="3124" y="1361"/>
                  </a:lnTo>
                  <a:lnTo>
                    <a:pt x="3119" y="1345"/>
                  </a:lnTo>
                  <a:lnTo>
                    <a:pt x="3114" y="1326"/>
                  </a:lnTo>
                  <a:lnTo>
                    <a:pt x="3111" y="1302"/>
                  </a:lnTo>
                  <a:lnTo>
                    <a:pt x="3110" y="1283"/>
                  </a:lnTo>
                  <a:lnTo>
                    <a:pt x="3109" y="1261"/>
                  </a:lnTo>
                  <a:lnTo>
                    <a:pt x="3110" y="1234"/>
                  </a:lnTo>
                  <a:lnTo>
                    <a:pt x="3111" y="1206"/>
                  </a:lnTo>
                  <a:lnTo>
                    <a:pt x="3115" y="1143"/>
                  </a:lnTo>
                  <a:lnTo>
                    <a:pt x="3120" y="1075"/>
                  </a:lnTo>
                  <a:lnTo>
                    <a:pt x="3133" y="949"/>
                  </a:lnTo>
                  <a:lnTo>
                    <a:pt x="3137" y="901"/>
                  </a:lnTo>
                  <a:lnTo>
                    <a:pt x="3139" y="868"/>
                  </a:lnTo>
                  <a:lnTo>
                    <a:pt x="3140" y="809"/>
                  </a:lnTo>
                  <a:lnTo>
                    <a:pt x="3140" y="751"/>
                  </a:lnTo>
                  <a:lnTo>
                    <a:pt x="3138" y="694"/>
                  </a:lnTo>
                  <a:lnTo>
                    <a:pt x="3135" y="637"/>
                  </a:lnTo>
                  <a:lnTo>
                    <a:pt x="3130" y="580"/>
                  </a:lnTo>
                  <a:lnTo>
                    <a:pt x="3126" y="552"/>
                  </a:lnTo>
                  <a:lnTo>
                    <a:pt x="3122" y="523"/>
                  </a:lnTo>
                  <a:lnTo>
                    <a:pt x="3117" y="495"/>
                  </a:lnTo>
                  <a:lnTo>
                    <a:pt x="3112" y="465"/>
                  </a:lnTo>
                  <a:lnTo>
                    <a:pt x="3106" y="437"/>
                  </a:lnTo>
                  <a:lnTo>
                    <a:pt x="3099" y="408"/>
                  </a:lnTo>
                  <a:lnTo>
                    <a:pt x="3091" y="385"/>
                  </a:lnTo>
                  <a:lnTo>
                    <a:pt x="3081" y="361"/>
                  </a:lnTo>
                  <a:lnTo>
                    <a:pt x="3067" y="333"/>
                  </a:lnTo>
                  <a:lnTo>
                    <a:pt x="3058" y="317"/>
                  </a:lnTo>
                  <a:lnTo>
                    <a:pt x="3049" y="301"/>
                  </a:lnTo>
                  <a:lnTo>
                    <a:pt x="3039" y="286"/>
                  </a:lnTo>
                  <a:lnTo>
                    <a:pt x="3029" y="272"/>
                  </a:lnTo>
                  <a:lnTo>
                    <a:pt x="3017" y="258"/>
                  </a:lnTo>
                  <a:lnTo>
                    <a:pt x="3005" y="244"/>
                  </a:lnTo>
                  <a:lnTo>
                    <a:pt x="2993" y="234"/>
                  </a:lnTo>
                  <a:lnTo>
                    <a:pt x="2979" y="225"/>
                  </a:lnTo>
                  <a:lnTo>
                    <a:pt x="2832" y="200"/>
                  </a:lnTo>
                  <a:lnTo>
                    <a:pt x="2742" y="116"/>
                  </a:lnTo>
                  <a:lnTo>
                    <a:pt x="2707" y="95"/>
                  </a:lnTo>
                  <a:lnTo>
                    <a:pt x="2673" y="78"/>
                  </a:lnTo>
                  <a:lnTo>
                    <a:pt x="2638" y="62"/>
                  </a:lnTo>
                  <a:lnTo>
                    <a:pt x="2604" y="48"/>
                  </a:lnTo>
                  <a:lnTo>
                    <a:pt x="2568" y="36"/>
                  </a:lnTo>
                  <a:lnTo>
                    <a:pt x="2534" y="26"/>
                  </a:lnTo>
                  <a:lnTo>
                    <a:pt x="2500" y="18"/>
                  </a:lnTo>
                  <a:lnTo>
                    <a:pt x="2466" y="11"/>
                  </a:lnTo>
                  <a:lnTo>
                    <a:pt x="2432" y="6"/>
                  </a:lnTo>
                  <a:lnTo>
                    <a:pt x="2397" y="3"/>
                  </a:lnTo>
                  <a:lnTo>
                    <a:pt x="2364" y="1"/>
                  </a:lnTo>
                  <a:lnTo>
                    <a:pt x="2330" y="0"/>
                  </a:lnTo>
                  <a:lnTo>
                    <a:pt x="2297" y="0"/>
                  </a:lnTo>
                  <a:lnTo>
                    <a:pt x="2264" y="2"/>
                  </a:lnTo>
                  <a:lnTo>
                    <a:pt x="2232" y="4"/>
                  </a:lnTo>
                  <a:lnTo>
                    <a:pt x="2199" y="8"/>
                  </a:lnTo>
                  <a:lnTo>
                    <a:pt x="2168" y="13"/>
                  </a:lnTo>
                  <a:lnTo>
                    <a:pt x="2136" y="18"/>
                  </a:lnTo>
                  <a:lnTo>
                    <a:pt x="2106" y="24"/>
                  </a:lnTo>
                  <a:lnTo>
                    <a:pt x="2076" y="31"/>
                  </a:lnTo>
                  <a:lnTo>
                    <a:pt x="2047" y="38"/>
                  </a:lnTo>
                  <a:lnTo>
                    <a:pt x="2018" y="47"/>
                  </a:lnTo>
                  <a:lnTo>
                    <a:pt x="1963" y="63"/>
                  </a:lnTo>
                  <a:lnTo>
                    <a:pt x="1910" y="81"/>
                  </a:lnTo>
                  <a:lnTo>
                    <a:pt x="1861" y="98"/>
                  </a:lnTo>
                  <a:lnTo>
                    <a:pt x="1816" y="117"/>
                  </a:lnTo>
                  <a:lnTo>
                    <a:pt x="1774" y="133"/>
                  </a:lnTo>
                  <a:lnTo>
                    <a:pt x="1747" y="143"/>
                  </a:lnTo>
                  <a:lnTo>
                    <a:pt x="1719" y="155"/>
                  </a:lnTo>
                  <a:lnTo>
                    <a:pt x="1692" y="169"/>
                  </a:lnTo>
                  <a:lnTo>
                    <a:pt x="1667" y="186"/>
                  </a:lnTo>
                  <a:lnTo>
                    <a:pt x="1641" y="203"/>
                  </a:lnTo>
                  <a:lnTo>
                    <a:pt x="1618" y="222"/>
                  </a:lnTo>
                  <a:lnTo>
                    <a:pt x="1595" y="243"/>
                  </a:lnTo>
                  <a:lnTo>
                    <a:pt x="1572" y="267"/>
                  </a:lnTo>
                  <a:lnTo>
                    <a:pt x="1550" y="291"/>
                  </a:lnTo>
                  <a:lnTo>
                    <a:pt x="1530" y="318"/>
                  </a:lnTo>
                  <a:lnTo>
                    <a:pt x="1510" y="346"/>
                  </a:lnTo>
                  <a:lnTo>
                    <a:pt x="1492" y="376"/>
                  </a:lnTo>
                  <a:lnTo>
                    <a:pt x="1475" y="408"/>
                  </a:lnTo>
                  <a:lnTo>
                    <a:pt x="1460" y="441"/>
                  </a:lnTo>
                  <a:lnTo>
                    <a:pt x="1444" y="476"/>
                  </a:lnTo>
                  <a:lnTo>
                    <a:pt x="1431" y="512"/>
                  </a:lnTo>
                  <a:lnTo>
                    <a:pt x="1419" y="550"/>
                  </a:lnTo>
                  <a:lnTo>
                    <a:pt x="1408" y="589"/>
                  </a:lnTo>
                  <a:lnTo>
                    <a:pt x="1398" y="631"/>
                  </a:lnTo>
                  <a:lnTo>
                    <a:pt x="1390" y="673"/>
                  </a:lnTo>
                  <a:lnTo>
                    <a:pt x="1383" y="717"/>
                  </a:lnTo>
                  <a:lnTo>
                    <a:pt x="1377" y="763"/>
                  </a:lnTo>
                  <a:lnTo>
                    <a:pt x="1373" y="809"/>
                  </a:lnTo>
                  <a:lnTo>
                    <a:pt x="1371" y="857"/>
                  </a:lnTo>
                  <a:lnTo>
                    <a:pt x="1371" y="907"/>
                  </a:lnTo>
                  <a:lnTo>
                    <a:pt x="1372" y="958"/>
                  </a:lnTo>
                  <a:lnTo>
                    <a:pt x="1374" y="1010"/>
                  </a:lnTo>
                  <a:lnTo>
                    <a:pt x="1378" y="1064"/>
                  </a:lnTo>
                  <a:lnTo>
                    <a:pt x="1385" y="1119"/>
                  </a:lnTo>
                  <a:lnTo>
                    <a:pt x="1393" y="1176"/>
                  </a:lnTo>
                  <a:lnTo>
                    <a:pt x="1403" y="1232"/>
                  </a:lnTo>
                  <a:lnTo>
                    <a:pt x="1414" y="1291"/>
                  </a:lnTo>
                  <a:lnTo>
                    <a:pt x="1417" y="1311"/>
                  </a:lnTo>
                  <a:lnTo>
                    <a:pt x="1418" y="1330"/>
                  </a:lnTo>
                  <a:lnTo>
                    <a:pt x="1417" y="1346"/>
                  </a:lnTo>
                  <a:lnTo>
                    <a:pt x="1415" y="1362"/>
                  </a:lnTo>
                  <a:lnTo>
                    <a:pt x="1411" y="1377"/>
                  </a:lnTo>
                  <a:lnTo>
                    <a:pt x="1406" y="1392"/>
                  </a:lnTo>
                  <a:lnTo>
                    <a:pt x="1400" y="1405"/>
                  </a:lnTo>
                  <a:lnTo>
                    <a:pt x="1394" y="1418"/>
                  </a:lnTo>
                  <a:lnTo>
                    <a:pt x="1382" y="1441"/>
                  </a:lnTo>
                  <a:lnTo>
                    <a:pt x="1369" y="1464"/>
                  </a:lnTo>
                  <a:lnTo>
                    <a:pt x="1365" y="1474"/>
                  </a:lnTo>
                  <a:lnTo>
                    <a:pt x="1362" y="1485"/>
                  </a:lnTo>
                  <a:lnTo>
                    <a:pt x="1360" y="1496"/>
                  </a:lnTo>
                  <a:lnTo>
                    <a:pt x="1360" y="1507"/>
                  </a:lnTo>
                  <a:lnTo>
                    <a:pt x="1364" y="1563"/>
                  </a:lnTo>
                  <a:lnTo>
                    <a:pt x="1369" y="1631"/>
                  </a:lnTo>
                  <a:lnTo>
                    <a:pt x="1372" y="1668"/>
                  </a:lnTo>
                  <a:lnTo>
                    <a:pt x="1376" y="1706"/>
                  </a:lnTo>
                  <a:lnTo>
                    <a:pt x="1382" y="1746"/>
                  </a:lnTo>
                  <a:lnTo>
                    <a:pt x="1387" y="1784"/>
                  </a:lnTo>
                  <a:lnTo>
                    <a:pt x="1395" y="1823"/>
                  </a:lnTo>
                  <a:lnTo>
                    <a:pt x="1403" y="1859"/>
                  </a:lnTo>
                  <a:lnTo>
                    <a:pt x="1413" y="1895"/>
                  </a:lnTo>
                  <a:lnTo>
                    <a:pt x="1419" y="1911"/>
                  </a:lnTo>
                  <a:lnTo>
                    <a:pt x="1425" y="1927"/>
                  </a:lnTo>
                  <a:lnTo>
                    <a:pt x="1432" y="1942"/>
                  </a:lnTo>
                  <a:lnTo>
                    <a:pt x="1439" y="1957"/>
                  </a:lnTo>
                  <a:lnTo>
                    <a:pt x="1447" y="1971"/>
                  </a:lnTo>
                  <a:lnTo>
                    <a:pt x="1456" y="1983"/>
                  </a:lnTo>
                  <a:lnTo>
                    <a:pt x="1465" y="1994"/>
                  </a:lnTo>
                  <a:lnTo>
                    <a:pt x="1475" y="2005"/>
                  </a:lnTo>
                  <a:lnTo>
                    <a:pt x="1485" y="2014"/>
                  </a:lnTo>
                  <a:lnTo>
                    <a:pt x="1496" y="2022"/>
                  </a:lnTo>
                  <a:lnTo>
                    <a:pt x="1504" y="2026"/>
                  </a:lnTo>
                  <a:lnTo>
                    <a:pt x="1516" y="2030"/>
                  </a:lnTo>
                  <a:lnTo>
                    <a:pt x="1550" y="2038"/>
                  </a:lnTo>
                  <a:lnTo>
                    <a:pt x="1580" y="2045"/>
                  </a:lnTo>
                  <a:lnTo>
                    <a:pt x="1591" y="2046"/>
                  </a:lnTo>
                  <a:lnTo>
                    <a:pt x="1593" y="2046"/>
                  </a:lnTo>
                  <a:lnTo>
                    <a:pt x="1594" y="2045"/>
                  </a:lnTo>
                  <a:lnTo>
                    <a:pt x="1629" y="2421"/>
                  </a:lnTo>
                  <a:lnTo>
                    <a:pt x="1635" y="2436"/>
                  </a:lnTo>
                  <a:lnTo>
                    <a:pt x="1642" y="2450"/>
                  </a:lnTo>
                  <a:lnTo>
                    <a:pt x="1650" y="2462"/>
                  </a:lnTo>
                  <a:lnTo>
                    <a:pt x="1658" y="2473"/>
                  </a:lnTo>
                  <a:lnTo>
                    <a:pt x="1677" y="2493"/>
                  </a:lnTo>
                  <a:lnTo>
                    <a:pt x="1695" y="2514"/>
                  </a:lnTo>
                  <a:lnTo>
                    <a:pt x="1704" y="2524"/>
                  </a:lnTo>
                  <a:lnTo>
                    <a:pt x="1713" y="2536"/>
                  </a:lnTo>
                  <a:lnTo>
                    <a:pt x="1721" y="2548"/>
                  </a:lnTo>
                  <a:lnTo>
                    <a:pt x="1730" y="2561"/>
                  </a:lnTo>
                  <a:lnTo>
                    <a:pt x="1738" y="2575"/>
                  </a:lnTo>
                  <a:lnTo>
                    <a:pt x="1744" y="2593"/>
                  </a:lnTo>
                  <a:lnTo>
                    <a:pt x="1750" y="2611"/>
                  </a:lnTo>
                  <a:lnTo>
                    <a:pt x="1754" y="2631"/>
                  </a:lnTo>
                  <a:lnTo>
                    <a:pt x="1661" y="2655"/>
                  </a:lnTo>
                  <a:lnTo>
                    <a:pt x="1623" y="2735"/>
                  </a:lnTo>
                  <a:lnTo>
                    <a:pt x="1601" y="2781"/>
                  </a:lnTo>
                  <a:lnTo>
                    <a:pt x="1575" y="2829"/>
                  </a:lnTo>
                  <a:lnTo>
                    <a:pt x="1563" y="2852"/>
                  </a:lnTo>
                  <a:lnTo>
                    <a:pt x="1549" y="2875"/>
                  </a:lnTo>
                  <a:lnTo>
                    <a:pt x="1536" y="2896"/>
                  </a:lnTo>
                  <a:lnTo>
                    <a:pt x="1522" y="2916"/>
                  </a:lnTo>
                  <a:lnTo>
                    <a:pt x="1507" y="2934"/>
                  </a:lnTo>
                  <a:lnTo>
                    <a:pt x="1493" y="2952"/>
                  </a:lnTo>
                  <a:lnTo>
                    <a:pt x="1478" y="2966"/>
                  </a:lnTo>
                  <a:lnTo>
                    <a:pt x="1464" y="2977"/>
                  </a:lnTo>
                  <a:lnTo>
                    <a:pt x="1266" y="3031"/>
                  </a:lnTo>
                  <a:lnTo>
                    <a:pt x="1089" y="3105"/>
                  </a:lnTo>
                  <a:lnTo>
                    <a:pt x="908" y="3182"/>
                  </a:lnTo>
                  <a:lnTo>
                    <a:pt x="726" y="3260"/>
                  </a:lnTo>
                  <a:lnTo>
                    <a:pt x="549" y="3336"/>
                  </a:lnTo>
                  <a:lnTo>
                    <a:pt x="509" y="3352"/>
                  </a:lnTo>
                  <a:lnTo>
                    <a:pt x="469" y="3367"/>
                  </a:lnTo>
                  <a:lnTo>
                    <a:pt x="386" y="3396"/>
                  </a:lnTo>
                  <a:lnTo>
                    <a:pt x="346" y="3410"/>
                  </a:lnTo>
                  <a:lnTo>
                    <a:pt x="306" y="3424"/>
                  </a:lnTo>
                  <a:lnTo>
                    <a:pt x="267" y="3440"/>
                  </a:lnTo>
                  <a:lnTo>
                    <a:pt x="229" y="3457"/>
                  </a:lnTo>
                  <a:lnTo>
                    <a:pt x="194" y="3475"/>
                  </a:lnTo>
                  <a:lnTo>
                    <a:pt x="175" y="3485"/>
                  </a:lnTo>
                  <a:lnTo>
                    <a:pt x="159" y="3495"/>
                  </a:lnTo>
                  <a:lnTo>
                    <a:pt x="143" y="3507"/>
                  </a:lnTo>
                  <a:lnTo>
                    <a:pt x="127" y="3518"/>
                  </a:lnTo>
                  <a:lnTo>
                    <a:pt x="111" y="3530"/>
                  </a:lnTo>
                  <a:lnTo>
                    <a:pt x="97" y="3543"/>
                  </a:lnTo>
                  <a:lnTo>
                    <a:pt x="83" y="3556"/>
                  </a:lnTo>
                  <a:lnTo>
                    <a:pt x="71" y="3571"/>
                  </a:lnTo>
                  <a:lnTo>
                    <a:pt x="59" y="3586"/>
                  </a:lnTo>
                  <a:lnTo>
                    <a:pt x="46" y="3602"/>
                  </a:lnTo>
                  <a:lnTo>
                    <a:pt x="36" y="3619"/>
                  </a:lnTo>
                  <a:lnTo>
                    <a:pt x="27" y="3637"/>
                  </a:lnTo>
                  <a:lnTo>
                    <a:pt x="18" y="3657"/>
                  </a:lnTo>
                  <a:lnTo>
                    <a:pt x="11" y="3677"/>
                  </a:lnTo>
                  <a:lnTo>
                    <a:pt x="10" y="3742"/>
                  </a:lnTo>
                  <a:lnTo>
                    <a:pt x="9" y="3821"/>
                  </a:lnTo>
                  <a:lnTo>
                    <a:pt x="4" y="4009"/>
                  </a:lnTo>
                  <a:lnTo>
                    <a:pt x="1" y="4204"/>
                  </a:lnTo>
                  <a:lnTo>
                    <a:pt x="0" y="4296"/>
                  </a:lnTo>
                  <a:lnTo>
                    <a:pt x="1" y="4376"/>
                  </a:lnTo>
                  <a:lnTo>
                    <a:pt x="4581" y="4376"/>
                  </a:lnTo>
                  <a:lnTo>
                    <a:pt x="4581" y="4296"/>
                  </a:lnTo>
                  <a:lnTo>
                    <a:pt x="4581" y="4204"/>
                  </a:lnTo>
                  <a:lnTo>
                    <a:pt x="4577" y="4009"/>
                  </a:lnTo>
                  <a:lnTo>
                    <a:pt x="4573" y="3821"/>
                  </a:lnTo>
                  <a:lnTo>
                    <a:pt x="4571" y="3742"/>
                  </a:lnTo>
                  <a:lnTo>
                    <a:pt x="4571" y="3677"/>
                  </a:lnTo>
                  <a:lnTo>
                    <a:pt x="4563" y="3657"/>
                  </a:lnTo>
                  <a:lnTo>
                    <a:pt x="4555" y="3637"/>
                  </a:lnTo>
                  <a:lnTo>
                    <a:pt x="4545" y="3619"/>
                  </a:lnTo>
                  <a:lnTo>
                    <a:pt x="4535" y="3602"/>
                  </a:lnTo>
                  <a:lnTo>
                    <a:pt x="4523" y="3586"/>
                  </a:lnTo>
                  <a:lnTo>
                    <a:pt x="4511" y="3571"/>
                  </a:lnTo>
                  <a:lnTo>
                    <a:pt x="4498" y="3556"/>
                  </a:lnTo>
                  <a:lnTo>
                    <a:pt x="4484" y="3543"/>
                  </a:lnTo>
                  <a:lnTo>
                    <a:pt x="4470" y="3530"/>
                  </a:lnTo>
                  <a:lnTo>
                    <a:pt x="4454" y="3518"/>
                  </a:lnTo>
                  <a:lnTo>
                    <a:pt x="4439" y="3507"/>
                  </a:lnTo>
                  <a:lnTo>
                    <a:pt x="4423" y="3495"/>
                  </a:lnTo>
                  <a:lnTo>
                    <a:pt x="4406" y="3485"/>
                  </a:lnTo>
                  <a:lnTo>
                    <a:pt x="4388" y="3475"/>
                  </a:lnTo>
                  <a:lnTo>
                    <a:pt x="4352" y="3457"/>
                  </a:lnTo>
                  <a:lnTo>
                    <a:pt x="4314" y="3440"/>
                  </a:lnTo>
                  <a:lnTo>
                    <a:pt x="4275" y="3424"/>
                  </a:lnTo>
                  <a:lnTo>
                    <a:pt x="4235" y="3410"/>
                  </a:lnTo>
                  <a:lnTo>
                    <a:pt x="4195" y="3396"/>
                  </a:lnTo>
                  <a:lnTo>
                    <a:pt x="4113" y="3367"/>
                  </a:lnTo>
                  <a:lnTo>
                    <a:pt x="4073" y="3352"/>
                  </a:lnTo>
                  <a:lnTo>
                    <a:pt x="4032" y="3336"/>
                  </a:lnTo>
                  <a:close/>
                  <a:moveTo>
                    <a:pt x="5329" y="3316"/>
                  </a:moveTo>
                  <a:lnTo>
                    <a:pt x="5329" y="3316"/>
                  </a:lnTo>
                  <a:lnTo>
                    <a:pt x="5202" y="3262"/>
                  </a:lnTo>
                  <a:lnTo>
                    <a:pt x="5073" y="3206"/>
                  </a:lnTo>
                  <a:lnTo>
                    <a:pt x="4943" y="3151"/>
                  </a:lnTo>
                  <a:lnTo>
                    <a:pt x="4818" y="3098"/>
                  </a:lnTo>
                  <a:lnTo>
                    <a:pt x="4677" y="3060"/>
                  </a:lnTo>
                  <a:lnTo>
                    <a:pt x="4666" y="3052"/>
                  </a:lnTo>
                  <a:lnTo>
                    <a:pt x="4656" y="3042"/>
                  </a:lnTo>
                  <a:lnTo>
                    <a:pt x="4645" y="3030"/>
                  </a:lnTo>
                  <a:lnTo>
                    <a:pt x="4635" y="3017"/>
                  </a:lnTo>
                  <a:lnTo>
                    <a:pt x="4625" y="3002"/>
                  </a:lnTo>
                  <a:lnTo>
                    <a:pt x="4616" y="2987"/>
                  </a:lnTo>
                  <a:lnTo>
                    <a:pt x="4596" y="2955"/>
                  </a:lnTo>
                  <a:lnTo>
                    <a:pt x="4579" y="2920"/>
                  </a:lnTo>
                  <a:lnTo>
                    <a:pt x="4563" y="2887"/>
                  </a:lnTo>
                  <a:lnTo>
                    <a:pt x="4536" y="2830"/>
                  </a:lnTo>
                  <a:lnTo>
                    <a:pt x="4446" y="2817"/>
                  </a:lnTo>
                  <a:lnTo>
                    <a:pt x="4448" y="2800"/>
                  </a:lnTo>
                  <a:lnTo>
                    <a:pt x="4450" y="2784"/>
                  </a:lnTo>
                  <a:lnTo>
                    <a:pt x="4454" y="2770"/>
                  </a:lnTo>
                  <a:lnTo>
                    <a:pt x="4459" y="2758"/>
                  </a:lnTo>
                  <a:lnTo>
                    <a:pt x="4465" y="2747"/>
                  </a:lnTo>
                  <a:lnTo>
                    <a:pt x="4471" y="2737"/>
                  </a:lnTo>
                  <a:lnTo>
                    <a:pt x="4477" y="2728"/>
                  </a:lnTo>
                  <a:lnTo>
                    <a:pt x="4484" y="2718"/>
                  </a:lnTo>
                  <a:lnTo>
                    <a:pt x="4498" y="2702"/>
                  </a:lnTo>
                  <a:lnTo>
                    <a:pt x="4512" y="2684"/>
                  </a:lnTo>
                  <a:lnTo>
                    <a:pt x="4519" y="2674"/>
                  </a:lnTo>
                  <a:lnTo>
                    <a:pt x="4525" y="2664"/>
                  </a:lnTo>
                  <a:lnTo>
                    <a:pt x="4532" y="2651"/>
                  </a:lnTo>
                  <a:lnTo>
                    <a:pt x="4536" y="2638"/>
                  </a:lnTo>
                  <a:lnTo>
                    <a:pt x="4540" y="2625"/>
                  </a:lnTo>
                  <a:lnTo>
                    <a:pt x="4543" y="2612"/>
                  </a:lnTo>
                  <a:lnTo>
                    <a:pt x="4545" y="2599"/>
                  </a:lnTo>
                  <a:lnTo>
                    <a:pt x="4546" y="2586"/>
                  </a:lnTo>
                  <a:lnTo>
                    <a:pt x="4548" y="2557"/>
                  </a:lnTo>
                  <a:lnTo>
                    <a:pt x="4549" y="2530"/>
                  </a:lnTo>
                  <a:lnTo>
                    <a:pt x="4551" y="2501"/>
                  </a:lnTo>
                  <a:lnTo>
                    <a:pt x="4553" y="2488"/>
                  </a:lnTo>
                  <a:lnTo>
                    <a:pt x="4555" y="2474"/>
                  </a:lnTo>
                  <a:lnTo>
                    <a:pt x="4558" y="2461"/>
                  </a:lnTo>
                  <a:lnTo>
                    <a:pt x="4562" y="2449"/>
                  </a:lnTo>
                  <a:lnTo>
                    <a:pt x="4566" y="2436"/>
                  </a:lnTo>
                  <a:lnTo>
                    <a:pt x="4572" y="2424"/>
                  </a:lnTo>
                  <a:lnTo>
                    <a:pt x="4576" y="2417"/>
                  </a:lnTo>
                  <a:lnTo>
                    <a:pt x="4581" y="2410"/>
                  </a:lnTo>
                  <a:lnTo>
                    <a:pt x="4587" y="2404"/>
                  </a:lnTo>
                  <a:lnTo>
                    <a:pt x="4593" y="2399"/>
                  </a:lnTo>
                  <a:lnTo>
                    <a:pt x="4608" y="2390"/>
                  </a:lnTo>
                  <a:lnTo>
                    <a:pt x="4622" y="2383"/>
                  </a:lnTo>
                  <a:lnTo>
                    <a:pt x="4636" y="2375"/>
                  </a:lnTo>
                  <a:lnTo>
                    <a:pt x="4650" y="2366"/>
                  </a:lnTo>
                  <a:lnTo>
                    <a:pt x="4656" y="2362"/>
                  </a:lnTo>
                  <a:lnTo>
                    <a:pt x="4662" y="2357"/>
                  </a:lnTo>
                  <a:lnTo>
                    <a:pt x="4668" y="2351"/>
                  </a:lnTo>
                  <a:lnTo>
                    <a:pt x="4674" y="2345"/>
                  </a:lnTo>
                  <a:lnTo>
                    <a:pt x="4682" y="2331"/>
                  </a:lnTo>
                  <a:lnTo>
                    <a:pt x="4690" y="2316"/>
                  </a:lnTo>
                  <a:lnTo>
                    <a:pt x="4697" y="2299"/>
                  </a:lnTo>
                  <a:lnTo>
                    <a:pt x="4703" y="2281"/>
                  </a:lnTo>
                  <a:lnTo>
                    <a:pt x="4709" y="2264"/>
                  </a:lnTo>
                  <a:lnTo>
                    <a:pt x="4713" y="2246"/>
                  </a:lnTo>
                  <a:lnTo>
                    <a:pt x="4720" y="2213"/>
                  </a:lnTo>
                  <a:lnTo>
                    <a:pt x="4725" y="2184"/>
                  </a:lnTo>
                  <a:lnTo>
                    <a:pt x="4729" y="2153"/>
                  </a:lnTo>
                  <a:lnTo>
                    <a:pt x="4732" y="2121"/>
                  </a:lnTo>
                  <a:lnTo>
                    <a:pt x="4733" y="2088"/>
                  </a:lnTo>
                  <a:lnTo>
                    <a:pt x="4733" y="2071"/>
                  </a:lnTo>
                  <a:lnTo>
                    <a:pt x="4732" y="2055"/>
                  </a:lnTo>
                  <a:lnTo>
                    <a:pt x="4731" y="2039"/>
                  </a:lnTo>
                  <a:lnTo>
                    <a:pt x="4728" y="2024"/>
                  </a:lnTo>
                  <a:lnTo>
                    <a:pt x="4725" y="2007"/>
                  </a:lnTo>
                  <a:lnTo>
                    <a:pt x="4721" y="1992"/>
                  </a:lnTo>
                  <a:lnTo>
                    <a:pt x="4716" y="1978"/>
                  </a:lnTo>
                  <a:lnTo>
                    <a:pt x="4710" y="1964"/>
                  </a:lnTo>
                  <a:lnTo>
                    <a:pt x="4703" y="1950"/>
                  </a:lnTo>
                  <a:lnTo>
                    <a:pt x="4697" y="1937"/>
                  </a:lnTo>
                  <a:lnTo>
                    <a:pt x="4686" y="1918"/>
                  </a:lnTo>
                  <a:lnTo>
                    <a:pt x="4682" y="1908"/>
                  </a:lnTo>
                  <a:lnTo>
                    <a:pt x="4678" y="1897"/>
                  </a:lnTo>
                  <a:lnTo>
                    <a:pt x="4675" y="1883"/>
                  </a:lnTo>
                  <a:lnTo>
                    <a:pt x="4672" y="1865"/>
                  </a:lnTo>
                  <a:lnTo>
                    <a:pt x="4671" y="1852"/>
                  </a:lnTo>
                  <a:lnTo>
                    <a:pt x="4671" y="1836"/>
                  </a:lnTo>
                  <a:lnTo>
                    <a:pt x="4672" y="1797"/>
                  </a:lnTo>
                  <a:lnTo>
                    <a:pt x="4675" y="1752"/>
                  </a:lnTo>
                  <a:lnTo>
                    <a:pt x="4679" y="1704"/>
                  </a:lnTo>
                  <a:lnTo>
                    <a:pt x="4687" y="1615"/>
                  </a:lnTo>
                  <a:lnTo>
                    <a:pt x="4690" y="1580"/>
                  </a:lnTo>
                  <a:lnTo>
                    <a:pt x="4691" y="1557"/>
                  </a:lnTo>
                  <a:lnTo>
                    <a:pt x="4692" y="1514"/>
                  </a:lnTo>
                  <a:lnTo>
                    <a:pt x="4692" y="1473"/>
                  </a:lnTo>
                  <a:lnTo>
                    <a:pt x="4691" y="1432"/>
                  </a:lnTo>
                  <a:lnTo>
                    <a:pt x="4689" y="1392"/>
                  </a:lnTo>
                  <a:lnTo>
                    <a:pt x="4685" y="1351"/>
                  </a:lnTo>
                  <a:lnTo>
                    <a:pt x="4680" y="1310"/>
                  </a:lnTo>
                  <a:lnTo>
                    <a:pt x="4673" y="1270"/>
                  </a:lnTo>
                  <a:lnTo>
                    <a:pt x="4663" y="1228"/>
                  </a:lnTo>
                  <a:lnTo>
                    <a:pt x="4657" y="1212"/>
                  </a:lnTo>
                  <a:lnTo>
                    <a:pt x="4650" y="1195"/>
                  </a:lnTo>
                  <a:lnTo>
                    <a:pt x="4640" y="1175"/>
                  </a:lnTo>
                  <a:lnTo>
                    <a:pt x="4628" y="1152"/>
                  </a:lnTo>
                  <a:lnTo>
                    <a:pt x="4621" y="1142"/>
                  </a:lnTo>
                  <a:lnTo>
                    <a:pt x="4613" y="1131"/>
                  </a:lnTo>
                  <a:lnTo>
                    <a:pt x="4605" y="1121"/>
                  </a:lnTo>
                  <a:lnTo>
                    <a:pt x="4596" y="1112"/>
                  </a:lnTo>
                  <a:lnTo>
                    <a:pt x="4587" y="1105"/>
                  </a:lnTo>
                  <a:lnTo>
                    <a:pt x="4577" y="1097"/>
                  </a:lnTo>
                  <a:lnTo>
                    <a:pt x="4473" y="1080"/>
                  </a:lnTo>
                  <a:lnTo>
                    <a:pt x="4408" y="1020"/>
                  </a:lnTo>
                  <a:lnTo>
                    <a:pt x="4383" y="1006"/>
                  </a:lnTo>
                  <a:lnTo>
                    <a:pt x="4359" y="993"/>
                  </a:lnTo>
                  <a:lnTo>
                    <a:pt x="4335" y="982"/>
                  </a:lnTo>
                  <a:lnTo>
                    <a:pt x="4310" y="972"/>
                  </a:lnTo>
                  <a:lnTo>
                    <a:pt x="4285" y="964"/>
                  </a:lnTo>
                  <a:lnTo>
                    <a:pt x="4261" y="956"/>
                  </a:lnTo>
                  <a:lnTo>
                    <a:pt x="4236" y="950"/>
                  </a:lnTo>
                  <a:lnTo>
                    <a:pt x="4212" y="946"/>
                  </a:lnTo>
                  <a:lnTo>
                    <a:pt x="4188" y="942"/>
                  </a:lnTo>
                  <a:lnTo>
                    <a:pt x="4163" y="940"/>
                  </a:lnTo>
                  <a:lnTo>
                    <a:pt x="4139" y="938"/>
                  </a:lnTo>
                  <a:lnTo>
                    <a:pt x="4115" y="937"/>
                  </a:lnTo>
                  <a:lnTo>
                    <a:pt x="4091" y="938"/>
                  </a:lnTo>
                  <a:lnTo>
                    <a:pt x="4068" y="939"/>
                  </a:lnTo>
                  <a:lnTo>
                    <a:pt x="4045" y="941"/>
                  </a:lnTo>
                  <a:lnTo>
                    <a:pt x="4022" y="943"/>
                  </a:lnTo>
                  <a:lnTo>
                    <a:pt x="3999" y="946"/>
                  </a:lnTo>
                  <a:lnTo>
                    <a:pt x="3978" y="950"/>
                  </a:lnTo>
                  <a:lnTo>
                    <a:pt x="3934" y="959"/>
                  </a:lnTo>
                  <a:lnTo>
                    <a:pt x="3892" y="971"/>
                  </a:lnTo>
                  <a:lnTo>
                    <a:pt x="3853" y="983"/>
                  </a:lnTo>
                  <a:lnTo>
                    <a:pt x="3815" y="995"/>
                  </a:lnTo>
                  <a:lnTo>
                    <a:pt x="3781" y="1008"/>
                  </a:lnTo>
                  <a:lnTo>
                    <a:pt x="3719" y="1033"/>
                  </a:lnTo>
                  <a:lnTo>
                    <a:pt x="3699" y="1040"/>
                  </a:lnTo>
                  <a:lnTo>
                    <a:pt x="3679" y="1049"/>
                  </a:lnTo>
                  <a:lnTo>
                    <a:pt x="3661" y="1059"/>
                  </a:lnTo>
                  <a:lnTo>
                    <a:pt x="3642" y="1070"/>
                  </a:lnTo>
                  <a:lnTo>
                    <a:pt x="3625" y="1082"/>
                  </a:lnTo>
                  <a:lnTo>
                    <a:pt x="3607" y="1096"/>
                  </a:lnTo>
                  <a:lnTo>
                    <a:pt x="3590" y="1112"/>
                  </a:lnTo>
                  <a:lnTo>
                    <a:pt x="3575" y="1128"/>
                  </a:lnTo>
                  <a:lnTo>
                    <a:pt x="3560" y="1145"/>
                  </a:lnTo>
                  <a:lnTo>
                    <a:pt x="3544" y="1164"/>
                  </a:lnTo>
                  <a:lnTo>
                    <a:pt x="3531" y="1185"/>
                  </a:lnTo>
                  <a:lnTo>
                    <a:pt x="3518" y="1206"/>
                  </a:lnTo>
                  <a:lnTo>
                    <a:pt x="3506" y="1228"/>
                  </a:lnTo>
                  <a:lnTo>
                    <a:pt x="3495" y="1252"/>
                  </a:lnTo>
                  <a:lnTo>
                    <a:pt x="3484" y="1277"/>
                  </a:lnTo>
                  <a:lnTo>
                    <a:pt x="3474" y="1302"/>
                  </a:lnTo>
                  <a:lnTo>
                    <a:pt x="3465" y="1330"/>
                  </a:lnTo>
                  <a:lnTo>
                    <a:pt x="3457" y="1358"/>
                  </a:lnTo>
                  <a:lnTo>
                    <a:pt x="3451" y="1388"/>
                  </a:lnTo>
                  <a:lnTo>
                    <a:pt x="3445" y="1417"/>
                  </a:lnTo>
                  <a:lnTo>
                    <a:pt x="3440" y="1448"/>
                  </a:lnTo>
                  <a:lnTo>
                    <a:pt x="3436" y="1481"/>
                  </a:lnTo>
                  <a:lnTo>
                    <a:pt x="3434" y="1514"/>
                  </a:lnTo>
                  <a:lnTo>
                    <a:pt x="3432" y="1549"/>
                  </a:lnTo>
                  <a:lnTo>
                    <a:pt x="3432" y="1584"/>
                  </a:lnTo>
                  <a:lnTo>
                    <a:pt x="3432" y="1621"/>
                  </a:lnTo>
                  <a:lnTo>
                    <a:pt x="3434" y="1658"/>
                  </a:lnTo>
                  <a:lnTo>
                    <a:pt x="3437" y="1696"/>
                  </a:lnTo>
                  <a:lnTo>
                    <a:pt x="3442" y="1735"/>
                  </a:lnTo>
                  <a:lnTo>
                    <a:pt x="3447" y="1775"/>
                  </a:lnTo>
                  <a:lnTo>
                    <a:pt x="3454" y="1817"/>
                  </a:lnTo>
                  <a:lnTo>
                    <a:pt x="3462" y="1858"/>
                  </a:lnTo>
                  <a:lnTo>
                    <a:pt x="3464" y="1872"/>
                  </a:lnTo>
                  <a:lnTo>
                    <a:pt x="3465" y="1886"/>
                  </a:lnTo>
                  <a:lnTo>
                    <a:pt x="3464" y="1898"/>
                  </a:lnTo>
                  <a:lnTo>
                    <a:pt x="3462" y="1909"/>
                  </a:lnTo>
                  <a:lnTo>
                    <a:pt x="3460" y="1919"/>
                  </a:lnTo>
                  <a:lnTo>
                    <a:pt x="3456" y="1929"/>
                  </a:lnTo>
                  <a:lnTo>
                    <a:pt x="3448" y="1949"/>
                  </a:lnTo>
                  <a:lnTo>
                    <a:pt x="3439" y="1965"/>
                  </a:lnTo>
                  <a:lnTo>
                    <a:pt x="3431" y="1981"/>
                  </a:lnTo>
                  <a:lnTo>
                    <a:pt x="3428" y="1988"/>
                  </a:lnTo>
                  <a:lnTo>
                    <a:pt x="3425" y="1996"/>
                  </a:lnTo>
                  <a:lnTo>
                    <a:pt x="3424" y="2004"/>
                  </a:lnTo>
                  <a:lnTo>
                    <a:pt x="3424" y="2011"/>
                  </a:lnTo>
                  <a:lnTo>
                    <a:pt x="3431" y="2101"/>
                  </a:lnTo>
                  <a:lnTo>
                    <a:pt x="3435" y="2153"/>
                  </a:lnTo>
                  <a:lnTo>
                    <a:pt x="3439" y="2182"/>
                  </a:lnTo>
                  <a:lnTo>
                    <a:pt x="3443" y="2209"/>
                  </a:lnTo>
                  <a:lnTo>
                    <a:pt x="3448" y="2237"/>
                  </a:lnTo>
                  <a:lnTo>
                    <a:pt x="3454" y="2263"/>
                  </a:lnTo>
                  <a:lnTo>
                    <a:pt x="3461" y="2288"/>
                  </a:lnTo>
                  <a:lnTo>
                    <a:pt x="3470" y="2312"/>
                  </a:lnTo>
                  <a:lnTo>
                    <a:pt x="3475" y="2323"/>
                  </a:lnTo>
                  <a:lnTo>
                    <a:pt x="3481" y="2333"/>
                  </a:lnTo>
                  <a:lnTo>
                    <a:pt x="3486" y="2342"/>
                  </a:lnTo>
                  <a:lnTo>
                    <a:pt x="3492" y="2351"/>
                  </a:lnTo>
                  <a:lnTo>
                    <a:pt x="3499" y="2359"/>
                  </a:lnTo>
                  <a:lnTo>
                    <a:pt x="3506" y="2366"/>
                  </a:lnTo>
                  <a:lnTo>
                    <a:pt x="3513" y="2374"/>
                  </a:lnTo>
                  <a:lnTo>
                    <a:pt x="3521" y="2379"/>
                  </a:lnTo>
                  <a:lnTo>
                    <a:pt x="3526" y="2382"/>
                  </a:lnTo>
                  <a:lnTo>
                    <a:pt x="3535" y="2384"/>
                  </a:lnTo>
                  <a:lnTo>
                    <a:pt x="3559" y="2391"/>
                  </a:lnTo>
                  <a:lnTo>
                    <a:pt x="3581" y="2395"/>
                  </a:lnTo>
                  <a:lnTo>
                    <a:pt x="3588" y="2396"/>
                  </a:lnTo>
                  <a:lnTo>
                    <a:pt x="3589" y="2396"/>
                  </a:lnTo>
                  <a:lnTo>
                    <a:pt x="3590" y="2395"/>
                  </a:lnTo>
                  <a:lnTo>
                    <a:pt x="3615" y="2664"/>
                  </a:lnTo>
                  <a:lnTo>
                    <a:pt x="3621" y="2674"/>
                  </a:lnTo>
                  <a:lnTo>
                    <a:pt x="3625" y="2684"/>
                  </a:lnTo>
                  <a:lnTo>
                    <a:pt x="3631" y="2692"/>
                  </a:lnTo>
                  <a:lnTo>
                    <a:pt x="3637" y="2700"/>
                  </a:lnTo>
                  <a:lnTo>
                    <a:pt x="3649" y="2715"/>
                  </a:lnTo>
                  <a:lnTo>
                    <a:pt x="3662" y="2730"/>
                  </a:lnTo>
                  <a:lnTo>
                    <a:pt x="3675" y="2745"/>
                  </a:lnTo>
                  <a:lnTo>
                    <a:pt x="3681" y="2754"/>
                  </a:lnTo>
                  <a:lnTo>
                    <a:pt x="3687" y="2763"/>
                  </a:lnTo>
                  <a:lnTo>
                    <a:pt x="3693" y="2773"/>
                  </a:lnTo>
                  <a:lnTo>
                    <a:pt x="3698" y="2785"/>
                  </a:lnTo>
                  <a:lnTo>
                    <a:pt x="3702" y="2799"/>
                  </a:lnTo>
                  <a:lnTo>
                    <a:pt x="3705" y="2814"/>
                  </a:lnTo>
                  <a:lnTo>
                    <a:pt x="3638" y="2830"/>
                  </a:lnTo>
                  <a:lnTo>
                    <a:pt x="3619" y="2869"/>
                  </a:lnTo>
                  <a:lnTo>
                    <a:pt x="3597" y="2915"/>
                  </a:lnTo>
                  <a:lnTo>
                    <a:pt x="3585" y="2940"/>
                  </a:lnTo>
                  <a:lnTo>
                    <a:pt x="3572" y="2963"/>
                  </a:lnTo>
                  <a:lnTo>
                    <a:pt x="3559" y="2986"/>
                  </a:lnTo>
                  <a:lnTo>
                    <a:pt x="3544" y="3008"/>
                  </a:lnTo>
                  <a:lnTo>
                    <a:pt x="3793" y="3114"/>
                  </a:lnTo>
                  <a:lnTo>
                    <a:pt x="3936" y="3176"/>
                  </a:lnTo>
                  <a:lnTo>
                    <a:pt x="4076" y="3235"/>
                  </a:lnTo>
                  <a:lnTo>
                    <a:pt x="4109" y="3248"/>
                  </a:lnTo>
                  <a:lnTo>
                    <a:pt x="4143" y="3261"/>
                  </a:lnTo>
                  <a:lnTo>
                    <a:pt x="4214" y="3285"/>
                  </a:lnTo>
                  <a:lnTo>
                    <a:pt x="4282" y="3310"/>
                  </a:lnTo>
                  <a:lnTo>
                    <a:pt x="4316" y="3323"/>
                  </a:lnTo>
                  <a:lnTo>
                    <a:pt x="4351" y="3336"/>
                  </a:lnTo>
                  <a:lnTo>
                    <a:pt x="4385" y="3351"/>
                  </a:lnTo>
                  <a:lnTo>
                    <a:pt x="4419" y="3368"/>
                  </a:lnTo>
                  <a:lnTo>
                    <a:pt x="4451" y="3385"/>
                  </a:lnTo>
                  <a:lnTo>
                    <a:pt x="4483" y="3404"/>
                  </a:lnTo>
                  <a:lnTo>
                    <a:pt x="4514" y="3424"/>
                  </a:lnTo>
                  <a:lnTo>
                    <a:pt x="4528" y="3436"/>
                  </a:lnTo>
                  <a:lnTo>
                    <a:pt x="4543" y="3448"/>
                  </a:lnTo>
                  <a:lnTo>
                    <a:pt x="4557" y="3460"/>
                  </a:lnTo>
                  <a:lnTo>
                    <a:pt x="4570" y="3473"/>
                  </a:lnTo>
                  <a:lnTo>
                    <a:pt x="4583" y="3486"/>
                  </a:lnTo>
                  <a:lnTo>
                    <a:pt x="4596" y="3501"/>
                  </a:lnTo>
                  <a:lnTo>
                    <a:pt x="4609" y="3516"/>
                  </a:lnTo>
                  <a:lnTo>
                    <a:pt x="4620" y="3531"/>
                  </a:lnTo>
                  <a:lnTo>
                    <a:pt x="4631" y="3547"/>
                  </a:lnTo>
                  <a:lnTo>
                    <a:pt x="4641" y="3564"/>
                  </a:lnTo>
                  <a:lnTo>
                    <a:pt x="4650" y="3583"/>
                  </a:lnTo>
                  <a:lnTo>
                    <a:pt x="4659" y="3601"/>
                  </a:lnTo>
                  <a:lnTo>
                    <a:pt x="4667" y="3620"/>
                  </a:lnTo>
                  <a:lnTo>
                    <a:pt x="4676" y="3640"/>
                  </a:lnTo>
                  <a:lnTo>
                    <a:pt x="4681" y="3658"/>
                  </a:lnTo>
                  <a:lnTo>
                    <a:pt x="4681" y="3677"/>
                  </a:lnTo>
                  <a:lnTo>
                    <a:pt x="4683" y="3786"/>
                  </a:lnTo>
                  <a:lnTo>
                    <a:pt x="4686" y="3924"/>
                  </a:lnTo>
                  <a:lnTo>
                    <a:pt x="4689" y="4056"/>
                  </a:lnTo>
                  <a:lnTo>
                    <a:pt x="5719" y="4056"/>
                  </a:lnTo>
                  <a:lnTo>
                    <a:pt x="5719" y="4000"/>
                  </a:lnTo>
                  <a:lnTo>
                    <a:pt x="5719" y="3935"/>
                  </a:lnTo>
                  <a:lnTo>
                    <a:pt x="5716" y="3796"/>
                  </a:lnTo>
                  <a:lnTo>
                    <a:pt x="5713" y="3662"/>
                  </a:lnTo>
                  <a:lnTo>
                    <a:pt x="5712" y="3558"/>
                  </a:lnTo>
                  <a:lnTo>
                    <a:pt x="5706" y="3544"/>
                  </a:lnTo>
                  <a:lnTo>
                    <a:pt x="5700" y="3531"/>
                  </a:lnTo>
                  <a:lnTo>
                    <a:pt x="5694" y="3518"/>
                  </a:lnTo>
                  <a:lnTo>
                    <a:pt x="5686" y="3506"/>
                  </a:lnTo>
                  <a:lnTo>
                    <a:pt x="5678" y="3494"/>
                  </a:lnTo>
                  <a:lnTo>
                    <a:pt x="5670" y="3483"/>
                  </a:lnTo>
                  <a:lnTo>
                    <a:pt x="5661" y="3473"/>
                  </a:lnTo>
                  <a:lnTo>
                    <a:pt x="5650" y="3463"/>
                  </a:lnTo>
                  <a:lnTo>
                    <a:pt x="5640" y="3454"/>
                  </a:lnTo>
                  <a:lnTo>
                    <a:pt x="5629" y="3445"/>
                  </a:lnTo>
                  <a:lnTo>
                    <a:pt x="5618" y="3437"/>
                  </a:lnTo>
                  <a:lnTo>
                    <a:pt x="5607" y="3430"/>
                  </a:lnTo>
                  <a:lnTo>
                    <a:pt x="5583" y="3414"/>
                  </a:lnTo>
                  <a:lnTo>
                    <a:pt x="5556" y="3402"/>
                  </a:lnTo>
                  <a:lnTo>
                    <a:pt x="5530" y="3390"/>
                  </a:lnTo>
                  <a:lnTo>
                    <a:pt x="5501" y="3379"/>
                  </a:lnTo>
                  <a:lnTo>
                    <a:pt x="5445" y="3358"/>
                  </a:lnTo>
                  <a:lnTo>
                    <a:pt x="5386" y="3337"/>
                  </a:lnTo>
                  <a:lnTo>
                    <a:pt x="5357" y="3327"/>
                  </a:lnTo>
                  <a:lnTo>
                    <a:pt x="5329" y="3316"/>
                  </a:lnTo>
                  <a:close/>
                  <a:moveTo>
                    <a:pt x="6518" y="3416"/>
                  </a:moveTo>
                  <a:lnTo>
                    <a:pt x="6518" y="3416"/>
                  </a:lnTo>
                  <a:lnTo>
                    <a:pt x="6515" y="3406"/>
                  </a:lnTo>
                  <a:lnTo>
                    <a:pt x="6510" y="3397"/>
                  </a:lnTo>
                  <a:lnTo>
                    <a:pt x="6506" y="3388"/>
                  </a:lnTo>
                  <a:lnTo>
                    <a:pt x="6501" y="3380"/>
                  </a:lnTo>
                  <a:lnTo>
                    <a:pt x="6488" y="3364"/>
                  </a:lnTo>
                  <a:lnTo>
                    <a:pt x="6475" y="3350"/>
                  </a:lnTo>
                  <a:lnTo>
                    <a:pt x="6460" y="3337"/>
                  </a:lnTo>
                  <a:lnTo>
                    <a:pt x="6445" y="3326"/>
                  </a:lnTo>
                  <a:lnTo>
                    <a:pt x="6428" y="3316"/>
                  </a:lnTo>
                  <a:lnTo>
                    <a:pt x="6409" y="3307"/>
                  </a:lnTo>
                  <a:lnTo>
                    <a:pt x="6391" y="3299"/>
                  </a:lnTo>
                  <a:lnTo>
                    <a:pt x="6372" y="3292"/>
                  </a:lnTo>
                  <a:lnTo>
                    <a:pt x="6331" y="3276"/>
                  </a:lnTo>
                  <a:lnTo>
                    <a:pt x="6291" y="3262"/>
                  </a:lnTo>
                  <a:lnTo>
                    <a:pt x="6270" y="3255"/>
                  </a:lnTo>
                  <a:lnTo>
                    <a:pt x="6251" y="3247"/>
                  </a:lnTo>
                  <a:lnTo>
                    <a:pt x="6073" y="3171"/>
                  </a:lnTo>
                  <a:lnTo>
                    <a:pt x="5982" y="3132"/>
                  </a:lnTo>
                  <a:lnTo>
                    <a:pt x="5894" y="3096"/>
                  </a:lnTo>
                  <a:lnTo>
                    <a:pt x="5796" y="3068"/>
                  </a:lnTo>
                  <a:lnTo>
                    <a:pt x="5788" y="3063"/>
                  </a:lnTo>
                  <a:lnTo>
                    <a:pt x="5781" y="3056"/>
                  </a:lnTo>
                  <a:lnTo>
                    <a:pt x="5774" y="3048"/>
                  </a:lnTo>
                  <a:lnTo>
                    <a:pt x="5767" y="3039"/>
                  </a:lnTo>
                  <a:lnTo>
                    <a:pt x="5753" y="3018"/>
                  </a:lnTo>
                  <a:lnTo>
                    <a:pt x="5740" y="2995"/>
                  </a:lnTo>
                  <a:lnTo>
                    <a:pt x="5728" y="2971"/>
                  </a:lnTo>
                  <a:lnTo>
                    <a:pt x="5716" y="2948"/>
                  </a:lnTo>
                  <a:lnTo>
                    <a:pt x="5697" y="2908"/>
                  </a:lnTo>
                  <a:lnTo>
                    <a:pt x="5635" y="2899"/>
                  </a:lnTo>
                  <a:lnTo>
                    <a:pt x="5636" y="2887"/>
                  </a:lnTo>
                  <a:lnTo>
                    <a:pt x="5638" y="2877"/>
                  </a:lnTo>
                  <a:lnTo>
                    <a:pt x="5640" y="2867"/>
                  </a:lnTo>
                  <a:lnTo>
                    <a:pt x="5643" y="2858"/>
                  </a:lnTo>
                  <a:lnTo>
                    <a:pt x="5647" y="2850"/>
                  </a:lnTo>
                  <a:lnTo>
                    <a:pt x="5652" y="2843"/>
                  </a:lnTo>
                  <a:lnTo>
                    <a:pt x="5662" y="2831"/>
                  </a:lnTo>
                  <a:lnTo>
                    <a:pt x="5671" y="2819"/>
                  </a:lnTo>
                  <a:lnTo>
                    <a:pt x="5681" y="2807"/>
                  </a:lnTo>
                  <a:lnTo>
                    <a:pt x="5686" y="2800"/>
                  </a:lnTo>
                  <a:lnTo>
                    <a:pt x="5690" y="2792"/>
                  </a:lnTo>
                  <a:lnTo>
                    <a:pt x="5694" y="2783"/>
                  </a:lnTo>
                  <a:lnTo>
                    <a:pt x="5697" y="2774"/>
                  </a:lnTo>
                  <a:lnTo>
                    <a:pt x="5700" y="2765"/>
                  </a:lnTo>
                  <a:lnTo>
                    <a:pt x="5702" y="2756"/>
                  </a:lnTo>
                  <a:lnTo>
                    <a:pt x="5704" y="2738"/>
                  </a:lnTo>
                  <a:lnTo>
                    <a:pt x="5706" y="2698"/>
                  </a:lnTo>
                  <a:lnTo>
                    <a:pt x="5708" y="2679"/>
                  </a:lnTo>
                  <a:lnTo>
                    <a:pt x="5710" y="2660"/>
                  </a:lnTo>
                  <a:lnTo>
                    <a:pt x="5712" y="2650"/>
                  </a:lnTo>
                  <a:lnTo>
                    <a:pt x="5715" y="2642"/>
                  </a:lnTo>
                  <a:lnTo>
                    <a:pt x="5718" y="2633"/>
                  </a:lnTo>
                  <a:lnTo>
                    <a:pt x="5723" y="2625"/>
                  </a:lnTo>
                  <a:lnTo>
                    <a:pt x="5726" y="2620"/>
                  </a:lnTo>
                  <a:lnTo>
                    <a:pt x="5730" y="2615"/>
                  </a:lnTo>
                  <a:lnTo>
                    <a:pt x="5738" y="2608"/>
                  </a:lnTo>
                  <a:lnTo>
                    <a:pt x="5747" y="2601"/>
                  </a:lnTo>
                  <a:lnTo>
                    <a:pt x="5757" y="2596"/>
                  </a:lnTo>
                  <a:lnTo>
                    <a:pt x="5767" y="2591"/>
                  </a:lnTo>
                  <a:lnTo>
                    <a:pt x="5777" y="2585"/>
                  </a:lnTo>
                  <a:lnTo>
                    <a:pt x="5785" y="2578"/>
                  </a:lnTo>
                  <a:lnTo>
                    <a:pt x="5789" y="2574"/>
                  </a:lnTo>
                  <a:lnTo>
                    <a:pt x="5794" y="2569"/>
                  </a:lnTo>
                  <a:lnTo>
                    <a:pt x="5800" y="2560"/>
                  </a:lnTo>
                  <a:lnTo>
                    <a:pt x="5805" y="2549"/>
                  </a:lnTo>
                  <a:lnTo>
                    <a:pt x="5810" y="2538"/>
                  </a:lnTo>
                  <a:lnTo>
                    <a:pt x="5814" y="2526"/>
                  </a:lnTo>
                  <a:lnTo>
                    <a:pt x="5821" y="2500"/>
                  </a:lnTo>
                  <a:lnTo>
                    <a:pt x="5826" y="2478"/>
                  </a:lnTo>
                  <a:lnTo>
                    <a:pt x="5830" y="2458"/>
                  </a:lnTo>
                  <a:lnTo>
                    <a:pt x="5832" y="2435"/>
                  </a:lnTo>
                  <a:lnTo>
                    <a:pt x="5835" y="2413"/>
                  </a:lnTo>
                  <a:lnTo>
                    <a:pt x="5835" y="2391"/>
                  </a:lnTo>
                  <a:lnTo>
                    <a:pt x="5835" y="2367"/>
                  </a:lnTo>
                  <a:lnTo>
                    <a:pt x="5832" y="2345"/>
                  </a:lnTo>
                  <a:lnTo>
                    <a:pt x="5830" y="2334"/>
                  </a:lnTo>
                  <a:lnTo>
                    <a:pt x="5827" y="2324"/>
                  </a:lnTo>
                  <a:lnTo>
                    <a:pt x="5823" y="2314"/>
                  </a:lnTo>
                  <a:lnTo>
                    <a:pt x="5819" y="2304"/>
                  </a:lnTo>
                  <a:lnTo>
                    <a:pt x="5810" y="2285"/>
                  </a:lnTo>
                  <a:lnTo>
                    <a:pt x="5802" y="2272"/>
                  </a:lnTo>
                  <a:lnTo>
                    <a:pt x="5799" y="2265"/>
                  </a:lnTo>
                  <a:lnTo>
                    <a:pt x="5797" y="2257"/>
                  </a:lnTo>
                  <a:lnTo>
                    <a:pt x="5794" y="2248"/>
                  </a:lnTo>
                  <a:lnTo>
                    <a:pt x="5793" y="2236"/>
                  </a:lnTo>
                  <a:lnTo>
                    <a:pt x="5792" y="2215"/>
                  </a:lnTo>
                  <a:lnTo>
                    <a:pt x="5793" y="2188"/>
                  </a:lnTo>
                  <a:lnTo>
                    <a:pt x="5795" y="2156"/>
                  </a:lnTo>
                  <a:lnTo>
                    <a:pt x="5797" y="2123"/>
                  </a:lnTo>
                  <a:lnTo>
                    <a:pt x="5803" y="2060"/>
                  </a:lnTo>
                  <a:lnTo>
                    <a:pt x="5806" y="2020"/>
                  </a:lnTo>
                  <a:lnTo>
                    <a:pt x="5807" y="1961"/>
                  </a:lnTo>
                  <a:lnTo>
                    <a:pt x="5806" y="1932"/>
                  </a:lnTo>
                  <a:lnTo>
                    <a:pt x="5804" y="1904"/>
                  </a:lnTo>
                  <a:lnTo>
                    <a:pt x="5802" y="1876"/>
                  </a:lnTo>
                  <a:lnTo>
                    <a:pt x="5798" y="1848"/>
                  </a:lnTo>
                  <a:lnTo>
                    <a:pt x="5793" y="1820"/>
                  </a:lnTo>
                  <a:lnTo>
                    <a:pt x="5786" y="1790"/>
                  </a:lnTo>
                  <a:lnTo>
                    <a:pt x="5782" y="1779"/>
                  </a:lnTo>
                  <a:lnTo>
                    <a:pt x="5777" y="1767"/>
                  </a:lnTo>
                  <a:lnTo>
                    <a:pt x="5770" y="1753"/>
                  </a:lnTo>
                  <a:lnTo>
                    <a:pt x="5761" y="1738"/>
                  </a:lnTo>
                  <a:lnTo>
                    <a:pt x="5751" y="1722"/>
                  </a:lnTo>
                  <a:lnTo>
                    <a:pt x="5746" y="1716"/>
                  </a:lnTo>
                  <a:lnTo>
                    <a:pt x="5740" y="1709"/>
                  </a:lnTo>
                  <a:lnTo>
                    <a:pt x="5733" y="1704"/>
                  </a:lnTo>
                  <a:lnTo>
                    <a:pt x="5727" y="1700"/>
                  </a:lnTo>
                  <a:lnTo>
                    <a:pt x="5654" y="1687"/>
                  </a:lnTo>
                  <a:lnTo>
                    <a:pt x="5609" y="1645"/>
                  </a:lnTo>
                  <a:lnTo>
                    <a:pt x="5592" y="1635"/>
                  </a:lnTo>
                  <a:lnTo>
                    <a:pt x="5574" y="1626"/>
                  </a:lnTo>
                  <a:lnTo>
                    <a:pt x="5557" y="1619"/>
                  </a:lnTo>
                  <a:lnTo>
                    <a:pt x="5540" y="1612"/>
                  </a:lnTo>
                  <a:lnTo>
                    <a:pt x="5523" y="1606"/>
                  </a:lnTo>
                  <a:lnTo>
                    <a:pt x="5505" y="1601"/>
                  </a:lnTo>
                  <a:lnTo>
                    <a:pt x="5488" y="1597"/>
                  </a:lnTo>
                  <a:lnTo>
                    <a:pt x="5471" y="1593"/>
                  </a:lnTo>
                  <a:lnTo>
                    <a:pt x="5454" y="1590"/>
                  </a:lnTo>
                  <a:lnTo>
                    <a:pt x="5437" y="1589"/>
                  </a:lnTo>
                  <a:lnTo>
                    <a:pt x="5420" y="1588"/>
                  </a:lnTo>
                  <a:lnTo>
                    <a:pt x="5404" y="1587"/>
                  </a:lnTo>
                  <a:lnTo>
                    <a:pt x="5371" y="1588"/>
                  </a:lnTo>
                  <a:lnTo>
                    <a:pt x="5339" y="1591"/>
                  </a:lnTo>
                  <a:lnTo>
                    <a:pt x="5308" y="1597"/>
                  </a:lnTo>
                  <a:lnTo>
                    <a:pt x="5277" y="1603"/>
                  </a:lnTo>
                  <a:lnTo>
                    <a:pt x="5249" y="1611"/>
                  </a:lnTo>
                  <a:lnTo>
                    <a:pt x="5221" y="1619"/>
                  </a:lnTo>
                  <a:lnTo>
                    <a:pt x="5195" y="1628"/>
                  </a:lnTo>
                  <a:lnTo>
                    <a:pt x="5171" y="1637"/>
                  </a:lnTo>
                  <a:lnTo>
                    <a:pt x="5127" y="1654"/>
                  </a:lnTo>
                  <a:lnTo>
                    <a:pt x="5114" y="1659"/>
                  </a:lnTo>
                  <a:lnTo>
                    <a:pt x="5100" y="1665"/>
                  </a:lnTo>
                  <a:lnTo>
                    <a:pt x="5086" y="1672"/>
                  </a:lnTo>
                  <a:lnTo>
                    <a:pt x="5073" y="1680"/>
                  </a:lnTo>
                  <a:lnTo>
                    <a:pt x="5061" y="1689"/>
                  </a:lnTo>
                  <a:lnTo>
                    <a:pt x="5049" y="1698"/>
                  </a:lnTo>
                  <a:lnTo>
                    <a:pt x="5038" y="1709"/>
                  </a:lnTo>
                  <a:lnTo>
                    <a:pt x="5027" y="1720"/>
                  </a:lnTo>
                  <a:lnTo>
                    <a:pt x="5015" y="1732"/>
                  </a:lnTo>
                  <a:lnTo>
                    <a:pt x="5005" y="1746"/>
                  </a:lnTo>
                  <a:lnTo>
                    <a:pt x="4996" y="1760"/>
                  </a:lnTo>
                  <a:lnTo>
                    <a:pt x="4987" y="1775"/>
                  </a:lnTo>
                  <a:lnTo>
                    <a:pt x="4979" y="1790"/>
                  </a:lnTo>
                  <a:lnTo>
                    <a:pt x="4971" y="1806"/>
                  </a:lnTo>
                  <a:lnTo>
                    <a:pt x="4963" y="1825"/>
                  </a:lnTo>
                  <a:lnTo>
                    <a:pt x="4957" y="1842"/>
                  </a:lnTo>
                  <a:lnTo>
                    <a:pt x="4951" y="1861"/>
                  </a:lnTo>
                  <a:lnTo>
                    <a:pt x="4944" y="1881"/>
                  </a:lnTo>
                  <a:lnTo>
                    <a:pt x="4940" y="1901"/>
                  </a:lnTo>
                  <a:lnTo>
                    <a:pt x="4936" y="1922"/>
                  </a:lnTo>
                  <a:lnTo>
                    <a:pt x="4932" y="1944"/>
                  </a:lnTo>
                  <a:lnTo>
                    <a:pt x="4930" y="1967"/>
                  </a:lnTo>
                  <a:lnTo>
                    <a:pt x="4928" y="1990"/>
                  </a:lnTo>
                  <a:lnTo>
                    <a:pt x="4927" y="2014"/>
                  </a:lnTo>
                  <a:lnTo>
                    <a:pt x="4927" y="2039"/>
                  </a:lnTo>
                  <a:lnTo>
                    <a:pt x="4927" y="2064"/>
                  </a:lnTo>
                  <a:lnTo>
                    <a:pt x="4928" y="2091"/>
                  </a:lnTo>
                  <a:lnTo>
                    <a:pt x="4930" y="2117"/>
                  </a:lnTo>
                  <a:lnTo>
                    <a:pt x="4933" y="2144"/>
                  </a:lnTo>
                  <a:lnTo>
                    <a:pt x="4937" y="2173"/>
                  </a:lnTo>
                  <a:lnTo>
                    <a:pt x="4942" y="2201"/>
                  </a:lnTo>
                  <a:lnTo>
                    <a:pt x="4948" y="2231"/>
                  </a:lnTo>
                  <a:lnTo>
                    <a:pt x="4949" y="2240"/>
                  </a:lnTo>
                  <a:lnTo>
                    <a:pt x="4951" y="2249"/>
                  </a:lnTo>
                  <a:lnTo>
                    <a:pt x="4949" y="2258"/>
                  </a:lnTo>
                  <a:lnTo>
                    <a:pt x="4948" y="2265"/>
                  </a:lnTo>
                  <a:lnTo>
                    <a:pt x="4946" y="2273"/>
                  </a:lnTo>
                  <a:lnTo>
                    <a:pt x="4944" y="2280"/>
                  </a:lnTo>
                  <a:lnTo>
                    <a:pt x="4938" y="2292"/>
                  </a:lnTo>
                  <a:lnTo>
                    <a:pt x="4931" y="2305"/>
                  </a:lnTo>
                  <a:lnTo>
                    <a:pt x="4926" y="2316"/>
                  </a:lnTo>
                  <a:lnTo>
                    <a:pt x="4922" y="2327"/>
                  </a:lnTo>
                  <a:lnTo>
                    <a:pt x="4921" y="2332"/>
                  </a:lnTo>
                  <a:lnTo>
                    <a:pt x="4921" y="2337"/>
                  </a:lnTo>
                  <a:lnTo>
                    <a:pt x="4926" y="2399"/>
                  </a:lnTo>
                  <a:lnTo>
                    <a:pt x="4929" y="2436"/>
                  </a:lnTo>
                  <a:lnTo>
                    <a:pt x="4934" y="2475"/>
                  </a:lnTo>
                  <a:lnTo>
                    <a:pt x="4938" y="2494"/>
                  </a:lnTo>
                  <a:lnTo>
                    <a:pt x="4942" y="2513"/>
                  </a:lnTo>
                  <a:lnTo>
                    <a:pt x="4947" y="2530"/>
                  </a:lnTo>
                  <a:lnTo>
                    <a:pt x="4954" y="2546"/>
                  </a:lnTo>
                  <a:lnTo>
                    <a:pt x="4961" y="2561"/>
                  </a:lnTo>
                  <a:lnTo>
                    <a:pt x="4969" y="2574"/>
                  </a:lnTo>
                  <a:lnTo>
                    <a:pt x="4974" y="2579"/>
                  </a:lnTo>
                  <a:lnTo>
                    <a:pt x="4978" y="2585"/>
                  </a:lnTo>
                  <a:lnTo>
                    <a:pt x="4984" y="2590"/>
                  </a:lnTo>
                  <a:lnTo>
                    <a:pt x="4989" y="2594"/>
                  </a:lnTo>
                  <a:lnTo>
                    <a:pt x="4999" y="2597"/>
                  </a:lnTo>
                  <a:lnTo>
                    <a:pt x="5015" y="2602"/>
                  </a:lnTo>
                  <a:lnTo>
                    <a:pt x="5031" y="2605"/>
                  </a:lnTo>
                  <a:lnTo>
                    <a:pt x="5036" y="2606"/>
                  </a:lnTo>
                  <a:lnTo>
                    <a:pt x="5038" y="2605"/>
                  </a:lnTo>
                  <a:lnTo>
                    <a:pt x="5055" y="2792"/>
                  </a:lnTo>
                  <a:lnTo>
                    <a:pt x="5058" y="2800"/>
                  </a:lnTo>
                  <a:lnTo>
                    <a:pt x="5062" y="2806"/>
                  </a:lnTo>
                  <a:lnTo>
                    <a:pt x="5070" y="2818"/>
                  </a:lnTo>
                  <a:lnTo>
                    <a:pt x="5078" y="2828"/>
                  </a:lnTo>
                  <a:lnTo>
                    <a:pt x="5087" y="2838"/>
                  </a:lnTo>
                  <a:lnTo>
                    <a:pt x="5097" y="2849"/>
                  </a:lnTo>
                  <a:lnTo>
                    <a:pt x="5105" y="2861"/>
                  </a:lnTo>
                  <a:lnTo>
                    <a:pt x="5109" y="2869"/>
                  </a:lnTo>
                  <a:lnTo>
                    <a:pt x="5112" y="2877"/>
                  </a:lnTo>
                  <a:lnTo>
                    <a:pt x="5115" y="2887"/>
                  </a:lnTo>
                  <a:lnTo>
                    <a:pt x="5117" y="2897"/>
                  </a:lnTo>
                  <a:lnTo>
                    <a:pt x="5071" y="2908"/>
                  </a:lnTo>
                  <a:lnTo>
                    <a:pt x="5055" y="2942"/>
                  </a:lnTo>
                  <a:lnTo>
                    <a:pt x="5036" y="2980"/>
                  </a:lnTo>
                  <a:lnTo>
                    <a:pt x="5026" y="3000"/>
                  </a:lnTo>
                  <a:lnTo>
                    <a:pt x="5014" y="3020"/>
                  </a:lnTo>
                  <a:lnTo>
                    <a:pt x="5002" y="3037"/>
                  </a:lnTo>
                  <a:lnTo>
                    <a:pt x="4990" y="3052"/>
                  </a:lnTo>
                  <a:lnTo>
                    <a:pt x="5169" y="3128"/>
                  </a:lnTo>
                  <a:lnTo>
                    <a:pt x="5371" y="3214"/>
                  </a:lnTo>
                  <a:lnTo>
                    <a:pt x="5394" y="3224"/>
                  </a:lnTo>
                  <a:lnTo>
                    <a:pt x="5417" y="3233"/>
                  </a:lnTo>
                  <a:lnTo>
                    <a:pt x="5467" y="3250"/>
                  </a:lnTo>
                  <a:lnTo>
                    <a:pt x="5517" y="3267"/>
                  </a:lnTo>
                  <a:lnTo>
                    <a:pt x="5542" y="3277"/>
                  </a:lnTo>
                  <a:lnTo>
                    <a:pt x="5567" y="3287"/>
                  </a:lnTo>
                  <a:lnTo>
                    <a:pt x="5593" y="3299"/>
                  </a:lnTo>
                  <a:lnTo>
                    <a:pt x="5618" y="3311"/>
                  </a:lnTo>
                  <a:lnTo>
                    <a:pt x="5642" y="3324"/>
                  </a:lnTo>
                  <a:lnTo>
                    <a:pt x="5667" y="3338"/>
                  </a:lnTo>
                  <a:lnTo>
                    <a:pt x="5690" y="3354"/>
                  </a:lnTo>
                  <a:lnTo>
                    <a:pt x="5712" y="3373"/>
                  </a:lnTo>
                  <a:lnTo>
                    <a:pt x="5734" y="3392"/>
                  </a:lnTo>
                  <a:lnTo>
                    <a:pt x="5744" y="3402"/>
                  </a:lnTo>
                  <a:lnTo>
                    <a:pt x="5754" y="3413"/>
                  </a:lnTo>
                  <a:lnTo>
                    <a:pt x="5763" y="3425"/>
                  </a:lnTo>
                  <a:lnTo>
                    <a:pt x="5772" y="3438"/>
                  </a:lnTo>
                  <a:lnTo>
                    <a:pt x="5780" y="3450"/>
                  </a:lnTo>
                  <a:lnTo>
                    <a:pt x="5788" y="3463"/>
                  </a:lnTo>
                  <a:lnTo>
                    <a:pt x="5796" y="3477"/>
                  </a:lnTo>
                  <a:lnTo>
                    <a:pt x="5803" y="3491"/>
                  </a:lnTo>
                  <a:lnTo>
                    <a:pt x="5810" y="3507"/>
                  </a:lnTo>
                  <a:lnTo>
                    <a:pt x="5815" y="3523"/>
                  </a:lnTo>
                  <a:lnTo>
                    <a:pt x="5821" y="3540"/>
                  </a:lnTo>
                  <a:lnTo>
                    <a:pt x="5821" y="3558"/>
                  </a:lnTo>
                  <a:lnTo>
                    <a:pt x="5822" y="3635"/>
                  </a:lnTo>
                  <a:lnTo>
                    <a:pt x="5824" y="3733"/>
                  </a:lnTo>
                  <a:lnTo>
                    <a:pt x="5825" y="3764"/>
                  </a:lnTo>
                  <a:lnTo>
                    <a:pt x="6523" y="3764"/>
                  </a:lnTo>
                  <a:lnTo>
                    <a:pt x="6524" y="3725"/>
                  </a:lnTo>
                  <a:lnTo>
                    <a:pt x="6524" y="3679"/>
                  </a:lnTo>
                  <a:lnTo>
                    <a:pt x="6522" y="3582"/>
                  </a:lnTo>
                  <a:lnTo>
                    <a:pt x="6519" y="3488"/>
                  </a:lnTo>
                  <a:lnTo>
                    <a:pt x="6518" y="3416"/>
                  </a:lnTo>
                  <a:close/>
                </a:path>
              </a:pathLst>
            </a:custGeom>
            <a:solidFill>
              <a:srgbClr val="00B0F0"/>
            </a:solidFill>
            <a:ln>
              <a:noFill/>
            </a:ln>
          </p:spPr>
          <p:txBody>
            <a:bodyPr anchor="ctr">
              <a:scene3d>
                <a:camera prst="orthographicFront"/>
                <a:lightRig rig="threePt" dir="t"/>
              </a:scene3d>
              <a:sp3d>
                <a:contourClr>
                  <a:srgbClr val="FFFFFF"/>
                </a:contourClr>
              </a:sp3d>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sp>
          <p:nvSpPr>
            <p:cNvPr id="68611" name="文本框 4"/>
            <p:cNvSpPr txBox="1"/>
            <p:nvPr/>
          </p:nvSpPr>
          <p:spPr>
            <a:xfrm>
              <a:off x="391457" y="4522441"/>
              <a:ext cx="612666" cy="276999"/>
            </a:xfrm>
            <a:prstGeom prst="rect">
              <a:avLst/>
            </a:prstGeom>
            <a:noFill/>
            <a:ln w="9525">
              <a:noFill/>
            </a:ln>
          </p:spPr>
          <p:txBody>
            <a:bodyPr anchor="t">
              <a:spAutoFit/>
            </a:bodyPr>
            <a:lstStyle/>
            <a:p>
              <a:pPr lvl="0" indent="0" eaLnBrk="1" hangingPunct="1"/>
              <a:r>
                <a:rPr lang="zh-CN" altLang="en-US" sz="1200" b="0" dirty="0">
                  <a:solidFill>
                    <a:srgbClr val="000000"/>
                  </a:solidFill>
                  <a:latin typeface="微软雅黑" panose="020B0503020204020204" pitchFamily="34" charset="-122"/>
                  <a:ea typeface="微软雅黑" panose="020B0503020204020204" pitchFamily="34" charset="-122"/>
                </a:rPr>
                <a:t>客户</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grpSp>
      <p:cxnSp>
        <p:nvCxnSpPr>
          <p:cNvPr id="68612" name="直接箭头连接符 31"/>
          <p:cNvCxnSpPr/>
          <p:nvPr/>
        </p:nvCxnSpPr>
        <p:spPr>
          <a:xfrm flipV="1">
            <a:off x="1220788" y="3265488"/>
            <a:ext cx="614362" cy="487362"/>
          </a:xfrm>
          <a:prstGeom prst="straightConnector1">
            <a:avLst/>
          </a:prstGeom>
          <a:ln w="15875" cap="flat" cmpd="sng">
            <a:solidFill>
              <a:srgbClr val="000000"/>
            </a:solidFill>
            <a:prstDash val="solid"/>
            <a:round/>
            <a:headEnd type="none" w="med" len="med"/>
            <a:tailEnd type="triangle" w="med" len="med"/>
          </a:ln>
          <a:effectLst>
            <a:prstShdw prst="shdw17" dist="17961" dir="2699999">
              <a:srgbClr val="FFFFFF"/>
            </a:prstShdw>
          </a:effectLst>
        </p:spPr>
      </p:cxnSp>
      <p:cxnSp>
        <p:nvCxnSpPr>
          <p:cNvPr id="68613" name="直接箭头连接符 32"/>
          <p:cNvCxnSpPr/>
          <p:nvPr/>
        </p:nvCxnSpPr>
        <p:spPr>
          <a:xfrm>
            <a:off x="1220788" y="4684713"/>
            <a:ext cx="604837" cy="314325"/>
          </a:xfrm>
          <a:prstGeom prst="straightConnector1">
            <a:avLst/>
          </a:prstGeom>
          <a:ln w="15875" cap="flat" cmpd="sng">
            <a:solidFill>
              <a:srgbClr val="000000"/>
            </a:solidFill>
            <a:prstDash val="solid"/>
            <a:round/>
            <a:headEnd type="none" w="med" len="med"/>
            <a:tailEnd type="triangle" w="med" len="med"/>
          </a:ln>
          <a:effectLst>
            <a:prstShdw prst="shdw17" dist="17961" dir="2699999">
              <a:srgbClr val="FFFFFF"/>
            </a:prstShdw>
          </a:effectLst>
        </p:spPr>
      </p:cxnSp>
      <p:sp>
        <p:nvSpPr>
          <p:cNvPr id="7" name="圆角矩形 6"/>
          <p:cNvSpPr/>
          <p:nvPr/>
        </p:nvSpPr>
        <p:spPr bwMode="auto">
          <a:xfrm>
            <a:off x="2732088" y="2451100"/>
            <a:ext cx="5984875" cy="1014413"/>
          </a:xfrm>
          <a:prstGeom prst="roundRect">
            <a:avLst/>
          </a:prstGeom>
          <a:solidFill>
            <a:srgbClr val="FFFFFF">
              <a:lumMod val="7500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圆角矩形 7"/>
          <p:cNvSpPr/>
          <p:nvPr/>
        </p:nvSpPr>
        <p:spPr bwMode="auto">
          <a:xfrm>
            <a:off x="2973388" y="2624138"/>
            <a:ext cx="1336675" cy="584200"/>
          </a:xfrm>
          <a:prstGeom prst="roundRect">
            <a:avLst/>
          </a:prstGeom>
          <a:solidFill>
            <a:sysClr val="window" lastClr="FFFFFF"/>
          </a:solidFill>
          <a:ln w="25400" cap="flat" cmpd="sng" algn="ctr">
            <a:solidFill>
              <a:srgbClr val="92D05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沃创富</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
          <p:cNvSpPr/>
          <p:nvPr/>
        </p:nvSpPr>
        <p:spPr bwMode="auto">
          <a:xfrm>
            <a:off x="5075238" y="2624138"/>
            <a:ext cx="1336675" cy="584200"/>
          </a:xfrm>
          <a:prstGeom prst="roundRect">
            <a:avLst/>
          </a:prstGeom>
          <a:solidFill>
            <a:sysClr val="window" lastClr="FFFFFF"/>
          </a:solidFill>
          <a:ln w="25400" cap="flat" cmpd="sng" algn="ctr">
            <a:solidFill>
              <a:srgbClr val="92D05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网上商城</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617" name="圆角矩形 8"/>
          <p:cNvSpPr/>
          <p:nvPr/>
        </p:nvSpPr>
        <p:spPr>
          <a:xfrm>
            <a:off x="2705100" y="4251325"/>
            <a:ext cx="5951538" cy="2316163"/>
          </a:xfrm>
          <a:prstGeom prst="roundRect">
            <a:avLst>
              <a:gd name="adj" fmla="val 16667"/>
            </a:avLst>
          </a:prstGeom>
          <a:solidFill>
            <a:srgbClr val="FDEADA"/>
          </a:solidFill>
          <a:ln w="9525">
            <a:noFill/>
          </a:ln>
        </p:spPr>
        <p:txBody>
          <a:bodyPr anchor="ctr"/>
          <a:lstStyle/>
          <a:p>
            <a:pPr lvl="0" indent="0" algn="ctr" eaLnBrk="1" hangingPunct="1"/>
            <a:endParaRPr lang="zh-CN" altLang="en-US" sz="1600" b="0" dirty="0">
              <a:solidFill>
                <a:srgbClr val="000000"/>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2973388" y="4438650"/>
            <a:ext cx="1712913" cy="401638"/>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实名认证</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人脸识别</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bwMode="auto">
          <a:xfrm>
            <a:off x="2973388" y="4929188"/>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自助取卡</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12"/>
          <p:cNvSpPr/>
          <p:nvPr/>
        </p:nvSpPr>
        <p:spPr bwMode="auto">
          <a:xfrm>
            <a:off x="2973388" y="5384800"/>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订单收费</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bwMode="auto">
          <a:xfrm>
            <a:off x="2819400" y="4360863"/>
            <a:ext cx="2052638" cy="2047875"/>
          </a:xfrm>
          <a:prstGeom prst="roundRect">
            <a:avLst/>
          </a:prstGeom>
          <a:noFill/>
          <a:ln w="28575">
            <a:solidFill>
              <a:srgbClr val="808080"/>
            </a:solidFill>
            <a:prstDash val="dash"/>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圆角矩形 14"/>
          <p:cNvSpPr/>
          <p:nvPr/>
        </p:nvSpPr>
        <p:spPr bwMode="auto">
          <a:xfrm>
            <a:off x="2973388" y="5838825"/>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623" name="文本框 15"/>
          <p:cNvSpPr txBox="1"/>
          <p:nvPr/>
        </p:nvSpPr>
        <p:spPr>
          <a:xfrm>
            <a:off x="3201988" y="6434138"/>
            <a:ext cx="1484312" cy="307975"/>
          </a:xfrm>
          <a:prstGeom prst="rect">
            <a:avLst/>
          </a:prstGeom>
          <a:noFill/>
          <a:ln w="9525">
            <a:noFill/>
          </a:ln>
        </p:spPr>
        <p:txBody>
          <a:bodyPr anchor="t">
            <a:spAutoFit/>
          </a:bodyPr>
          <a:lstStyle/>
          <a:p>
            <a:pPr lvl="0" indent="0" eaLnBrk="1" hangingPunct="1"/>
            <a:r>
              <a:rPr lang="zh-CN" altLang="en-US" sz="1400" b="0" dirty="0">
                <a:solidFill>
                  <a:srgbClr val="FF0000"/>
                </a:solidFill>
                <a:latin typeface="微软雅黑" panose="020B0503020204020204" pitchFamily="34" charset="-122"/>
                <a:ea typeface="微软雅黑" panose="020B0503020204020204" pitchFamily="34" charset="-122"/>
              </a:rPr>
              <a:t>自助销售终端</a:t>
            </a:r>
            <a:endParaRPr lang="zh-CN" altLang="en-US" sz="1400" b="0" dirty="0">
              <a:solidFill>
                <a:srgbClr val="FF0000"/>
              </a:solidFill>
              <a:latin typeface="微软雅黑" panose="020B0503020204020204" pitchFamily="34" charset="-122"/>
              <a:ea typeface="微软雅黑" panose="020B0503020204020204" pitchFamily="34" charset="-122"/>
            </a:endParaRPr>
          </a:p>
        </p:txBody>
      </p:sp>
      <p:sp>
        <p:nvSpPr>
          <p:cNvPr id="17" name="圆角矩形 16"/>
          <p:cNvSpPr/>
          <p:nvPr/>
        </p:nvSpPr>
        <p:spPr bwMode="auto">
          <a:xfrm>
            <a:off x="2705100" y="3679825"/>
            <a:ext cx="5951538" cy="396875"/>
          </a:xfrm>
          <a:prstGeom prst="roundRect">
            <a:avLst/>
          </a:prstGeom>
          <a:solidFill>
            <a:srgbClr val="FFFFFF">
              <a:lumMod val="85000"/>
            </a:srgbClr>
          </a:solidFill>
          <a:ln>
            <a:noFill/>
          </a:ln>
          <a:effectLst>
            <a:outerShdw blurRad="50800" dist="38100" dir="5400000" algn="t" rotWithShape="0">
              <a:prstClr val="black">
                <a:alpha val="40000"/>
              </a:prstClr>
            </a:outerShdw>
          </a:effectLst>
        </p:spPr>
        <p: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云销售统一订单中心</a:t>
            </a:r>
            <a:endParaRPr kumimoji="0" lang="zh-CN" altLang="en-US" sz="1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17"/>
          <p:cNvSpPr/>
          <p:nvPr/>
        </p:nvSpPr>
        <p:spPr bwMode="auto">
          <a:xfrm>
            <a:off x="6538913" y="4438650"/>
            <a:ext cx="1712913" cy="401638"/>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实名认证</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人脸识别</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18"/>
          <p:cNvSpPr/>
          <p:nvPr/>
        </p:nvSpPr>
        <p:spPr bwMode="auto">
          <a:xfrm>
            <a:off x="6538913" y="4940300"/>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自助取卡</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圆角矩形 19"/>
          <p:cNvSpPr/>
          <p:nvPr/>
        </p:nvSpPr>
        <p:spPr bwMode="auto">
          <a:xfrm>
            <a:off x="6538913" y="5407025"/>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订单收费</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圆角矩形 20"/>
          <p:cNvSpPr/>
          <p:nvPr/>
        </p:nvSpPr>
        <p:spPr bwMode="auto">
          <a:xfrm>
            <a:off x="6384925" y="4321175"/>
            <a:ext cx="2052638" cy="2047875"/>
          </a:xfrm>
          <a:prstGeom prst="roundRect">
            <a:avLst/>
          </a:prstGeom>
          <a:noFill/>
          <a:ln w="28575">
            <a:solidFill>
              <a:srgbClr val="808080"/>
            </a:solidFill>
            <a:prstDash val="dash"/>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6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圆角矩形 21"/>
          <p:cNvSpPr/>
          <p:nvPr/>
        </p:nvSpPr>
        <p:spPr bwMode="auto">
          <a:xfrm>
            <a:off x="6538913" y="5872163"/>
            <a:ext cx="1712913" cy="36512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3765"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630" name="文本框 22"/>
          <p:cNvSpPr txBox="1"/>
          <p:nvPr/>
        </p:nvSpPr>
        <p:spPr>
          <a:xfrm>
            <a:off x="6827838" y="6383338"/>
            <a:ext cx="1857375" cy="307975"/>
          </a:xfrm>
          <a:prstGeom prst="rect">
            <a:avLst/>
          </a:prstGeom>
          <a:noFill/>
          <a:ln w="9525">
            <a:noFill/>
          </a:ln>
        </p:spPr>
        <p:txBody>
          <a:bodyPr anchor="t">
            <a:spAutoFit/>
          </a:bodyPr>
          <a:lstStyle/>
          <a:p>
            <a:pPr lvl="0" indent="0" eaLnBrk="1" hangingPunct="1"/>
            <a:r>
              <a:rPr lang="en-US" altLang="zh-CN" sz="1400" b="0" dirty="0">
                <a:solidFill>
                  <a:srgbClr val="FF0000"/>
                </a:solidFill>
                <a:latin typeface="微软雅黑" panose="020B0503020204020204" pitchFamily="34" charset="-122"/>
                <a:ea typeface="微软雅黑" panose="020B0503020204020204" pitchFamily="34" charset="-122"/>
              </a:rPr>
              <a:t>      APP</a:t>
            </a:r>
            <a:endParaRPr lang="zh-CN" altLang="en-US" sz="1400" b="0" dirty="0">
              <a:solidFill>
                <a:srgbClr val="FF0000"/>
              </a:solidFill>
              <a:latin typeface="微软雅黑" panose="020B0503020204020204" pitchFamily="34" charset="-122"/>
              <a:ea typeface="微软雅黑" panose="020B0503020204020204" pitchFamily="34" charset="-122"/>
            </a:endParaRPr>
          </a:p>
        </p:txBody>
      </p:sp>
      <p:sp>
        <p:nvSpPr>
          <p:cNvPr id="24" name="矩形 23"/>
          <p:cNvSpPr>
            <a:spLocks noChangeArrowheads="1"/>
          </p:cNvSpPr>
          <p:nvPr/>
        </p:nvSpPr>
        <p:spPr bwMode="auto">
          <a:xfrm>
            <a:off x="5026025" y="5102225"/>
            <a:ext cx="123348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20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 name="下箭头 24"/>
          <p:cNvSpPr/>
          <p:nvPr/>
        </p:nvSpPr>
        <p:spPr>
          <a:xfrm>
            <a:off x="5240338" y="3217863"/>
            <a:ext cx="849313" cy="476250"/>
          </a:xfrm>
          <a:prstGeom prst="downArrow">
            <a:avLst/>
          </a:prstGeom>
          <a:solidFill>
            <a:srgbClr val="FFC000"/>
          </a:soli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6" name="下箭头 25"/>
          <p:cNvSpPr/>
          <p:nvPr/>
        </p:nvSpPr>
        <p:spPr>
          <a:xfrm>
            <a:off x="5256213" y="4071938"/>
            <a:ext cx="850900" cy="476250"/>
          </a:xfrm>
          <a:prstGeom prst="downArrow">
            <a:avLst/>
          </a:prstGeom>
          <a:solidFill>
            <a:srgbClr val="FFC000"/>
          </a:solidFill>
          <a:ln w="25400" cap="flat" cmpd="sng" algn="ctr">
            <a:no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0"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7" name="圆角矩形 26"/>
          <p:cNvSpPr/>
          <p:nvPr/>
        </p:nvSpPr>
        <p:spPr bwMode="auto">
          <a:xfrm>
            <a:off x="7175500" y="2624138"/>
            <a:ext cx="1336675" cy="584200"/>
          </a:xfrm>
          <a:prstGeom prst="roundRect">
            <a:avLst/>
          </a:prstGeom>
          <a:solidFill>
            <a:sysClr val="window" lastClr="FFFFFF"/>
          </a:solidFill>
          <a:ln w="25400" cap="flat" cmpd="sng" algn="ctr">
            <a:solidFill>
              <a:srgbClr val="92D050"/>
            </a:solidFill>
            <a:prstDash val="soli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云销售</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a:t>
            </a:r>
            <a:endPar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635" name="文本框 35"/>
          <p:cNvSpPr txBox="1"/>
          <p:nvPr/>
        </p:nvSpPr>
        <p:spPr>
          <a:xfrm>
            <a:off x="1752600" y="4929188"/>
            <a:ext cx="1008063" cy="307975"/>
          </a:xfrm>
          <a:prstGeom prst="rect">
            <a:avLst/>
          </a:prstGeom>
          <a:noFill/>
          <a:ln w="9525">
            <a:noFill/>
          </a:ln>
        </p:spPr>
        <p:txBody>
          <a:bodyPr anchor="t">
            <a:spAutoFit/>
          </a:bodyPr>
          <a:lstStyle/>
          <a:p>
            <a:pPr lvl="0" indent="0" eaLnBrk="1" hangingPunct="1"/>
            <a:r>
              <a:rPr lang="zh-CN" altLang="en-US" sz="1400" b="0" dirty="0">
                <a:solidFill>
                  <a:srgbClr val="000000"/>
                </a:solidFill>
                <a:latin typeface="Arial" panose="020B0604020202020204" pitchFamily="34" charset="0"/>
                <a:ea typeface="微软雅黑" panose="020B0503020204020204" pitchFamily="34" charset="-122"/>
              </a:rPr>
              <a:t>线下取卡</a:t>
            </a:r>
            <a:endParaRPr lang="zh-CN" altLang="en-US" sz="1400" b="0" dirty="0">
              <a:solidFill>
                <a:srgbClr val="000000"/>
              </a:solidFill>
              <a:latin typeface="Arial" panose="020B0604020202020204" pitchFamily="34" charset="0"/>
              <a:ea typeface="微软雅黑" panose="020B0503020204020204" pitchFamily="34" charset="-122"/>
            </a:endParaRPr>
          </a:p>
        </p:txBody>
      </p:sp>
      <p:sp>
        <p:nvSpPr>
          <p:cNvPr id="68636" name="文本框 36"/>
          <p:cNvSpPr txBox="1"/>
          <p:nvPr/>
        </p:nvSpPr>
        <p:spPr>
          <a:xfrm>
            <a:off x="1792288" y="2989263"/>
            <a:ext cx="1008062" cy="307975"/>
          </a:xfrm>
          <a:prstGeom prst="rect">
            <a:avLst/>
          </a:prstGeom>
          <a:noFill/>
          <a:ln w="9525">
            <a:noFill/>
          </a:ln>
        </p:spPr>
        <p:txBody>
          <a:bodyPr anchor="t">
            <a:spAutoFit/>
          </a:bodyPr>
          <a:lstStyle/>
          <a:p>
            <a:pPr lvl="0" indent="0" eaLnBrk="1" hangingPunct="1"/>
            <a:r>
              <a:rPr lang="zh-CN" altLang="en-US" sz="1400" b="0" dirty="0">
                <a:solidFill>
                  <a:srgbClr val="000000"/>
                </a:solidFill>
                <a:latin typeface="Arial" panose="020B0604020202020204" pitchFamily="34" charset="0"/>
                <a:ea typeface="微软雅黑" panose="020B0503020204020204" pitchFamily="34" charset="-122"/>
              </a:rPr>
              <a:t>线上下单</a:t>
            </a:r>
            <a:endParaRPr lang="zh-CN" altLang="en-US" sz="1400" b="0" dirty="0">
              <a:solidFill>
                <a:srgbClr val="000000"/>
              </a:solidFill>
              <a:latin typeface="Arial" panose="020B0604020202020204" pitchFamily="34" charset="0"/>
              <a:ea typeface="微软雅黑" panose="020B0503020204020204" pitchFamily="34" charset="-122"/>
            </a:endParaRPr>
          </a:p>
        </p:txBody>
      </p:sp>
      <p:sp>
        <p:nvSpPr>
          <p:cNvPr id="68637" name="矩形 41"/>
          <p:cNvSpPr/>
          <p:nvPr/>
        </p:nvSpPr>
        <p:spPr>
          <a:xfrm>
            <a:off x="179388" y="1333500"/>
            <a:ext cx="8785225" cy="1016000"/>
          </a:xfrm>
          <a:prstGeom prst="rect">
            <a:avLst/>
          </a:prstGeom>
          <a:noFill/>
          <a:ln w="9525" cap="flat" cmpd="sng">
            <a:solidFill>
              <a:srgbClr val="D71A20"/>
            </a:solidFill>
            <a:prstDash val="dash"/>
            <a:miter/>
            <a:headEnd type="none" w="med" len="med"/>
            <a:tailEnd type="none" w="med" len="med"/>
          </a:ln>
        </p:spPr>
        <p:txBody>
          <a:bodyPr anchor="ctr">
            <a:spAutoFit/>
          </a:bodyPr>
          <a:lstStyle/>
          <a:p>
            <a:pPr lvl="0" indent="0" eaLnBrk="1" hangingPunct="1">
              <a:lnSpc>
                <a:spcPts val="2400"/>
              </a:lnSpc>
            </a:pPr>
            <a:r>
              <a:rPr lang="zh-CN" altLang="en-US" sz="1600" b="0" dirty="0">
                <a:solidFill>
                  <a:srgbClr val="000000"/>
                </a:solidFill>
                <a:latin typeface="Tahoma" panose="020B0604030504040204" pitchFamily="34" charset="0"/>
                <a:ea typeface="微软雅黑" panose="020B0503020204020204" pitchFamily="34" charset="-122"/>
              </a:rPr>
              <a:t>线上由沃创富、网上商城、云销售</a:t>
            </a:r>
            <a:r>
              <a:rPr lang="en-US" altLang="zh-CN" sz="1600" b="0" dirty="0">
                <a:solidFill>
                  <a:srgbClr val="000000"/>
                </a:solidFill>
                <a:latin typeface="Tahoma" panose="020B0604030504040204" pitchFamily="34" charset="0"/>
                <a:ea typeface="微软雅黑" panose="020B0503020204020204" pitchFamily="34" charset="-122"/>
              </a:rPr>
              <a:t>APP</a:t>
            </a:r>
            <a:r>
              <a:rPr lang="zh-CN" altLang="en-US" sz="1600" b="0" dirty="0">
                <a:solidFill>
                  <a:srgbClr val="000000"/>
                </a:solidFill>
                <a:latin typeface="Tahoma" panose="020B0604030504040204" pitchFamily="34" charset="0"/>
                <a:ea typeface="微软雅黑" panose="020B0503020204020204" pitchFamily="34" charset="-122"/>
              </a:rPr>
              <a:t>等渠道实现订单预受理，线下由自助销售终端或云销售</a:t>
            </a:r>
            <a:r>
              <a:rPr lang="en-US" altLang="zh-CN" sz="1600" b="0" dirty="0">
                <a:solidFill>
                  <a:srgbClr val="000000"/>
                </a:solidFill>
                <a:latin typeface="Tahoma" panose="020B0604030504040204" pitchFamily="34" charset="0"/>
                <a:ea typeface="微软雅黑" panose="020B0503020204020204" pitchFamily="34" charset="-122"/>
              </a:rPr>
              <a:t>App</a:t>
            </a:r>
            <a:r>
              <a:rPr lang="zh-CN" altLang="en-US" sz="1600" b="0" dirty="0">
                <a:solidFill>
                  <a:srgbClr val="000000"/>
                </a:solidFill>
                <a:latin typeface="Tahoma" panose="020B0604030504040204" pitchFamily="34" charset="0"/>
                <a:ea typeface="微软雅黑" panose="020B0503020204020204" pitchFamily="34" charset="-122"/>
              </a:rPr>
              <a:t>自动完成订单生产、实名认证、人脸识别、订单收费等能力。提升客户体验和感知，释放传统人力资源，便捷的解决了线上销售实名制问题。</a:t>
            </a:r>
            <a:endParaRPr lang="zh-CN" altLang="en-US" sz="1600" b="0" dirty="0">
              <a:solidFill>
                <a:srgbClr val="000000"/>
              </a:solidFill>
              <a:latin typeface="Tahoma" panose="020B0604030504040204" pitchFamily="34" charset="0"/>
              <a:ea typeface="微软雅黑" panose="020B0503020204020204" pitchFamily="34" charset="-122"/>
            </a:endParaRPr>
          </a:p>
        </p:txBody>
      </p:sp>
      <p:sp>
        <p:nvSpPr>
          <p:cNvPr id="68638" name="Rectangle 2"/>
          <p:cNvSpPr/>
          <p:nvPr/>
        </p:nvSpPr>
        <p:spPr>
          <a:xfrm>
            <a:off x="1220788" y="584200"/>
            <a:ext cx="6335712" cy="40798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线上线下一体化（</a:t>
            </a:r>
            <a:r>
              <a:rPr lang="en-US" altLang="zh-CN" sz="2000" dirty="0">
                <a:solidFill>
                  <a:srgbClr val="7F7F7F"/>
                </a:solidFill>
                <a:latin typeface="微软雅黑" panose="020B0503020204020204" pitchFamily="34" charset="-122"/>
                <a:ea typeface="微软雅黑" panose="020B0503020204020204" pitchFamily="34" charset="-122"/>
              </a:rPr>
              <a:t>4/10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组合 2"/>
          <p:cNvGrpSpPr/>
          <p:nvPr/>
        </p:nvGrpSpPr>
        <p:grpSpPr>
          <a:xfrm>
            <a:off x="4621213" y="2168525"/>
            <a:ext cx="1206500" cy="1752600"/>
            <a:chOff x="1738828" y="1196752"/>
            <a:chExt cx="1206974" cy="1752288"/>
          </a:xfrm>
        </p:grpSpPr>
        <p:sp>
          <p:nvSpPr>
            <p:cNvPr id="3" name="Rectangle 11"/>
            <p:cNvSpPr/>
            <p:nvPr/>
          </p:nvSpPr>
          <p:spPr bwMode="auto">
            <a:xfrm>
              <a:off x="1738828" y="1196752"/>
              <a:ext cx="1206974" cy="1752288"/>
            </a:xfrm>
            <a:prstGeom prst="rect">
              <a:avLst/>
            </a:prstGeom>
            <a:solidFill>
              <a:srgbClr val="F85829"/>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 typeface="Arial" panose="020B0604020202020204" pitchFamily="34" charset="0"/>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801398" y="2424090"/>
              <a:ext cx="1081835" cy="3416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 typeface="Arial" panose="020B0604020202020204" pitchFamily="34" charset="0"/>
                <a:buNone/>
                <a:defRPr/>
              </a:pPr>
              <a:r>
                <a:rPr kumimoji="0" lang="zh-CN" altLang="en-US" sz="18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电子签名</a:t>
              </a:r>
              <a:endParaRPr kumimoji="0" lang="en-US" altLang="zh-CN" sz="18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69636" name="组合 5"/>
          <p:cNvGrpSpPr/>
          <p:nvPr/>
        </p:nvGrpSpPr>
        <p:grpSpPr>
          <a:xfrm>
            <a:off x="6775450" y="2168525"/>
            <a:ext cx="1206500" cy="1752600"/>
            <a:chOff x="1738828" y="1196752"/>
            <a:chExt cx="1206974" cy="1752288"/>
          </a:xfrm>
        </p:grpSpPr>
        <p:sp>
          <p:nvSpPr>
            <p:cNvPr id="6" name="Rectangle 11"/>
            <p:cNvSpPr/>
            <p:nvPr/>
          </p:nvSpPr>
          <p:spPr bwMode="auto">
            <a:xfrm>
              <a:off x="1738828" y="1196752"/>
              <a:ext cx="1206974" cy="1752288"/>
            </a:xfrm>
            <a:prstGeom prst="rect">
              <a:avLst/>
            </a:prstGeom>
            <a:solidFill>
              <a:srgbClr val="F85829"/>
            </a:solidFill>
            <a:ln w="9525" cap="flat" cmpd="sng" algn="ctr">
              <a:noFill/>
              <a:prstDash val="dash"/>
              <a:headEnd type="none" w="med" len="med"/>
              <a:tailEnd type="none" w="med" len="med"/>
            </a:ln>
            <a:effectLst/>
          </p:spPr>
          <p:txBody>
            <a:bodyPr lIns="186452" tIns="149161" rIns="186452" bIns="149161" anchor="ctr"/>
            <a:lstStyle/>
            <a:p>
              <a:pPr marL="0" marR="0" lvl="0" indent="0" algn="ctr" defTabSz="931545" rtl="0" eaLnBrk="1" fontAlgn="auto" latinLnBrk="0" hangingPunct="1">
                <a:lnSpc>
                  <a:spcPct val="90000"/>
                </a:lnSpc>
                <a:spcBef>
                  <a:spcPts val="0"/>
                </a:spcBef>
                <a:spcAft>
                  <a:spcPts val="0"/>
                </a:spcAft>
                <a:buClrTx/>
                <a:buSzTx/>
                <a:buFont typeface="Arial" panose="020B0604020202020204" pitchFamily="34" charset="0"/>
                <a:buNone/>
                <a:defRPr/>
              </a:pPr>
              <a:endParaRPr kumimoji="0" lang="en-US" altLang="zh-CN" sz="24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1801398" y="2424090"/>
              <a:ext cx="1081835" cy="341632"/>
            </a:xfrm>
            <a:prstGeom prst="rect">
              <a:avLst/>
            </a:prstGeom>
          </p:spPr>
          <p:txBody>
            <a:bodyPr wrap="none">
              <a:spAutoFit/>
            </a:bodyPr>
            <a:lstStyle/>
            <a:p>
              <a:pPr marL="0" marR="0" lvl="0" indent="0" algn="ctr" defTabSz="931545" rtl="0" eaLnBrk="1" fontAlgn="auto" latinLnBrk="0" hangingPunct="1">
                <a:lnSpc>
                  <a:spcPct val="90000"/>
                </a:lnSpc>
                <a:spcBef>
                  <a:spcPts val="0"/>
                </a:spcBef>
                <a:spcAft>
                  <a:spcPts val="0"/>
                </a:spcAft>
                <a:buClrTx/>
                <a:buSzTx/>
                <a:buFont typeface="Arial" panose="020B0604020202020204" pitchFamily="34" charset="0"/>
                <a:buNone/>
                <a:defRPr/>
              </a:pPr>
              <a:r>
                <a:rPr kumimoji="0" lang="zh-CN" altLang="en-US" sz="18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rPr>
                <a:t>邮件发送</a:t>
              </a:r>
              <a:endParaRPr kumimoji="0" lang="en-US" altLang="zh-CN" sz="1800" b="0" i="0" u="none" strike="noStrike" kern="0" cap="none" spc="-51" normalizeH="0" baseline="0" noProof="0" dirty="0">
                <a:ln>
                  <a:noFill/>
                </a:ln>
                <a:gradFill>
                  <a:gsLst>
                    <a:gs pos="1250">
                      <a:srgbClr val="FFFFFF"/>
                    </a:gs>
                    <a:gs pos="20000">
                      <a:srgbClr val="FFFFFF"/>
                    </a:gs>
                  </a:gsLst>
                  <a:lin ang="5400000" scaled="0"/>
                </a:gradFill>
                <a:effectLst/>
                <a:uLnTx/>
                <a:uFillTx/>
                <a:latin typeface="微软雅黑" panose="020B0503020204020204" pitchFamily="34" charset="-122"/>
                <a:ea typeface="微软雅黑" panose="020B0503020204020204" pitchFamily="34" charset="-122"/>
                <a:cs typeface="+mn-cs"/>
              </a:endParaRPr>
            </a:p>
          </p:txBody>
        </p:sp>
      </p:grpSp>
      <p:grpSp>
        <p:nvGrpSpPr>
          <p:cNvPr id="69639" name="Group 23"/>
          <p:cNvGrpSpPr/>
          <p:nvPr/>
        </p:nvGrpSpPr>
        <p:grpSpPr>
          <a:xfrm>
            <a:off x="6950075" y="2563813"/>
            <a:ext cx="857250" cy="573087"/>
            <a:chOff x="8672460" y="-1818199"/>
            <a:chExt cx="1811337" cy="1203325"/>
          </a:xfrm>
        </p:grpSpPr>
        <p:sp>
          <p:nvSpPr>
            <p:cNvPr id="9" name="Freeform 11"/>
            <p:cNvSpPr/>
            <p:nvPr/>
          </p:nvSpPr>
          <p:spPr bwMode="black">
            <a:xfrm>
              <a:off x="8846885" y="-1578200"/>
              <a:ext cx="1589951" cy="809994"/>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p:spPr>
          <p:txBody>
            <a:bodyPr lIns="93256" tIns="46628" rIns="93256" bIns="46628" anchor="ctr"/>
            <a:lstStyle/>
            <a:p>
              <a:pPr marL="0" marR="0" lvl="0" indent="0" algn="l" defTabSz="10064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166" normalizeH="0" baseline="0" noProof="0">
                <a:ln>
                  <a:noFill/>
                </a:ln>
                <a:solidFill>
                  <a:srgbClr val="FFFFFF">
                    <a:lumMod val="50000"/>
                  </a:srgbClr>
                </a:solidFill>
                <a:effectLst/>
                <a:uLnTx/>
                <a:uFillTx/>
                <a:latin typeface="Segoe Light" pitchFamily="34" charset="0"/>
                <a:ea typeface="+mn-ea"/>
                <a:cs typeface="+mn-cs"/>
              </a:endParaRPr>
            </a:p>
          </p:txBody>
        </p:sp>
        <p:sp>
          <p:nvSpPr>
            <p:cNvPr id="10" name="Freeform 12"/>
            <p:cNvSpPr>
              <a:spLocks noEditPoints="1"/>
            </p:cNvSpPr>
            <p:nvPr/>
          </p:nvSpPr>
          <p:spPr bwMode="black">
            <a:xfrm>
              <a:off x="8672460" y="-1154871"/>
              <a:ext cx="1811337" cy="539997"/>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p:spPr>
          <p:txBody>
            <a:bodyPr lIns="93256" tIns="46628" rIns="93256" bIns="46628" anchor="ctr"/>
            <a:lstStyle/>
            <a:p>
              <a:pPr marL="0" marR="0" lvl="0" indent="0" algn="l" defTabSz="10064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166" normalizeH="0" baseline="0" noProof="0">
                <a:ln>
                  <a:noFill/>
                </a:ln>
                <a:solidFill>
                  <a:srgbClr val="FFFFFF">
                    <a:lumMod val="50000"/>
                  </a:srgbClr>
                </a:solidFill>
                <a:effectLst/>
                <a:uLnTx/>
                <a:uFillTx/>
                <a:latin typeface="Segoe Light" pitchFamily="34" charset="0"/>
                <a:ea typeface="+mn-ea"/>
                <a:cs typeface="+mn-cs"/>
              </a:endParaRPr>
            </a:p>
          </p:txBody>
        </p:sp>
        <p:sp>
          <p:nvSpPr>
            <p:cNvPr id="11" name="Freeform 13"/>
            <p:cNvSpPr/>
            <p:nvPr/>
          </p:nvSpPr>
          <p:spPr bwMode="black">
            <a:xfrm>
              <a:off x="8846885" y="-1818199"/>
              <a:ext cx="1368566" cy="559997"/>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p:spPr>
          <p:txBody>
            <a:bodyPr lIns="93256" tIns="46628" rIns="93256" bIns="46628" anchor="ctr"/>
            <a:lstStyle/>
            <a:p>
              <a:pPr marL="0" marR="0" lvl="0" indent="0" algn="l" defTabSz="100647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0" cap="none" spc="-166" normalizeH="0" baseline="0" noProof="0">
                <a:ln>
                  <a:noFill/>
                </a:ln>
                <a:solidFill>
                  <a:srgbClr val="FFFFFF">
                    <a:lumMod val="50000"/>
                  </a:srgbClr>
                </a:solidFill>
                <a:effectLst/>
                <a:uLnTx/>
                <a:uFillTx/>
                <a:latin typeface="Segoe Light" pitchFamily="34" charset="0"/>
                <a:ea typeface="+mn-ea"/>
                <a:cs typeface="+mn-cs"/>
              </a:endParaRPr>
            </a:p>
          </p:txBody>
        </p:sp>
      </p:grpSp>
      <p:sp>
        <p:nvSpPr>
          <p:cNvPr id="12" name="Freeform 110">
            <a:hlinkClick r:id="rId1"/>
          </p:cNvPr>
          <p:cNvSpPr>
            <a:spLocks noEditPoints="1"/>
          </p:cNvSpPr>
          <p:nvPr/>
        </p:nvSpPr>
        <p:spPr bwMode="black">
          <a:xfrm>
            <a:off x="5068888" y="2552700"/>
            <a:ext cx="323850" cy="40163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lIns="93260" tIns="46630" rIns="93260" bIns="46630"/>
          <a:lstStyle/>
          <a:p>
            <a:pPr marL="0" marR="0" lvl="0" indent="0" algn="l" defTabSz="93218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800" b="0" i="0" u="none" strike="noStrike" kern="1200" cap="none" spc="0" normalizeH="0" baseline="0" noProof="0" dirty="0">
              <a:ln>
                <a:noFill/>
              </a:ln>
              <a:gradFill>
                <a:gsLst>
                  <a:gs pos="50000">
                    <a:srgbClr val="FFFFFF"/>
                  </a:gs>
                  <a:gs pos="100000">
                    <a:srgbClr val="FFFFFF"/>
                  </a:gs>
                </a:gsLst>
                <a:lin ang="5400000" scaled="0"/>
              </a:gradFill>
              <a:effectLst/>
              <a:uLnTx/>
              <a:uFillTx/>
              <a:latin typeface="Segoe UI" panose="020B0502040204020203"/>
              <a:ea typeface="+mn-ea"/>
              <a:cs typeface="+mn-cs"/>
            </a:endParaRPr>
          </a:p>
        </p:txBody>
      </p:sp>
      <p:sp>
        <p:nvSpPr>
          <p:cNvPr id="13" name="Freeform 45"/>
          <p:cNvSpPr>
            <a:spLocks noEditPoints="1"/>
          </p:cNvSpPr>
          <p:nvPr/>
        </p:nvSpPr>
        <p:spPr bwMode="auto">
          <a:xfrm>
            <a:off x="4987925" y="2392363"/>
            <a:ext cx="465138" cy="773113"/>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lIns="68544" tIns="34272" rIns="68544" bIns="34272"/>
          <a:lstStyle/>
          <a:p>
            <a:pPr marL="0" marR="0" lvl="0" indent="0" algn="l" defTabSz="699135"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1175" b="0" i="0" u="none" strike="noStrike" kern="0" cap="none" spc="0" normalizeH="0" baseline="0" noProof="0">
              <a:ln>
                <a:noFill/>
              </a:ln>
              <a:solidFill>
                <a:srgbClr val="505050"/>
              </a:solidFill>
              <a:effectLst/>
              <a:uLnTx/>
              <a:uFillTx/>
              <a:latin typeface="Segoe UI" panose="020B0502040204020203"/>
              <a:ea typeface="MS PGothic" panose="020B0600070205080204" charset="-128"/>
              <a:cs typeface="+mn-cs"/>
            </a:endParaRPr>
          </a:p>
        </p:txBody>
      </p:sp>
      <p:grpSp>
        <p:nvGrpSpPr>
          <p:cNvPr id="69645" name="组合 22"/>
          <p:cNvGrpSpPr/>
          <p:nvPr/>
        </p:nvGrpSpPr>
        <p:grpSpPr>
          <a:xfrm>
            <a:off x="3829050" y="4975225"/>
            <a:ext cx="1825625" cy="1335088"/>
            <a:chOff x="3351919" y="4959888"/>
            <a:chExt cx="1826141" cy="1335336"/>
          </a:xfrm>
        </p:grpSpPr>
        <p:sp>
          <p:nvSpPr>
            <p:cNvPr id="15" name="圆角矩形 14"/>
            <p:cNvSpPr/>
            <p:nvPr/>
          </p:nvSpPr>
          <p:spPr>
            <a:xfrm>
              <a:off x="3737791" y="4959888"/>
              <a:ext cx="1054398" cy="997135"/>
            </a:xfrm>
            <a:prstGeom prst="roundRect">
              <a:avLst/>
            </a:prstGeom>
            <a:solidFill>
              <a:srgbClr val="F182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免</a:t>
              </a:r>
              <a:endPar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647" name="文本框 16"/>
            <p:cNvSpPr txBox="1"/>
            <p:nvPr/>
          </p:nvSpPr>
          <p:spPr>
            <a:xfrm>
              <a:off x="3351919" y="5956670"/>
              <a:ext cx="1826141" cy="338554"/>
            </a:xfrm>
            <a:prstGeom prst="rect">
              <a:avLst/>
            </a:prstGeom>
            <a:noFill/>
            <a:ln w="9525">
              <a:noFill/>
            </a:ln>
          </p:spPr>
          <p:txBody>
            <a:bodyPr wrap="none" anchor="t">
              <a:spAutoFit/>
            </a:bodyPr>
            <a:lstStyle/>
            <a:p>
              <a:pPr lvl="0" indent="0" eaLnBrk="1" hangingPunct="1"/>
              <a:r>
                <a:rPr lang="zh-CN" altLang="en-US" sz="1600" b="0" dirty="0">
                  <a:solidFill>
                    <a:srgbClr val="000000"/>
                  </a:solidFill>
                  <a:latin typeface="微软雅黑" panose="020B0503020204020204" pitchFamily="34" charset="-122"/>
                  <a:ea typeface="微软雅黑" panose="020B0503020204020204" pitchFamily="34" charset="-122"/>
                </a:rPr>
                <a:t>免工单整理、运送</a:t>
              </a:r>
              <a:endParaRPr lang="zh-CN" altLang="en-US" sz="1600" b="0" dirty="0">
                <a:solidFill>
                  <a:srgbClr val="000000"/>
                </a:solidFill>
                <a:latin typeface="微软雅黑" panose="020B0503020204020204" pitchFamily="34" charset="-122"/>
                <a:ea typeface="微软雅黑" panose="020B0503020204020204" pitchFamily="34" charset="-122"/>
              </a:endParaRPr>
            </a:p>
          </p:txBody>
        </p:sp>
      </p:grpSp>
      <p:grpSp>
        <p:nvGrpSpPr>
          <p:cNvPr id="69648" name="组合 21"/>
          <p:cNvGrpSpPr/>
          <p:nvPr/>
        </p:nvGrpSpPr>
        <p:grpSpPr>
          <a:xfrm>
            <a:off x="865188" y="4975225"/>
            <a:ext cx="1416050" cy="1335088"/>
            <a:chOff x="1791675" y="4959888"/>
            <a:chExt cx="1415772" cy="1335336"/>
          </a:xfrm>
        </p:grpSpPr>
        <p:sp>
          <p:nvSpPr>
            <p:cNvPr id="18" name="圆角矩形 17"/>
            <p:cNvSpPr/>
            <p:nvPr/>
          </p:nvSpPr>
          <p:spPr>
            <a:xfrm>
              <a:off x="1971027" y="4959888"/>
              <a:ext cx="1057067" cy="997135"/>
            </a:xfrm>
            <a:prstGeom prst="roundRect">
              <a:avLst/>
            </a:prstGeom>
            <a:solidFill>
              <a:srgbClr val="F182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减</a:t>
              </a:r>
              <a:endPar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650" name="文本框 17"/>
            <p:cNvSpPr txBox="1"/>
            <p:nvPr/>
          </p:nvSpPr>
          <p:spPr>
            <a:xfrm>
              <a:off x="1791675" y="5956670"/>
              <a:ext cx="1415772" cy="338554"/>
            </a:xfrm>
            <a:prstGeom prst="rect">
              <a:avLst/>
            </a:prstGeom>
            <a:noFill/>
            <a:ln w="9525">
              <a:noFill/>
            </a:ln>
          </p:spPr>
          <p:txBody>
            <a:bodyPr wrap="none" anchor="t">
              <a:spAutoFit/>
            </a:bodyPr>
            <a:lstStyle/>
            <a:p>
              <a:pPr lvl="0" indent="0" eaLnBrk="1" hangingPunct="1"/>
              <a:r>
                <a:rPr lang="zh-CN" altLang="en-US" sz="1600" b="0" dirty="0">
                  <a:solidFill>
                    <a:srgbClr val="000000"/>
                  </a:solidFill>
                  <a:latin typeface="微软雅黑" panose="020B0503020204020204" pitchFamily="34" charset="-122"/>
                  <a:ea typeface="微软雅黑" panose="020B0503020204020204" pitchFamily="34" charset="-122"/>
                </a:rPr>
                <a:t>降低纸质成本</a:t>
              </a:r>
              <a:endParaRPr lang="zh-CN" altLang="en-US" sz="1600" b="0" dirty="0">
                <a:solidFill>
                  <a:srgbClr val="000000"/>
                </a:solidFill>
                <a:latin typeface="微软雅黑" panose="020B0503020204020204" pitchFamily="34" charset="-122"/>
                <a:ea typeface="微软雅黑" panose="020B0503020204020204" pitchFamily="34" charset="-122"/>
              </a:endParaRPr>
            </a:p>
          </p:txBody>
        </p:sp>
      </p:grpSp>
      <p:grpSp>
        <p:nvGrpSpPr>
          <p:cNvPr id="69651" name="组合 23"/>
          <p:cNvGrpSpPr/>
          <p:nvPr/>
        </p:nvGrpSpPr>
        <p:grpSpPr>
          <a:xfrm>
            <a:off x="7202488" y="4975225"/>
            <a:ext cx="1211262" cy="1335088"/>
            <a:chOff x="5302569" y="4959888"/>
            <a:chExt cx="1210588" cy="1335336"/>
          </a:xfrm>
        </p:grpSpPr>
        <p:sp>
          <p:nvSpPr>
            <p:cNvPr id="21" name="圆角矩形 20"/>
            <p:cNvSpPr/>
            <p:nvPr/>
          </p:nvSpPr>
          <p:spPr>
            <a:xfrm>
              <a:off x="5380313" y="4959888"/>
              <a:ext cx="1055101" cy="997135"/>
            </a:xfrm>
            <a:prstGeom prst="roundRect">
              <a:avLst/>
            </a:prstGeom>
            <a:solidFill>
              <a:srgbClr val="F182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零</a:t>
              </a:r>
              <a:endParaRPr kumimoji="0" lang="zh-CN" altLang="en-US" sz="3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653" name="文本框 18"/>
            <p:cNvSpPr txBox="1"/>
            <p:nvPr/>
          </p:nvSpPr>
          <p:spPr>
            <a:xfrm>
              <a:off x="5302569" y="5956670"/>
              <a:ext cx="1210588" cy="338554"/>
            </a:xfrm>
            <a:prstGeom prst="rect">
              <a:avLst/>
            </a:prstGeom>
            <a:noFill/>
            <a:ln w="9525">
              <a:noFill/>
            </a:ln>
          </p:spPr>
          <p:txBody>
            <a:bodyPr wrap="none" anchor="t">
              <a:spAutoFit/>
            </a:bodyPr>
            <a:lstStyle/>
            <a:p>
              <a:pPr lvl="0" indent="0" eaLnBrk="1" hangingPunct="1"/>
              <a:r>
                <a:rPr lang="zh-CN" altLang="en-US" sz="1600" b="0" dirty="0">
                  <a:solidFill>
                    <a:srgbClr val="000000"/>
                  </a:solidFill>
                  <a:latin typeface="微软雅黑" panose="020B0503020204020204" pitchFamily="34" charset="-122"/>
                  <a:ea typeface="微软雅黑" panose="020B0503020204020204" pitchFamily="34" charset="-122"/>
                </a:rPr>
                <a:t>工单零库存</a:t>
              </a:r>
              <a:endParaRPr lang="zh-CN" altLang="en-US" sz="1600" b="0" dirty="0">
                <a:solidFill>
                  <a:srgbClr val="000000"/>
                </a:solidFill>
                <a:latin typeface="微软雅黑" panose="020B0503020204020204" pitchFamily="34" charset="-122"/>
                <a:ea typeface="微软雅黑" panose="020B0503020204020204" pitchFamily="34" charset="-122"/>
              </a:endParaRPr>
            </a:p>
          </p:txBody>
        </p:sp>
      </p:grpSp>
      <p:pic>
        <p:nvPicPr>
          <p:cNvPr id="69654" name="图片 19"/>
          <p:cNvPicPr>
            <a:picLocks noChangeAspect="1"/>
          </p:cNvPicPr>
          <p:nvPr/>
        </p:nvPicPr>
        <p:blipFill>
          <a:blip r:embed="rId2">
            <a:clrChange>
              <a:clrFrom>
                <a:srgbClr val="F0F0F0"/>
              </a:clrFrom>
              <a:clrTo>
                <a:srgbClr val="F0F0F0">
                  <a:alpha val="0"/>
                </a:srgbClr>
              </a:clrTo>
            </a:clrChange>
          </a:blip>
          <a:stretch>
            <a:fillRect/>
          </a:stretch>
        </p:blipFill>
        <p:spPr>
          <a:xfrm>
            <a:off x="381000" y="2022475"/>
            <a:ext cx="3257550" cy="2400300"/>
          </a:xfrm>
          <a:prstGeom prst="rect">
            <a:avLst/>
          </a:prstGeom>
          <a:noFill/>
          <a:ln w="9525" cap="flat" cmpd="sng">
            <a:solidFill>
              <a:srgbClr val="0190D4"/>
            </a:solidFill>
            <a:prstDash val="solid"/>
            <a:miter/>
            <a:headEnd type="none" w="med" len="med"/>
            <a:tailEnd type="none" w="med" len="med"/>
          </a:ln>
        </p:spPr>
      </p:pic>
      <p:sp>
        <p:nvSpPr>
          <p:cNvPr id="69655" name="矩形 20"/>
          <p:cNvSpPr/>
          <p:nvPr/>
        </p:nvSpPr>
        <p:spPr>
          <a:xfrm>
            <a:off x="234950" y="1270000"/>
            <a:ext cx="8655050" cy="584200"/>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eaLnBrk="1" hangingPunct="1">
              <a:lnSpc>
                <a:spcPct val="200000"/>
              </a:lnSpc>
              <a:buClr>
                <a:srgbClr val="FF0000"/>
              </a:buClr>
            </a:pPr>
            <a:r>
              <a:rPr lang="zh-CN" altLang="en-US" sz="1600" b="0" dirty="0">
                <a:solidFill>
                  <a:srgbClr val="000000"/>
                </a:solidFill>
                <a:latin typeface="微软雅黑" panose="020B0503020204020204" pitchFamily="34" charset="-122"/>
                <a:ea typeface="微软雅黑" panose="020B0503020204020204" pitchFamily="34" charset="-122"/>
              </a:rPr>
              <a:t>通过电子签名实现业务受理无纸化，降低营业成本。为移动现场办理业务提供支撑。</a:t>
            </a:r>
            <a:endParaRPr lang="zh-CN" altLang="zh-CN" sz="1600" b="0" dirty="0">
              <a:solidFill>
                <a:srgbClr val="000000"/>
              </a:solidFill>
              <a:latin typeface="微软雅黑" panose="020B0503020204020204" pitchFamily="34" charset="-122"/>
              <a:ea typeface="微软雅黑" panose="020B0503020204020204" pitchFamily="34" charset="-122"/>
            </a:endParaRPr>
          </a:p>
        </p:txBody>
      </p:sp>
      <p:sp>
        <p:nvSpPr>
          <p:cNvPr id="69656" name="Rectangle 2"/>
          <p:cNvSpPr/>
          <p:nvPr/>
        </p:nvSpPr>
        <p:spPr>
          <a:xfrm>
            <a:off x="1187450" y="573088"/>
            <a:ext cx="6335713" cy="40798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电子签名（</a:t>
            </a:r>
            <a:r>
              <a:rPr lang="en-US" altLang="zh-CN" sz="2000" dirty="0">
                <a:solidFill>
                  <a:srgbClr val="7F7F7F"/>
                </a:solidFill>
                <a:latin typeface="微软雅黑" panose="020B0503020204020204" pitchFamily="34" charset="-122"/>
                <a:ea typeface="微软雅黑" panose="020B0503020204020204" pitchFamily="34" charset="-122"/>
              </a:rPr>
              <a:t>5/10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p:nvPr/>
        </p:nvSpPr>
        <p:spPr bwMode="auto">
          <a:xfrm>
            <a:off x="395288" y="3074988"/>
            <a:ext cx="3878263" cy="3311525"/>
          </a:xfrm>
          <a:prstGeom prst="rect">
            <a:avLst/>
          </a:prstGeom>
          <a:solidFill>
            <a:srgbClr val="FFFFFF">
              <a:lumMod val="85000"/>
            </a:srgbClr>
          </a:solidFill>
          <a:ln w="9525" cap="flat" cmpd="sng" algn="ctr">
            <a:noFill/>
            <a:prstDash val="dash"/>
            <a:headEnd type="none" w="med" len="med"/>
            <a:tailEnd type="none" w="med" len="med"/>
          </a:ln>
          <a:effectLst/>
        </p:spPr>
        <p:txBody>
          <a:bodyPr lIns="186452" tIns="149161" rIns="186452" bIns="149161"/>
          <a:lstStyle/>
          <a:p>
            <a:pPr marL="0" marR="0" lvl="0" indent="0" algn="ctr" defTabSz="914400" rtl="0" eaLnBrk="1" fontAlgn="auto" latinLnBrk="0" hangingPunct="1">
              <a:lnSpc>
                <a:spcPct val="150000"/>
              </a:lnSpc>
              <a:spcBef>
                <a:spcPct val="50000"/>
              </a:spcBef>
              <a:spcAft>
                <a:spcPts val="0"/>
              </a:spcAft>
              <a:buClr>
                <a:srgbClr val="FF0000"/>
              </a:buClr>
              <a:buSzTx/>
              <a:buFont typeface="Arial" panose="020B0604020202020204" pitchFamily="34" charset="0"/>
              <a:buNone/>
              <a:defRPr/>
            </a:pPr>
            <a:endParaRPr kumimoji="0" lang="zh-CN" altLang="en-US" sz="20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endParaRPr>
          </a:p>
        </p:txBody>
      </p:sp>
      <p:sp>
        <p:nvSpPr>
          <p:cNvPr id="3" name="标题 1"/>
          <p:cNvSpPr txBox="1"/>
          <p:nvPr/>
        </p:nvSpPr>
        <p:spPr bwMode="auto">
          <a:xfrm>
            <a:off x="525463" y="5778500"/>
            <a:ext cx="2476500" cy="484188"/>
          </a:xfrm>
          <a:prstGeom prst="rect">
            <a:avLst/>
          </a:prstGeom>
          <a:noFill/>
          <a:ln w="9525">
            <a:noFill/>
            <a:miter lim="800000"/>
          </a:ln>
        </p:spPr>
        <p:txBody>
          <a:bodyPr anchor="ctr">
            <a:spAutoFit/>
          </a:bodyPr>
          <a:lstStyle>
            <a:lvl1pPr algn="l" rtl="0" eaLnBrk="0" fontAlgn="base" hangingPunct="0">
              <a:lnSpc>
                <a:spcPct val="85000"/>
              </a:lnSpc>
              <a:spcBef>
                <a:spcPct val="0"/>
              </a:spcBef>
              <a:spcAft>
                <a:spcPct val="0"/>
              </a:spcAft>
              <a:defRPr sz="28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800">
                <a:solidFill>
                  <a:schemeClr val="tx1"/>
                </a:solidFill>
                <a:latin typeface="Arial" panose="020B0604020202020204" pitchFamily="34" charset="0"/>
                <a:ea typeface="黑体" panose="02010609060101010101" pitchFamily="49" charset="-122"/>
              </a:defRPr>
            </a:lvl2pPr>
            <a:lvl3pPr algn="l" rtl="0" eaLnBrk="0" fontAlgn="base" hangingPunct="0">
              <a:lnSpc>
                <a:spcPct val="85000"/>
              </a:lnSpc>
              <a:spcBef>
                <a:spcPct val="0"/>
              </a:spcBef>
              <a:spcAft>
                <a:spcPct val="0"/>
              </a:spcAft>
              <a:defRPr sz="2800">
                <a:solidFill>
                  <a:schemeClr val="tx1"/>
                </a:solidFill>
                <a:latin typeface="Arial" panose="020B0604020202020204" pitchFamily="34" charset="0"/>
                <a:ea typeface="黑体" panose="02010609060101010101" pitchFamily="49" charset="-122"/>
              </a:defRPr>
            </a:lvl3pPr>
            <a:lvl4pPr algn="l" rtl="0" eaLnBrk="0" fontAlgn="base" hangingPunct="0">
              <a:lnSpc>
                <a:spcPct val="85000"/>
              </a:lnSpc>
              <a:spcBef>
                <a:spcPct val="0"/>
              </a:spcBef>
              <a:spcAft>
                <a:spcPct val="0"/>
              </a:spcAft>
              <a:defRPr sz="2800">
                <a:solidFill>
                  <a:schemeClr val="tx1"/>
                </a:solidFill>
                <a:latin typeface="Arial" panose="020B0604020202020204" pitchFamily="34" charset="0"/>
                <a:ea typeface="黑体" panose="02010609060101010101" pitchFamily="49" charset="-122"/>
              </a:defRPr>
            </a:lvl4pPr>
            <a:lvl5pPr algn="l" rtl="0" eaLnBrk="0" fontAlgn="base" hangingPunct="0">
              <a:lnSpc>
                <a:spcPct val="85000"/>
              </a:lnSpc>
              <a:spcBef>
                <a:spcPct val="0"/>
              </a:spcBef>
              <a:spcAft>
                <a:spcPct val="0"/>
              </a:spcAft>
              <a:defRPr sz="2800">
                <a:solidFill>
                  <a:schemeClr val="tx1"/>
                </a:solidFill>
                <a:latin typeface="Arial" panose="020B0604020202020204" pitchFamily="34" charset="0"/>
                <a:ea typeface="黑体" panose="02010609060101010101" pitchFamily="49" charset="-122"/>
              </a:defRPr>
            </a:lvl5pPr>
            <a:lvl6pPr marL="457200" algn="l" rtl="0" fontAlgn="base">
              <a:lnSpc>
                <a:spcPct val="85000"/>
              </a:lnSpc>
              <a:spcBef>
                <a:spcPct val="0"/>
              </a:spcBef>
              <a:spcAft>
                <a:spcPct val="0"/>
              </a:spcAft>
              <a:defRPr sz="2800">
                <a:solidFill>
                  <a:schemeClr val="tx1"/>
                </a:solidFill>
                <a:latin typeface="黑体" panose="02010609060101010101" pitchFamily="49" charset="-122"/>
                <a:ea typeface="黑体" panose="02010609060101010101" pitchFamily="49" charset="-122"/>
              </a:defRPr>
            </a:lvl6pPr>
            <a:lvl7pPr marL="914400" algn="l" rtl="0" fontAlgn="base">
              <a:lnSpc>
                <a:spcPct val="85000"/>
              </a:lnSpc>
              <a:spcBef>
                <a:spcPct val="0"/>
              </a:spcBef>
              <a:spcAft>
                <a:spcPct val="0"/>
              </a:spcAft>
              <a:defRPr sz="2800">
                <a:solidFill>
                  <a:schemeClr val="tx1"/>
                </a:solidFill>
                <a:latin typeface="黑体" panose="02010609060101010101" pitchFamily="49" charset="-122"/>
                <a:ea typeface="黑体" panose="02010609060101010101" pitchFamily="49" charset="-122"/>
              </a:defRPr>
            </a:lvl7pPr>
            <a:lvl8pPr marL="1371600" algn="l" rtl="0" fontAlgn="base">
              <a:lnSpc>
                <a:spcPct val="85000"/>
              </a:lnSpc>
              <a:spcBef>
                <a:spcPct val="0"/>
              </a:spcBef>
              <a:spcAft>
                <a:spcPct val="0"/>
              </a:spcAft>
              <a:defRPr sz="2800">
                <a:solidFill>
                  <a:schemeClr val="tx1"/>
                </a:solidFill>
                <a:latin typeface="黑体" panose="02010609060101010101" pitchFamily="49" charset="-122"/>
                <a:ea typeface="黑体" panose="02010609060101010101" pitchFamily="49" charset="-122"/>
              </a:defRPr>
            </a:lvl8pPr>
            <a:lvl9pPr marL="1828800" algn="l" rtl="0" fontAlgn="base">
              <a:lnSpc>
                <a:spcPct val="85000"/>
              </a:lnSpc>
              <a:spcBef>
                <a:spcPct val="0"/>
              </a:spcBef>
              <a:spcAft>
                <a:spcPct val="0"/>
              </a:spcAft>
              <a:defRPr sz="2800">
                <a:solidFill>
                  <a:schemeClr val="tx1"/>
                </a:solidFill>
                <a:latin typeface="黑体" panose="02010609060101010101" pitchFamily="49" charset="-122"/>
                <a:ea typeface="黑体" panose="02010609060101010101" pitchFamily="49" charset="-122"/>
              </a:defRPr>
            </a:lvl9pPr>
          </a:lstStyle>
          <a:p>
            <a:pPr marL="0" marR="0" lvl="0" indent="0" algn="l" defTabSz="914400" rtl="0" eaLnBrk="1" fontAlgn="base" latinLnBrk="0" hangingPunct="1">
              <a:lnSpc>
                <a:spcPct val="150000"/>
              </a:lnSpc>
              <a:spcBef>
                <a:spcPct val="50000"/>
              </a:spcBef>
              <a:spcAft>
                <a:spcPct val="0"/>
              </a:spcAft>
              <a:buClr>
                <a:srgbClr val="FF0000"/>
              </a:buClr>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000000"/>
                </a:solidFill>
                <a:effectLst/>
                <a:uLnTx/>
                <a:uFillTx/>
                <a:latin typeface="Tahoma" panose="020B0604030504040204" pitchFamily="34" charset="0"/>
                <a:ea typeface="微软雅黑" panose="020B0503020204020204" pitchFamily="34" charset="-122"/>
                <a:cs typeface="+mj-cs"/>
              </a:rPr>
              <a:t>以开户流程为例</a:t>
            </a:r>
            <a:endParaRPr kumimoji="0" lang="zh-CN" altLang="en-US" sz="1600" b="0" i="0" u="none" strike="noStrike" kern="0" cap="none" spc="0" normalizeH="0" baseline="0" noProof="0" dirty="0">
              <a:ln>
                <a:noFill/>
              </a:ln>
              <a:solidFill>
                <a:srgbClr val="000000"/>
              </a:solidFill>
              <a:effectLst/>
              <a:uLnTx/>
              <a:uFillTx/>
              <a:latin typeface="Tahoma" panose="020B0604030504040204" pitchFamily="34" charset="0"/>
              <a:ea typeface="微软雅黑" panose="020B0503020204020204" pitchFamily="34" charset="-122"/>
              <a:cs typeface="+mj-cs"/>
            </a:endParaRPr>
          </a:p>
        </p:txBody>
      </p:sp>
      <p:sp>
        <p:nvSpPr>
          <p:cNvPr id="70659" name="文本框 41"/>
          <p:cNvSpPr txBox="1"/>
          <p:nvPr/>
        </p:nvSpPr>
        <p:spPr>
          <a:xfrm>
            <a:off x="706438" y="3451225"/>
            <a:ext cx="1276350" cy="3206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Tahoma" panose="020B0604030504040204" pitchFamily="34" charset="0"/>
                <a:ea typeface="微软雅黑" panose="020B0503020204020204" pitchFamily="34" charset="-122"/>
              </a:rPr>
              <a:t>省分</a:t>
            </a:r>
            <a:r>
              <a:rPr lang="en-US" altLang="zh-CN" sz="1400" b="0" dirty="0">
                <a:solidFill>
                  <a:srgbClr val="000000"/>
                </a:solidFill>
                <a:latin typeface="Tahoma" panose="020B0604030504040204" pitchFamily="34" charset="0"/>
                <a:ea typeface="微软雅黑" panose="020B0503020204020204" pitchFamily="34" charset="-122"/>
              </a:rPr>
              <a:t>BSS</a:t>
            </a:r>
            <a:endParaRPr lang="zh-CN" altLang="en-US" sz="1400" b="0" dirty="0">
              <a:solidFill>
                <a:srgbClr val="000000"/>
              </a:solidFill>
              <a:latin typeface="Tahoma" panose="020B0604030504040204" pitchFamily="34" charset="0"/>
              <a:ea typeface="微软雅黑" panose="020B0503020204020204" pitchFamily="34" charset="-122"/>
            </a:endParaRPr>
          </a:p>
        </p:txBody>
      </p:sp>
      <p:sp>
        <p:nvSpPr>
          <p:cNvPr id="70660" name="文本框 42"/>
          <p:cNvSpPr txBox="1"/>
          <p:nvPr/>
        </p:nvSpPr>
        <p:spPr>
          <a:xfrm>
            <a:off x="2235200" y="3455988"/>
            <a:ext cx="1031875" cy="322262"/>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Tahoma" panose="020B0604030504040204" pitchFamily="34" charset="0"/>
                <a:ea typeface="微软雅黑" panose="020B0503020204020204" pitchFamily="34" charset="-122"/>
              </a:rPr>
              <a:t>云销售</a:t>
            </a:r>
            <a:endParaRPr lang="zh-CN" altLang="en-US" sz="1400" b="0" dirty="0">
              <a:solidFill>
                <a:srgbClr val="000000"/>
              </a:solidFill>
              <a:latin typeface="Tahoma" panose="020B0604030504040204" pitchFamily="34" charset="0"/>
              <a:ea typeface="微软雅黑" panose="020B0503020204020204" pitchFamily="34" charset="-122"/>
            </a:endParaRPr>
          </a:p>
        </p:txBody>
      </p:sp>
      <p:grpSp>
        <p:nvGrpSpPr>
          <p:cNvPr id="70661" name="组合 7"/>
          <p:cNvGrpSpPr/>
          <p:nvPr/>
        </p:nvGrpSpPr>
        <p:grpSpPr>
          <a:xfrm>
            <a:off x="1014413" y="3902075"/>
            <a:ext cx="2982912" cy="1838325"/>
            <a:chOff x="821264" y="3424190"/>
            <a:chExt cx="2843011" cy="2200315"/>
          </a:xfrm>
        </p:grpSpPr>
        <p:grpSp>
          <p:nvGrpSpPr>
            <p:cNvPr id="70662" name="组合 43"/>
            <p:cNvGrpSpPr/>
            <p:nvPr/>
          </p:nvGrpSpPr>
          <p:grpSpPr>
            <a:xfrm>
              <a:off x="821264" y="3801216"/>
              <a:ext cx="570926" cy="1733123"/>
              <a:chOff x="5852662" y="4532498"/>
              <a:chExt cx="698502" cy="2169651"/>
            </a:xfrm>
          </p:grpSpPr>
          <p:sp>
            <p:nvSpPr>
              <p:cNvPr id="17" name="椭圆 16"/>
              <p:cNvSpPr/>
              <p:nvPr/>
            </p:nvSpPr>
            <p:spPr>
              <a:xfrm>
                <a:off x="5852662" y="4531488"/>
                <a:ext cx="697879" cy="701713"/>
              </a:xfrm>
              <a:prstGeom prst="ellipse">
                <a:avLst/>
              </a:prstGeom>
              <a:solidFill>
                <a:srgbClr val="0070C0"/>
              </a:solidFill>
              <a:ln w="25400" cap="flat" cmpd="sng" algn="ctr">
                <a:solidFill>
                  <a:srgbClr val="0070C0"/>
                </a:solidFill>
                <a:prstDash val="solid"/>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altLang="zh-CN" sz="18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12</a:t>
                </a:r>
                <a:endParaRPr kumimoji="0" lang="en-US" altLang="zh-CN" sz="18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105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步</a:t>
                </a:r>
                <a:endParaRPr kumimoji="0" lang="zh-CN" altLang="en-US" sz="14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0664" name="椭圆 19"/>
              <p:cNvSpPr/>
              <p:nvPr/>
            </p:nvSpPr>
            <p:spPr>
              <a:xfrm>
                <a:off x="5852662" y="6001515"/>
                <a:ext cx="697879" cy="701713"/>
              </a:xfrm>
              <a:prstGeom prst="ellipse">
                <a:avLst/>
              </a:prstGeom>
              <a:solidFill>
                <a:srgbClr val="0070C0"/>
              </a:solidFill>
              <a:ln w="25400" cap="flat" cmpd="sng">
                <a:solidFill>
                  <a:srgbClr val="0070C0"/>
                </a:solidFill>
                <a:prstDash val="solid"/>
                <a:round/>
                <a:headEnd type="none" w="med" len="med"/>
                <a:tailEnd type="none" w="med" len="med"/>
              </a:ln>
            </p:spPr>
            <p:txBody>
              <a:bodyPr lIns="0" tIns="0" rIns="0" bIns="0" anchor="ctr"/>
              <a:lstStyle/>
              <a:p>
                <a:pPr lvl="0" indent="0" algn="ctr" eaLnBrk="1" hangingPunct="1"/>
                <a:r>
                  <a:rPr lang="en-US" altLang="zh-CN" sz="1800" b="0" dirty="0">
                    <a:solidFill>
                      <a:srgbClr val="FFFFFF"/>
                    </a:solidFill>
                    <a:latin typeface="Tahoma" panose="020B0604030504040204" pitchFamily="34" charset="0"/>
                    <a:ea typeface="微软雅黑" panose="020B0503020204020204" pitchFamily="34" charset="-122"/>
                  </a:rPr>
                  <a:t>7</a:t>
                </a:r>
                <a:endParaRPr lang="en-US" altLang="zh-CN" sz="1800" b="0" dirty="0">
                  <a:solidFill>
                    <a:srgbClr val="FFFFFF"/>
                  </a:solidFill>
                  <a:latin typeface="Tahoma" panose="020B0604030504040204" pitchFamily="34" charset="0"/>
                  <a:ea typeface="微软雅黑" panose="020B0503020204020204" pitchFamily="34" charset="-122"/>
                </a:endParaRPr>
              </a:p>
              <a:p>
                <a:pPr lvl="0" indent="0" algn="ctr" eaLnBrk="1" hangingPunct="1"/>
                <a:r>
                  <a:rPr lang="zh-CN" altLang="en-US" sz="1000" b="0" dirty="0">
                    <a:solidFill>
                      <a:srgbClr val="FFFFFF"/>
                    </a:solidFill>
                    <a:latin typeface="Tahoma" panose="020B0604030504040204" pitchFamily="34" charset="0"/>
                    <a:ea typeface="微软雅黑" panose="020B0503020204020204" pitchFamily="34" charset="-122"/>
                  </a:rPr>
                  <a:t>分钟</a:t>
                </a:r>
                <a:endParaRPr lang="zh-CN" altLang="en-US" sz="1400" b="0" dirty="0">
                  <a:solidFill>
                    <a:srgbClr val="FFFFFF"/>
                  </a:solidFill>
                  <a:latin typeface="Tahoma" panose="020B0604030504040204" pitchFamily="34" charset="0"/>
                  <a:ea typeface="微软雅黑" panose="020B0503020204020204" pitchFamily="34" charset="-122"/>
                </a:endParaRPr>
              </a:p>
            </p:txBody>
          </p:sp>
        </p:grpSp>
        <p:grpSp>
          <p:nvGrpSpPr>
            <p:cNvPr id="70665" name="组合 44"/>
            <p:cNvGrpSpPr/>
            <p:nvPr/>
          </p:nvGrpSpPr>
          <p:grpSpPr>
            <a:xfrm>
              <a:off x="1967009" y="3424190"/>
              <a:ext cx="944623" cy="2096132"/>
              <a:chOff x="2283276" y="4077187"/>
              <a:chExt cx="1155704" cy="2624093"/>
            </a:xfrm>
          </p:grpSpPr>
          <p:sp>
            <p:nvSpPr>
              <p:cNvPr id="70666" name="椭圆 16"/>
              <p:cNvSpPr/>
              <p:nvPr/>
            </p:nvSpPr>
            <p:spPr>
              <a:xfrm>
                <a:off x="2280972" y="4077187"/>
                <a:ext cx="1160666" cy="1156041"/>
              </a:xfrm>
              <a:prstGeom prst="ellipse">
                <a:avLst/>
              </a:prstGeom>
              <a:solidFill>
                <a:srgbClr val="F85829"/>
              </a:solidFill>
              <a:ln w="25400" cap="flat" cmpd="sng">
                <a:solidFill>
                  <a:srgbClr val="F85829"/>
                </a:solidFill>
                <a:prstDash val="solid"/>
                <a:round/>
                <a:headEnd type="none" w="med" len="med"/>
                <a:tailEnd type="none" w="med" len="med"/>
              </a:ln>
            </p:spPr>
            <p:txBody>
              <a:bodyPr lIns="0" tIns="0" rIns="0" bIns="0" anchor="ctr"/>
              <a:lstStyle/>
              <a:p>
                <a:pPr lvl="0" indent="0" algn="ctr" eaLnBrk="1" hangingPunct="1"/>
                <a:r>
                  <a:rPr lang="en-US" altLang="zh-CN" sz="2800" b="0" dirty="0">
                    <a:solidFill>
                      <a:srgbClr val="FFFFFF"/>
                    </a:solidFill>
                    <a:latin typeface="Tahoma" panose="020B0604030504040204" pitchFamily="34" charset="0"/>
                    <a:ea typeface="微软雅黑" panose="020B0503020204020204" pitchFamily="34" charset="-122"/>
                  </a:rPr>
                  <a:t>6</a:t>
                </a:r>
                <a:endParaRPr lang="en-US" altLang="zh-CN" sz="2800" b="0" dirty="0">
                  <a:solidFill>
                    <a:srgbClr val="FFFFFF"/>
                  </a:solidFill>
                  <a:latin typeface="Tahoma" panose="020B0604030504040204" pitchFamily="34" charset="0"/>
                  <a:ea typeface="微软雅黑" panose="020B0503020204020204" pitchFamily="34" charset="-122"/>
                </a:endParaRPr>
              </a:p>
              <a:p>
                <a:pPr lvl="0" indent="0" algn="ctr" eaLnBrk="1" hangingPunct="1"/>
                <a:r>
                  <a:rPr lang="zh-CN" altLang="en-US" sz="1800" b="0" dirty="0">
                    <a:solidFill>
                      <a:srgbClr val="FFFFFF"/>
                    </a:solidFill>
                    <a:latin typeface="Tahoma" panose="020B0604030504040204" pitchFamily="34" charset="0"/>
                    <a:ea typeface="微软雅黑" panose="020B0503020204020204" pitchFamily="34" charset="-122"/>
                  </a:rPr>
                  <a:t>步</a:t>
                </a:r>
                <a:endParaRPr lang="zh-CN" altLang="en-US" sz="1600" b="0" dirty="0">
                  <a:solidFill>
                    <a:srgbClr val="FFFFFF"/>
                  </a:solidFill>
                  <a:latin typeface="Tahoma" panose="020B0604030504040204" pitchFamily="34" charset="0"/>
                  <a:ea typeface="微软雅黑" panose="020B0503020204020204" pitchFamily="34" charset="-122"/>
                </a:endParaRPr>
              </a:p>
            </p:txBody>
          </p:sp>
          <p:sp>
            <p:nvSpPr>
              <p:cNvPr id="70667" name="椭圆 17"/>
              <p:cNvSpPr/>
              <p:nvPr/>
            </p:nvSpPr>
            <p:spPr>
              <a:xfrm>
                <a:off x="2280972" y="5547214"/>
                <a:ext cx="1160666" cy="1153663"/>
              </a:xfrm>
              <a:prstGeom prst="ellipse">
                <a:avLst/>
              </a:prstGeom>
              <a:solidFill>
                <a:srgbClr val="F85829"/>
              </a:solidFill>
              <a:ln w="25400" cap="flat" cmpd="sng">
                <a:solidFill>
                  <a:srgbClr val="F85829"/>
                </a:solidFill>
                <a:prstDash val="solid"/>
                <a:round/>
                <a:headEnd type="none" w="med" len="med"/>
                <a:tailEnd type="none" w="med" len="med"/>
              </a:ln>
            </p:spPr>
            <p:txBody>
              <a:bodyPr lIns="0" tIns="0" rIns="0" bIns="0" anchor="ctr"/>
              <a:lstStyle/>
              <a:p>
                <a:pPr lvl="0" indent="0" algn="ctr" eaLnBrk="1" hangingPunct="1"/>
                <a:r>
                  <a:rPr lang="en-US" altLang="zh-CN" sz="2800" b="0" dirty="0">
                    <a:solidFill>
                      <a:srgbClr val="FFFFFF"/>
                    </a:solidFill>
                    <a:latin typeface="Tahoma" panose="020B0604030504040204" pitchFamily="34" charset="0"/>
                    <a:ea typeface="微软雅黑" panose="020B0503020204020204" pitchFamily="34" charset="-122"/>
                  </a:rPr>
                  <a:t>3</a:t>
                </a:r>
                <a:endParaRPr lang="en-US" altLang="zh-CN" sz="2800" b="0" dirty="0">
                  <a:solidFill>
                    <a:srgbClr val="FFFFFF"/>
                  </a:solidFill>
                  <a:latin typeface="Tahoma" panose="020B0604030504040204" pitchFamily="34" charset="0"/>
                  <a:ea typeface="微软雅黑" panose="020B0503020204020204" pitchFamily="34" charset="-122"/>
                </a:endParaRPr>
              </a:p>
              <a:p>
                <a:pPr lvl="0" indent="0" algn="ctr" eaLnBrk="1" hangingPunct="1"/>
                <a:r>
                  <a:rPr lang="zh-CN" altLang="en-US" sz="1800" b="0" dirty="0">
                    <a:solidFill>
                      <a:srgbClr val="FFFFFF"/>
                    </a:solidFill>
                    <a:latin typeface="Tahoma" panose="020B0604030504040204" pitchFamily="34" charset="0"/>
                    <a:ea typeface="微软雅黑" panose="020B0503020204020204" pitchFamily="34" charset="-122"/>
                  </a:rPr>
                  <a:t>分钟</a:t>
                </a:r>
                <a:endParaRPr lang="zh-CN" altLang="en-US" sz="1600" b="0" dirty="0">
                  <a:solidFill>
                    <a:srgbClr val="FFFFFF"/>
                  </a:solidFill>
                  <a:latin typeface="Tahoma" panose="020B0604030504040204" pitchFamily="34" charset="0"/>
                  <a:ea typeface="微软雅黑" panose="020B0503020204020204" pitchFamily="34" charset="-122"/>
                </a:endParaRPr>
              </a:p>
            </p:txBody>
          </p:sp>
        </p:grpSp>
        <p:sp>
          <p:nvSpPr>
            <p:cNvPr id="70668" name="文本框 45"/>
            <p:cNvSpPr txBox="1"/>
            <p:nvPr/>
          </p:nvSpPr>
          <p:spPr>
            <a:xfrm>
              <a:off x="2748640" y="4142483"/>
              <a:ext cx="915635" cy="307777"/>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Tahoma" panose="020B0604030504040204" pitchFamily="34" charset="0"/>
                  <a:ea typeface="微软雅黑" panose="020B0503020204020204" pitchFamily="34" charset="-122"/>
                </a:rPr>
                <a:t>缩短</a:t>
              </a:r>
              <a:r>
                <a:rPr lang="en-US" altLang="zh-CN" sz="1400" b="0" dirty="0">
                  <a:solidFill>
                    <a:srgbClr val="000000"/>
                  </a:solidFill>
                  <a:latin typeface="Tahoma" panose="020B0604030504040204" pitchFamily="34" charset="0"/>
                  <a:ea typeface="微软雅黑" panose="020B0503020204020204" pitchFamily="34" charset="-122"/>
                </a:rPr>
                <a:t>50%</a:t>
              </a:r>
              <a:endParaRPr lang="zh-CN" altLang="en-US" sz="1400" b="0" dirty="0">
                <a:solidFill>
                  <a:srgbClr val="000000"/>
                </a:solidFill>
                <a:latin typeface="Tahoma" panose="020B0604030504040204" pitchFamily="34" charset="0"/>
                <a:ea typeface="微软雅黑" panose="020B0503020204020204" pitchFamily="34" charset="-122"/>
              </a:endParaRPr>
            </a:p>
          </p:txBody>
        </p:sp>
        <p:sp>
          <p:nvSpPr>
            <p:cNvPr id="70669" name="文本框 46"/>
            <p:cNvSpPr txBox="1"/>
            <p:nvPr/>
          </p:nvSpPr>
          <p:spPr>
            <a:xfrm>
              <a:off x="2734557" y="5316728"/>
              <a:ext cx="915635" cy="307777"/>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Tahoma" panose="020B0604030504040204" pitchFamily="34" charset="0"/>
                  <a:ea typeface="微软雅黑" panose="020B0503020204020204" pitchFamily="34" charset="-122"/>
                </a:rPr>
                <a:t>缩短</a:t>
              </a:r>
              <a:r>
                <a:rPr lang="en-US" altLang="zh-CN" sz="1400" b="0" dirty="0">
                  <a:solidFill>
                    <a:srgbClr val="000000"/>
                  </a:solidFill>
                  <a:latin typeface="Tahoma" panose="020B0604030504040204" pitchFamily="34" charset="0"/>
                  <a:ea typeface="微软雅黑" panose="020B0503020204020204" pitchFamily="34" charset="-122"/>
                </a:rPr>
                <a:t>57%</a:t>
              </a:r>
              <a:endParaRPr lang="zh-CN" altLang="en-US" sz="1400" b="0" dirty="0">
                <a:solidFill>
                  <a:srgbClr val="000000"/>
                </a:solidFill>
                <a:latin typeface="Tahoma" panose="020B0604030504040204" pitchFamily="34" charset="0"/>
                <a:ea typeface="微软雅黑" panose="020B0503020204020204" pitchFamily="34" charset="-122"/>
              </a:endParaRPr>
            </a:p>
          </p:txBody>
        </p:sp>
        <p:cxnSp>
          <p:nvCxnSpPr>
            <p:cNvPr id="70670" name="直接连接符 47"/>
            <p:cNvCxnSpPr>
              <a:stCxn id="70666" idx="4"/>
              <a:endCxn id="17" idx="4"/>
            </p:cNvCxnSpPr>
            <p:nvPr/>
          </p:nvCxnSpPr>
          <p:spPr>
            <a:xfrm flipH="1">
              <a:off x="1106542" y="4346625"/>
              <a:ext cx="1332886" cy="13322"/>
            </a:xfrm>
            <a:prstGeom prst="line">
              <a:avLst/>
            </a:prstGeom>
            <a:ln w="9525" cap="flat" cmpd="sng">
              <a:solidFill>
                <a:srgbClr val="000000"/>
              </a:solidFill>
              <a:prstDash val="dash"/>
              <a:round/>
              <a:headEnd type="none" w="med" len="med"/>
              <a:tailEnd type="none" w="med" len="med"/>
            </a:ln>
          </p:spPr>
        </p:cxnSp>
        <p:sp>
          <p:nvSpPr>
            <p:cNvPr id="70671" name="文本框 48"/>
            <p:cNvSpPr txBox="1"/>
            <p:nvPr/>
          </p:nvSpPr>
          <p:spPr>
            <a:xfrm>
              <a:off x="1508204" y="3926142"/>
              <a:ext cx="374846" cy="276999"/>
            </a:xfrm>
            <a:prstGeom prst="rect">
              <a:avLst/>
            </a:prstGeom>
            <a:noFill/>
            <a:ln w="9525">
              <a:noFill/>
            </a:ln>
          </p:spPr>
          <p:txBody>
            <a:bodyPr wrap="none" anchor="t">
              <a:spAutoFit/>
            </a:bodyPr>
            <a:lstStyle/>
            <a:p>
              <a:pPr lvl="0" indent="0" eaLnBrk="1" hangingPunct="1"/>
              <a:r>
                <a:rPr lang="en-US" altLang="zh-CN" sz="1200" b="0" dirty="0">
                  <a:solidFill>
                    <a:srgbClr val="000000"/>
                  </a:solidFill>
                  <a:latin typeface="Tahoma" panose="020B0604030504040204" pitchFamily="34" charset="0"/>
                  <a:ea typeface="微软雅黑" panose="020B0503020204020204" pitchFamily="34" charset="-122"/>
                </a:rPr>
                <a:t>VS</a:t>
              </a:r>
              <a:endParaRPr lang="zh-CN" altLang="en-US" sz="1200" b="0" dirty="0">
                <a:solidFill>
                  <a:srgbClr val="000000"/>
                </a:solidFill>
                <a:latin typeface="Tahoma" panose="020B0604030504040204" pitchFamily="34" charset="0"/>
                <a:ea typeface="微软雅黑" panose="020B0503020204020204" pitchFamily="34" charset="-122"/>
              </a:endParaRPr>
            </a:p>
          </p:txBody>
        </p:sp>
        <p:cxnSp>
          <p:nvCxnSpPr>
            <p:cNvPr id="70672" name="直接连接符 49"/>
            <p:cNvCxnSpPr>
              <a:endCxn id="70667" idx="4"/>
            </p:cNvCxnSpPr>
            <p:nvPr/>
          </p:nvCxnSpPr>
          <p:spPr>
            <a:xfrm>
              <a:off x="1288996" y="5507787"/>
              <a:ext cx="1150432" cy="13082"/>
            </a:xfrm>
            <a:prstGeom prst="line">
              <a:avLst/>
            </a:prstGeom>
            <a:ln w="9525" cap="flat" cmpd="sng">
              <a:solidFill>
                <a:srgbClr val="000000"/>
              </a:solidFill>
              <a:prstDash val="dash"/>
              <a:round/>
              <a:headEnd type="none" w="med" len="med"/>
              <a:tailEnd type="none" w="med" len="med"/>
            </a:ln>
          </p:spPr>
        </p:cxnSp>
        <p:sp>
          <p:nvSpPr>
            <p:cNvPr id="70673" name="文本框 50"/>
            <p:cNvSpPr txBox="1"/>
            <p:nvPr/>
          </p:nvSpPr>
          <p:spPr>
            <a:xfrm>
              <a:off x="1508204" y="5117440"/>
              <a:ext cx="374846" cy="276999"/>
            </a:xfrm>
            <a:prstGeom prst="rect">
              <a:avLst/>
            </a:prstGeom>
            <a:noFill/>
            <a:ln w="9525">
              <a:noFill/>
            </a:ln>
          </p:spPr>
          <p:txBody>
            <a:bodyPr wrap="none" anchor="t">
              <a:spAutoFit/>
            </a:bodyPr>
            <a:lstStyle/>
            <a:p>
              <a:pPr lvl="0" indent="0" eaLnBrk="1" hangingPunct="1"/>
              <a:r>
                <a:rPr lang="en-US" altLang="zh-CN" sz="1200" b="0" dirty="0">
                  <a:solidFill>
                    <a:srgbClr val="000000"/>
                  </a:solidFill>
                  <a:latin typeface="Tahoma" panose="020B0604030504040204" pitchFamily="34" charset="0"/>
                  <a:ea typeface="微软雅黑" panose="020B0503020204020204" pitchFamily="34" charset="-122"/>
                </a:rPr>
                <a:t>VS</a:t>
              </a:r>
              <a:endParaRPr lang="zh-CN" altLang="en-US" sz="1200" b="0" dirty="0">
                <a:solidFill>
                  <a:srgbClr val="000000"/>
                </a:solidFill>
                <a:latin typeface="Tahoma" panose="020B0604030504040204" pitchFamily="34" charset="0"/>
                <a:ea typeface="微软雅黑" panose="020B0503020204020204" pitchFamily="34" charset="-122"/>
              </a:endParaRPr>
            </a:p>
          </p:txBody>
        </p:sp>
      </p:grpSp>
      <p:sp>
        <p:nvSpPr>
          <p:cNvPr id="70674" name="矩形 20"/>
          <p:cNvSpPr/>
          <p:nvPr/>
        </p:nvSpPr>
        <p:spPr>
          <a:xfrm>
            <a:off x="395288" y="2541588"/>
            <a:ext cx="3889375" cy="528637"/>
          </a:xfrm>
          <a:prstGeom prst="rect">
            <a:avLst/>
          </a:prstGeom>
          <a:solidFill>
            <a:srgbClr val="0070C0"/>
          </a:solidFill>
          <a:ln w="9525">
            <a:noFill/>
          </a:ln>
        </p:spPr>
        <p:txBody>
          <a:bodyPr anchor="ctr"/>
          <a:lstStyle/>
          <a:p>
            <a:pPr lvl="0" indent="0" algn="ctr" eaLnBrk="1" hangingPunct="1"/>
            <a:r>
              <a:rPr lang="zh-CN" altLang="en-US" sz="1800" b="0" dirty="0">
                <a:solidFill>
                  <a:srgbClr val="FFFFFF"/>
                </a:solidFill>
                <a:latin typeface="Tahoma" panose="020B0604030504040204" pitchFamily="34" charset="0"/>
                <a:ea typeface="微软雅黑" panose="020B0503020204020204" pitchFamily="34" charset="-122"/>
              </a:rPr>
              <a:t>化繁为简，流程简化</a:t>
            </a:r>
            <a:endParaRPr lang="zh-CN" altLang="en-US" sz="1800" b="0" dirty="0">
              <a:solidFill>
                <a:srgbClr val="FFFFFF"/>
              </a:solidFill>
              <a:latin typeface="Tahoma" panose="020B0604030504040204" pitchFamily="34" charset="0"/>
              <a:ea typeface="微软雅黑" panose="020B0503020204020204" pitchFamily="34" charset="-122"/>
            </a:endParaRPr>
          </a:p>
        </p:txBody>
      </p:sp>
      <p:sp>
        <p:nvSpPr>
          <p:cNvPr id="70675" name="矩形 38"/>
          <p:cNvSpPr/>
          <p:nvPr/>
        </p:nvSpPr>
        <p:spPr>
          <a:xfrm>
            <a:off x="4572000" y="2541588"/>
            <a:ext cx="4164013" cy="525462"/>
          </a:xfrm>
          <a:prstGeom prst="rect">
            <a:avLst/>
          </a:prstGeom>
          <a:solidFill>
            <a:srgbClr val="0070C0"/>
          </a:solidFill>
          <a:ln w="9525">
            <a:noFill/>
          </a:ln>
        </p:spPr>
        <p:txBody>
          <a:bodyPr anchor="ctr"/>
          <a:lstStyle/>
          <a:p>
            <a:pPr lvl="0" indent="0" algn="ctr" eaLnBrk="1" hangingPunct="1"/>
            <a:r>
              <a:rPr lang="zh-CN" altLang="en-US" sz="1800" b="0" dirty="0">
                <a:solidFill>
                  <a:srgbClr val="FFFFFF"/>
                </a:solidFill>
                <a:latin typeface="Tahoma" panose="020B0604030504040204" pitchFamily="34" charset="0"/>
                <a:ea typeface="微软雅黑" panose="020B0503020204020204" pitchFamily="34" charset="-122"/>
              </a:rPr>
              <a:t>临柜时长大幅缩短</a:t>
            </a:r>
            <a:endParaRPr lang="zh-CN" altLang="en-US" sz="1800" b="0" dirty="0">
              <a:solidFill>
                <a:srgbClr val="FFFFFF"/>
              </a:solidFill>
              <a:latin typeface="Tahoma" panose="020B0604030504040204" pitchFamily="34" charset="0"/>
              <a:ea typeface="微软雅黑" panose="020B0503020204020204" pitchFamily="34" charset="-122"/>
            </a:endParaRPr>
          </a:p>
        </p:txBody>
      </p:sp>
      <p:sp>
        <p:nvSpPr>
          <p:cNvPr id="21" name="Rectangle 11"/>
          <p:cNvSpPr/>
          <p:nvPr/>
        </p:nvSpPr>
        <p:spPr bwMode="auto">
          <a:xfrm>
            <a:off x="4572000" y="3046413"/>
            <a:ext cx="4164013" cy="3292475"/>
          </a:xfrm>
          <a:prstGeom prst="rect">
            <a:avLst/>
          </a:prstGeom>
          <a:solidFill>
            <a:srgbClr val="FFFFFF">
              <a:lumMod val="85000"/>
            </a:srgbClr>
          </a:solidFill>
          <a:ln w="9525" cap="flat" cmpd="sng" algn="ctr">
            <a:noFill/>
            <a:prstDash val="dash"/>
            <a:headEnd type="none" w="med" len="med"/>
            <a:tailEnd type="none" w="med" len="med"/>
          </a:ln>
          <a:effectLst/>
        </p:spPr>
        <p:txBody>
          <a:bodyPr lIns="186452" tIns="149161" rIns="186452" bIns="149161"/>
          <a:lstStyle/>
          <a:p>
            <a:pPr marL="0" marR="0" lvl="0" indent="0" algn="ctr" defTabSz="914400" rtl="0" eaLnBrk="1" fontAlgn="auto" latinLnBrk="0" hangingPunct="1">
              <a:lnSpc>
                <a:spcPct val="150000"/>
              </a:lnSpc>
              <a:spcBef>
                <a:spcPct val="50000"/>
              </a:spcBef>
              <a:spcAft>
                <a:spcPts val="0"/>
              </a:spcAft>
              <a:buClr>
                <a:srgbClr val="FF0000"/>
              </a:buClr>
              <a:buSzTx/>
              <a:buFont typeface="Arial" panose="020B0604020202020204" pitchFamily="34" charset="0"/>
              <a:buNone/>
              <a:defRPr/>
            </a:pPr>
            <a:endParaRPr kumimoji="0" lang="zh-CN" altLang="en-US" sz="2000" b="0" i="0" u="none" strike="noStrike" kern="0" cap="none" spc="0" normalizeH="0" baseline="0" noProof="0" dirty="0">
              <a:ln>
                <a:noFill/>
              </a:ln>
              <a:solidFill>
                <a:srgbClr val="FF0000"/>
              </a:solidFill>
              <a:effectLst/>
              <a:uLnTx/>
              <a:uFillTx/>
              <a:latin typeface="Tahoma" panose="020B0604030504040204" pitchFamily="34" charset="0"/>
              <a:ea typeface="微软雅黑" panose="020B0503020204020204" pitchFamily="34" charset="-122"/>
              <a:cs typeface="+mn-cs"/>
            </a:endParaRPr>
          </a:p>
        </p:txBody>
      </p:sp>
      <p:sp>
        <p:nvSpPr>
          <p:cNvPr id="70677" name="矩形 55"/>
          <p:cNvSpPr/>
          <p:nvPr/>
        </p:nvSpPr>
        <p:spPr>
          <a:xfrm>
            <a:off x="250825" y="1352550"/>
            <a:ext cx="8640763" cy="873125"/>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eaLnBrk="1" hangingPunct="1">
              <a:lnSpc>
                <a:spcPct val="150000"/>
              </a:lnSpc>
            </a:pPr>
            <a:r>
              <a:rPr lang="zh-CN" altLang="en-US" sz="1800" b="0" dirty="0">
                <a:solidFill>
                  <a:srgbClr val="FF0000"/>
                </a:solidFill>
                <a:latin typeface="Tahoma" panose="020B0604030504040204" pitchFamily="34" charset="0"/>
                <a:ea typeface="微软雅黑" panose="020B0503020204020204" pitchFamily="34" charset="-122"/>
              </a:rPr>
              <a:t>化繁为简，简化传统业务流程</a:t>
            </a:r>
            <a:r>
              <a:rPr lang="zh-CN" altLang="en-US" sz="1800" b="0" dirty="0">
                <a:solidFill>
                  <a:srgbClr val="000000"/>
                </a:solidFill>
                <a:latin typeface="Tahoma" panose="020B0604030504040204" pitchFamily="34" charset="0"/>
                <a:ea typeface="微软雅黑" panose="020B0503020204020204" pitchFamily="34" charset="-122"/>
              </a:rPr>
              <a:t>，解决客户到厅等待及临柜办理时间较长的问题，提升客户满意度；</a:t>
            </a:r>
            <a:r>
              <a:rPr lang="zh-CN" altLang="en-US" sz="1800" b="0" dirty="0">
                <a:solidFill>
                  <a:srgbClr val="FF0000"/>
                </a:solidFill>
                <a:latin typeface="Tahoma" panose="020B0604030504040204" pitchFamily="34" charset="0"/>
                <a:ea typeface="微软雅黑" panose="020B0503020204020204" pitchFamily="34" charset="-122"/>
              </a:rPr>
              <a:t>临柜时长大幅缩短</a:t>
            </a:r>
            <a:r>
              <a:rPr lang="zh-CN" altLang="en-US" sz="1800" b="0" dirty="0">
                <a:solidFill>
                  <a:srgbClr val="000000"/>
                </a:solidFill>
                <a:latin typeface="Tahoma" panose="020B0604030504040204" pitchFamily="34" charset="0"/>
                <a:ea typeface="微软雅黑" panose="020B0503020204020204" pitchFamily="34" charset="-122"/>
              </a:rPr>
              <a:t>，业务办理效率提升明显。</a:t>
            </a:r>
            <a:endParaRPr lang="en-US" altLang="zh-CN" sz="1800" b="0" dirty="0">
              <a:solidFill>
                <a:srgbClr val="000000"/>
              </a:solidFill>
              <a:latin typeface="Tahoma" panose="020B0604030504040204" pitchFamily="34" charset="0"/>
              <a:ea typeface="微软雅黑" panose="020B0503020204020204" pitchFamily="34" charset="-122"/>
            </a:endParaRPr>
          </a:p>
        </p:txBody>
      </p:sp>
      <p:sp>
        <p:nvSpPr>
          <p:cNvPr id="70678" name="矩形 41"/>
          <p:cNvSpPr/>
          <p:nvPr/>
        </p:nvSpPr>
        <p:spPr>
          <a:xfrm>
            <a:off x="207963" y="6464300"/>
            <a:ext cx="2338387" cy="307975"/>
          </a:xfrm>
          <a:prstGeom prst="rect">
            <a:avLst/>
          </a:prstGeom>
          <a:noFill/>
          <a:ln w="9525">
            <a:noFill/>
          </a:ln>
        </p:spPr>
        <p:txBody>
          <a:bodyPr wrap="none" anchor="t">
            <a:spAutoFit/>
          </a:bodyPr>
          <a:lstStyle/>
          <a:p>
            <a:pPr marL="0" lvl="1" indent="0" eaLnBrk="1" hangingPunct="1">
              <a:buNone/>
            </a:pPr>
            <a:r>
              <a:rPr lang="zh-CN" altLang="en-US" sz="1400" b="0" dirty="0">
                <a:solidFill>
                  <a:srgbClr val="000000"/>
                </a:solidFill>
                <a:latin typeface="微软雅黑" panose="020B0503020204020204" pitchFamily="34" charset="-122"/>
                <a:ea typeface="微软雅黑" panose="020B0503020204020204" pitchFamily="34" charset="-122"/>
              </a:rPr>
              <a:t>注：数据来源于云销售系统</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sp>
        <p:nvSpPr>
          <p:cNvPr id="70679" name="标题 1"/>
          <p:cNvSpPr txBox="1"/>
          <p:nvPr/>
        </p:nvSpPr>
        <p:spPr>
          <a:xfrm>
            <a:off x="1090613" y="542925"/>
            <a:ext cx="5813425" cy="568325"/>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提升效能（</a:t>
            </a:r>
            <a:r>
              <a:rPr lang="en-US" altLang="zh-CN" sz="2000" dirty="0">
                <a:solidFill>
                  <a:srgbClr val="7F7F7F"/>
                </a:solidFill>
                <a:latin typeface="微软雅黑" panose="020B0503020204020204" pitchFamily="34" charset="-122"/>
                <a:ea typeface="微软雅黑" panose="020B0503020204020204" pitchFamily="34" charset="-122"/>
              </a:rPr>
              <a:t>6/10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graphicFrame>
        <p:nvGraphicFramePr>
          <p:cNvPr id="25" name="图表 24"/>
          <p:cNvGraphicFramePr/>
          <p:nvPr/>
        </p:nvGraphicFramePr>
        <p:xfrm>
          <a:off x="4680035" y="3065699"/>
          <a:ext cx="3947634" cy="3320021"/>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txBox="1"/>
          <p:nvPr/>
        </p:nvSpPr>
        <p:spPr>
          <a:xfrm>
            <a:off x="1187450" y="476250"/>
            <a:ext cx="5832475" cy="5667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推广范围（</a:t>
            </a:r>
            <a:r>
              <a:rPr lang="en-US" altLang="zh-CN" sz="2000" dirty="0">
                <a:solidFill>
                  <a:srgbClr val="7F7F7F"/>
                </a:solidFill>
                <a:latin typeface="微软雅黑" panose="020B0503020204020204" pitchFamily="34" charset="-122"/>
                <a:ea typeface="微软雅黑" panose="020B0503020204020204" pitchFamily="34" charset="-122"/>
              </a:rPr>
              <a:t>7/10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71682" name="矩形 1"/>
          <p:cNvSpPr/>
          <p:nvPr/>
        </p:nvSpPr>
        <p:spPr>
          <a:xfrm>
            <a:off x="212725" y="1389063"/>
            <a:ext cx="8672513" cy="830262"/>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spcBef>
                <a:spcPct val="20000"/>
              </a:spcBef>
            </a:pPr>
            <a:r>
              <a:rPr lang="zh-CN" altLang="en-US" sz="1600" b="0" dirty="0">
                <a:solidFill>
                  <a:srgbClr val="000000"/>
                </a:solidFill>
                <a:latin typeface="微软雅黑" panose="020B0503020204020204" pitchFamily="34" charset="-122"/>
                <a:ea typeface="微软雅黑" panose="020B0503020204020204" pitchFamily="34" charset="-122"/>
              </a:rPr>
              <a:t>云销售代理商版</a:t>
            </a:r>
            <a:r>
              <a:rPr lang="en-US" altLang="zh-CN" sz="1600" b="0" dirty="0">
                <a:solidFill>
                  <a:srgbClr val="000000"/>
                </a:solidFill>
                <a:latin typeface="微软雅黑" panose="020B0503020204020204" pitchFamily="34" charset="-122"/>
                <a:ea typeface="微软雅黑" panose="020B0503020204020204" pitchFamily="34" charset="-122"/>
              </a:rPr>
              <a:t>2</a:t>
            </a:r>
            <a:r>
              <a:rPr lang="zh-CN" altLang="en-US" sz="1600" b="0" dirty="0">
                <a:solidFill>
                  <a:srgbClr val="000000"/>
                </a:solidFill>
                <a:latin typeface="微软雅黑" panose="020B0503020204020204" pitchFamily="34" charset="-122"/>
                <a:ea typeface="微软雅黑" panose="020B0503020204020204" pitchFamily="34" charset="-122"/>
              </a:rPr>
              <a:t>月份开始推广应用，截至</a:t>
            </a:r>
            <a:r>
              <a:rPr lang="en-US" altLang="zh-CN" sz="1600" b="0" dirty="0">
                <a:solidFill>
                  <a:srgbClr val="000000"/>
                </a:solidFill>
                <a:latin typeface="微软雅黑" panose="020B0503020204020204" pitchFamily="34" charset="-122"/>
                <a:ea typeface="微软雅黑" panose="020B0503020204020204" pitchFamily="34" charset="-122"/>
              </a:rPr>
              <a:t>2016</a:t>
            </a:r>
            <a:r>
              <a:rPr lang="zh-CN" altLang="en-US" sz="1600" b="0" dirty="0" smtClean="0">
                <a:solidFill>
                  <a:srgbClr val="000000"/>
                </a:solidFill>
                <a:latin typeface="微软雅黑" panose="020B0503020204020204" pitchFamily="34" charset="-122"/>
                <a:ea typeface="微软雅黑" panose="020B0503020204020204" pitchFamily="34" charset="-122"/>
              </a:rPr>
              <a:t>年</a:t>
            </a:r>
            <a:r>
              <a:rPr lang="en-US" altLang="zh-CN" sz="1600" b="0" dirty="0" smtClean="0">
                <a:solidFill>
                  <a:srgbClr val="000000"/>
                </a:solidFill>
                <a:latin typeface="微软雅黑" panose="020B0503020204020204" pitchFamily="34" charset="-122"/>
                <a:ea typeface="微软雅黑" panose="020B0503020204020204" pitchFamily="34" charset="-122"/>
              </a:rPr>
              <a:t>12</a:t>
            </a:r>
            <a:r>
              <a:rPr lang="zh-CN" altLang="en-US" sz="1600" b="0" dirty="0" smtClean="0">
                <a:solidFill>
                  <a:srgbClr val="000000"/>
                </a:solidFill>
                <a:latin typeface="微软雅黑" panose="020B0503020204020204" pitchFamily="34" charset="-122"/>
                <a:ea typeface="微软雅黑" panose="020B0503020204020204" pitchFamily="34" charset="-122"/>
              </a:rPr>
              <a:t>月</a:t>
            </a:r>
            <a:r>
              <a:rPr lang="zh-CN" altLang="en-US" sz="1600" b="0" dirty="0">
                <a:solidFill>
                  <a:srgbClr val="000000"/>
                </a:solidFill>
                <a:latin typeface="微软雅黑" panose="020B0503020204020204" pitchFamily="34" charset="-122"/>
                <a:ea typeface="微软雅黑" panose="020B0503020204020204" pitchFamily="34" charset="-122"/>
              </a:rPr>
              <a:t>，云销售代理商工号使用</a:t>
            </a:r>
            <a:r>
              <a:rPr lang="en-US" altLang="zh-CN" sz="1600" b="0" dirty="0">
                <a:solidFill>
                  <a:srgbClr val="000000"/>
                </a:solidFill>
                <a:latin typeface="微软雅黑" panose="020B0503020204020204" pitchFamily="34" charset="-122"/>
                <a:ea typeface="微软雅黑" panose="020B0503020204020204" pitchFamily="34" charset="-122"/>
              </a:rPr>
              <a:t>/</a:t>
            </a:r>
            <a:r>
              <a:rPr lang="zh-CN" altLang="en-US" sz="1600" b="0" dirty="0">
                <a:solidFill>
                  <a:srgbClr val="000000"/>
                </a:solidFill>
                <a:latin typeface="微软雅黑" panose="020B0503020204020204" pitchFamily="34" charset="-122"/>
                <a:ea typeface="微软雅黑" panose="020B0503020204020204" pitchFamily="34" charset="-122"/>
              </a:rPr>
              <a:t>试用已经</a:t>
            </a:r>
            <a:r>
              <a:rPr lang="zh-CN" altLang="en-US" sz="1600" b="0" dirty="0" smtClean="0">
                <a:solidFill>
                  <a:srgbClr val="000000"/>
                </a:solidFill>
                <a:latin typeface="微软雅黑" panose="020B0503020204020204" pitchFamily="34" charset="-122"/>
                <a:ea typeface="微软雅黑" panose="020B0503020204020204" pitchFamily="34" charset="-122"/>
              </a:rPr>
              <a:t>超过</a:t>
            </a:r>
            <a:r>
              <a:rPr lang="en-US" altLang="zh-CN" sz="1600" b="0" dirty="0" smtClean="0">
                <a:solidFill>
                  <a:srgbClr val="FF0000"/>
                </a:solidFill>
                <a:latin typeface="微软雅黑" panose="020B0503020204020204" pitchFamily="34" charset="-122"/>
                <a:ea typeface="微软雅黑" panose="020B0503020204020204" pitchFamily="34" charset="-122"/>
              </a:rPr>
              <a:t>2600</a:t>
            </a:r>
            <a:r>
              <a:rPr lang="zh-CN" altLang="en-US" sz="1600" b="0" dirty="0" smtClean="0">
                <a:solidFill>
                  <a:srgbClr val="000000"/>
                </a:solidFill>
                <a:latin typeface="微软雅黑" panose="020B0503020204020204" pitchFamily="34" charset="-122"/>
                <a:ea typeface="微软雅黑" panose="020B0503020204020204" pitchFamily="34" charset="-122"/>
              </a:rPr>
              <a:t>个，自营</a:t>
            </a:r>
            <a:r>
              <a:rPr lang="zh-CN" altLang="en-US" sz="1600" b="0" dirty="0">
                <a:solidFill>
                  <a:srgbClr val="000000"/>
                </a:solidFill>
                <a:latin typeface="微软雅黑" panose="020B0503020204020204" pitchFamily="34" charset="-122"/>
                <a:ea typeface="微软雅黑" panose="020B0503020204020204" pitchFamily="34" charset="-122"/>
              </a:rPr>
              <a:t>厅工号</a:t>
            </a:r>
            <a:r>
              <a:rPr lang="zh-CN" altLang="en-US" sz="1600" b="0" dirty="0" smtClean="0">
                <a:solidFill>
                  <a:srgbClr val="000000"/>
                </a:solidFill>
                <a:latin typeface="微软雅黑" panose="020B0503020204020204" pitchFamily="34" charset="-122"/>
                <a:ea typeface="微软雅黑" panose="020B0503020204020204" pitchFamily="34" charset="-122"/>
              </a:rPr>
              <a:t>达到</a:t>
            </a:r>
            <a:r>
              <a:rPr lang="en-US" altLang="zh-CN" sz="1600" b="0" dirty="0" smtClean="0">
                <a:solidFill>
                  <a:srgbClr val="FF0000"/>
                </a:solidFill>
                <a:latin typeface="微软雅黑" panose="020B0503020204020204" pitchFamily="34" charset="-122"/>
                <a:ea typeface="微软雅黑" panose="020B0503020204020204" pitchFamily="34" charset="-122"/>
              </a:rPr>
              <a:t>823</a:t>
            </a:r>
            <a:r>
              <a:rPr lang="zh-CN" altLang="en-US" sz="1600" b="0" dirty="0" smtClean="0">
                <a:solidFill>
                  <a:srgbClr val="000000"/>
                </a:solidFill>
                <a:latin typeface="微软雅黑" panose="020B0503020204020204" pitchFamily="34" charset="-122"/>
                <a:ea typeface="微软雅黑" panose="020B0503020204020204" pitchFamily="34" charset="-122"/>
              </a:rPr>
              <a:t>个</a:t>
            </a:r>
            <a:r>
              <a:rPr lang="zh-CN" altLang="en-US" sz="1600" b="0" dirty="0" smtClean="0">
                <a:solidFill>
                  <a:srgbClr val="FF0000"/>
                </a:solidFill>
                <a:latin typeface="微软雅黑" panose="020B0503020204020204" pitchFamily="34" charset="-122"/>
                <a:ea typeface="微软雅黑" panose="020B0503020204020204" pitchFamily="34" charset="-122"/>
              </a:rPr>
              <a:t>。</a:t>
            </a:r>
            <a:endParaRPr lang="en-US" altLang="zh-CN" sz="1600" b="0" dirty="0">
              <a:solidFill>
                <a:srgbClr val="FF0000"/>
              </a:solidFill>
              <a:latin typeface="微软雅黑" panose="020B0503020204020204" pitchFamily="34" charset="-122"/>
              <a:ea typeface="微软雅黑" panose="020B0503020204020204" pitchFamily="34" charset="-122"/>
            </a:endParaRPr>
          </a:p>
        </p:txBody>
      </p:sp>
      <p:sp>
        <p:nvSpPr>
          <p:cNvPr id="11" name="矩形 6"/>
          <p:cNvSpPr>
            <a:spLocks noChangeArrowheads="1"/>
          </p:cNvSpPr>
          <p:nvPr/>
        </p:nvSpPr>
        <p:spPr bwMode="auto">
          <a:xfrm>
            <a:off x="212725" y="6381328"/>
            <a:ext cx="33778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1100" b="1">
                <a:solidFill>
                  <a:schemeClr val="tx1"/>
                </a:solidFill>
                <a:latin typeface="宋体" panose="02010600030101010101" pitchFamily="2" charset="-122"/>
                <a:ea typeface="宋体" panose="02010600030101010101" pitchFamily="2" charset="-122"/>
              </a:defRPr>
            </a:lvl1pPr>
            <a:lvl2pPr>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lvl="1"/>
            <a:r>
              <a:rPr kumimoji="1" lang="zh-CN" altLang="en-US" sz="1000" b="0" dirty="0">
                <a:solidFill>
                  <a:srgbClr val="000000"/>
                </a:solidFill>
                <a:latin typeface="微软雅黑" panose="020B0503020204020204" pitchFamily="34" charset="-122"/>
                <a:ea typeface="微软雅黑" panose="020B0503020204020204" pitchFamily="34" charset="-122"/>
              </a:rPr>
              <a:t>注：数据来源于</a:t>
            </a:r>
            <a:r>
              <a:rPr kumimoji="1" lang="en-US" altLang="zh-CN" sz="1000" b="0" dirty="0" smtClean="0">
                <a:solidFill>
                  <a:srgbClr val="000000"/>
                </a:solidFill>
                <a:latin typeface="微软雅黑" panose="020B0503020204020204" pitchFamily="34" charset="-122"/>
                <a:ea typeface="微软雅黑" panose="020B0503020204020204" pitchFamily="34" charset="-122"/>
              </a:rPr>
              <a:t>2016</a:t>
            </a:r>
            <a:r>
              <a:rPr kumimoji="1" lang="zh-CN" altLang="en-US" sz="1000" b="0" dirty="0" smtClean="0">
                <a:solidFill>
                  <a:srgbClr val="000000"/>
                </a:solidFill>
                <a:latin typeface="微软雅黑" panose="020B0503020204020204" pitchFamily="34" charset="-122"/>
                <a:ea typeface="微软雅黑" panose="020B0503020204020204" pitchFamily="34" charset="-122"/>
              </a:rPr>
              <a:t>年</a:t>
            </a:r>
            <a:r>
              <a:rPr kumimoji="1" lang="en-US" altLang="zh-CN" sz="1000" b="0" dirty="0" smtClean="0">
                <a:solidFill>
                  <a:srgbClr val="000000"/>
                </a:solidFill>
                <a:latin typeface="微软雅黑" panose="020B0503020204020204" pitchFamily="34" charset="-122"/>
                <a:ea typeface="微软雅黑" panose="020B0503020204020204" pitchFamily="34" charset="-122"/>
              </a:rPr>
              <a:t>1</a:t>
            </a:r>
            <a:r>
              <a:rPr kumimoji="1" lang="zh-CN" altLang="en-US" sz="1000" b="0" dirty="0" smtClean="0">
                <a:solidFill>
                  <a:srgbClr val="000000"/>
                </a:solidFill>
                <a:latin typeface="微软雅黑" panose="020B0503020204020204" pitchFamily="34" charset="-122"/>
                <a:ea typeface="微软雅黑" panose="020B0503020204020204" pitchFamily="34" charset="-122"/>
              </a:rPr>
              <a:t>月</a:t>
            </a:r>
            <a:r>
              <a:rPr kumimoji="1" lang="en-US" altLang="zh-CN" sz="1000" b="0" dirty="0">
                <a:solidFill>
                  <a:srgbClr val="000000"/>
                </a:solidFill>
                <a:latin typeface="微软雅黑" panose="020B0503020204020204" pitchFamily="34" charset="-122"/>
                <a:ea typeface="微软雅黑" panose="020B0503020204020204" pitchFamily="34" charset="-122"/>
              </a:rPr>
              <a:t>-2016</a:t>
            </a:r>
            <a:r>
              <a:rPr kumimoji="1" lang="zh-CN" altLang="en-US" sz="1000" b="0" dirty="0" smtClean="0">
                <a:solidFill>
                  <a:srgbClr val="000000"/>
                </a:solidFill>
                <a:latin typeface="微软雅黑" panose="020B0503020204020204" pitchFamily="34" charset="-122"/>
                <a:ea typeface="微软雅黑" panose="020B0503020204020204" pitchFamily="34" charset="-122"/>
              </a:rPr>
              <a:t>年</a:t>
            </a:r>
            <a:r>
              <a:rPr kumimoji="1" lang="en-US" altLang="zh-CN" sz="1000" b="0" dirty="0" smtClean="0">
                <a:solidFill>
                  <a:srgbClr val="000000"/>
                </a:solidFill>
                <a:latin typeface="微软雅黑" panose="020B0503020204020204" pitchFamily="34" charset="-122"/>
                <a:ea typeface="微软雅黑" panose="020B0503020204020204" pitchFamily="34" charset="-122"/>
              </a:rPr>
              <a:t>12</a:t>
            </a:r>
            <a:r>
              <a:rPr kumimoji="1" lang="zh-CN" altLang="en-US" sz="1000" b="0" dirty="0" smtClean="0">
                <a:solidFill>
                  <a:srgbClr val="000000"/>
                </a:solidFill>
                <a:latin typeface="微软雅黑" panose="020B0503020204020204" pitchFamily="34" charset="-122"/>
                <a:ea typeface="微软雅黑" panose="020B0503020204020204" pitchFamily="34" charset="-122"/>
              </a:rPr>
              <a:t>月</a:t>
            </a:r>
            <a:r>
              <a:rPr kumimoji="1" lang="zh-CN" altLang="en-US" sz="1000" b="0" dirty="0">
                <a:solidFill>
                  <a:srgbClr val="000000"/>
                </a:solidFill>
                <a:latin typeface="微软雅黑" panose="020B0503020204020204" pitchFamily="34" charset="-122"/>
                <a:ea typeface="微软雅黑" panose="020B0503020204020204" pitchFamily="34" charset="-122"/>
              </a:rPr>
              <a:t>云销售销售数据</a:t>
            </a:r>
            <a:endParaRPr kumimoji="1" lang="zh-CN" altLang="en-US" sz="1000" b="0" dirty="0">
              <a:solidFill>
                <a:srgbClr val="000000"/>
              </a:solidFill>
              <a:latin typeface="微软雅黑" panose="020B0503020204020204" pitchFamily="34" charset="-122"/>
              <a:ea typeface="微软雅黑" panose="020B0503020204020204" pitchFamily="34" charset="-122"/>
            </a:endParaRPr>
          </a:p>
        </p:txBody>
      </p:sp>
      <p:graphicFrame>
        <p:nvGraphicFramePr>
          <p:cNvPr id="12" name="图表 11"/>
          <p:cNvGraphicFramePr/>
          <p:nvPr/>
        </p:nvGraphicFramePr>
        <p:xfrm>
          <a:off x="240112" y="2752861"/>
          <a:ext cx="4187872" cy="3124411"/>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3" name="图表 12"/>
          <p:cNvGraphicFramePr/>
          <p:nvPr/>
        </p:nvGraphicFramePr>
        <p:xfrm>
          <a:off x="4499992" y="2747839"/>
          <a:ext cx="4644008" cy="3129433"/>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6"/>
          <p:cNvSpPr>
            <a:spLocks noChangeArrowheads="1"/>
          </p:cNvSpPr>
          <p:nvPr/>
        </p:nvSpPr>
        <p:spPr bwMode="auto">
          <a:xfrm>
            <a:off x="5076056" y="2890397"/>
            <a:ext cx="1605915"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algn="ctr"/>
            <a:r>
              <a:rPr lang="zh-CN" altLang="en-US" sz="1320" b="0" dirty="0" smtClean="0">
                <a:latin typeface="微软雅黑" panose="020B0503020204020204" pitchFamily="34" charset="-122"/>
                <a:ea typeface="微软雅黑" panose="020B0503020204020204" pitchFamily="34" charset="-122"/>
              </a:rPr>
              <a:t>云</a:t>
            </a:r>
            <a:r>
              <a:rPr lang="zh-CN" altLang="en-US" sz="1320" b="0" dirty="0" smtClean="0">
                <a:solidFill>
                  <a:srgbClr val="000000">
                    <a:lumMod val="65000"/>
                    <a:lumOff val="35000"/>
                  </a:srgbClr>
                </a:solidFill>
                <a:latin typeface="微软雅黑" panose="020B0503020204020204" pitchFamily="34" charset="-122"/>
                <a:ea typeface="微软雅黑" panose="020B0503020204020204" pitchFamily="34" charset="-122"/>
                <a:cs typeface="+mn-cs"/>
              </a:rPr>
              <a:t>销售</a:t>
            </a:r>
            <a:r>
              <a:rPr lang="zh-CN" altLang="en-US" sz="1320" b="0" dirty="0" smtClean="0">
                <a:latin typeface="微软雅黑" panose="020B0503020204020204" pitchFamily="34" charset="-122"/>
                <a:ea typeface="微软雅黑" panose="020B0503020204020204" pitchFamily="34" charset="-122"/>
              </a:rPr>
              <a:t>开户发展量</a:t>
            </a:r>
            <a:endParaRPr lang="zh-CN" altLang="en-US" sz="1320"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txBox="1"/>
          <p:nvPr/>
        </p:nvSpPr>
        <p:spPr>
          <a:xfrm>
            <a:off x="1187450" y="566738"/>
            <a:ext cx="5832475" cy="56673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业务发展（</a:t>
            </a:r>
            <a:r>
              <a:rPr lang="en-US" altLang="zh-CN" sz="2000" dirty="0">
                <a:solidFill>
                  <a:srgbClr val="7F7F7F"/>
                </a:solidFill>
                <a:latin typeface="微软雅黑" panose="020B0503020204020204" pitchFamily="34" charset="-122"/>
                <a:ea typeface="微软雅黑" panose="020B0503020204020204" pitchFamily="34" charset="-122"/>
              </a:rPr>
              <a:t>8/10-1</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221650" y="2627605"/>
          <a:ext cx="3342238" cy="1584176"/>
        </p:xfrm>
        <a:graphic>
          <a:graphicData uri="http://schemas.openxmlformats.org/drawingml/2006/chart">
            <c:chart xmlns:c="http://schemas.openxmlformats.org/drawingml/2006/chart" xmlns:r="http://schemas.openxmlformats.org/officeDocument/2006/relationships" r:id="rId1"/>
          </a:graphicData>
        </a:graphic>
      </p:graphicFrame>
      <p:sp>
        <p:nvSpPr>
          <p:cNvPr id="72707" name="矩形 1"/>
          <p:cNvSpPr/>
          <p:nvPr/>
        </p:nvSpPr>
        <p:spPr>
          <a:xfrm>
            <a:off x="212725" y="1268413"/>
            <a:ext cx="8672513" cy="1200150"/>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spcBef>
                <a:spcPct val="20000"/>
              </a:spcBef>
            </a:pPr>
            <a:r>
              <a:rPr lang="zh-CN" altLang="en-US" sz="1600" b="0" dirty="0">
                <a:solidFill>
                  <a:srgbClr val="000000"/>
                </a:solidFill>
                <a:latin typeface="微软雅黑" panose="020B0503020204020204" pitchFamily="34" charset="-122"/>
                <a:ea typeface="微软雅黑" panose="020B0503020204020204" pitchFamily="34" charset="-122"/>
              </a:rPr>
              <a:t>截至</a:t>
            </a:r>
            <a:r>
              <a:rPr lang="en-US" altLang="zh-CN" sz="1600" b="0" dirty="0">
                <a:solidFill>
                  <a:srgbClr val="000000"/>
                </a:solidFill>
                <a:latin typeface="微软雅黑" panose="020B0503020204020204" pitchFamily="34" charset="-122"/>
                <a:ea typeface="微软雅黑" panose="020B0503020204020204" pitchFamily="34" charset="-122"/>
              </a:rPr>
              <a:t>2016</a:t>
            </a:r>
            <a:r>
              <a:rPr lang="zh-CN" altLang="en-US" sz="1600" b="0" dirty="0" smtClean="0">
                <a:solidFill>
                  <a:srgbClr val="000000"/>
                </a:solidFill>
                <a:latin typeface="微软雅黑" panose="020B0503020204020204" pitchFamily="34" charset="-122"/>
                <a:ea typeface="微软雅黑" panose="020B0503020204020204" pitchFamily="34" charset="-122"/>
              </a:rPr>
              <a:t>年</a:t>
            </a:r>
            <a:r>
              <a:rPr lang="en-US" altLang="zh-CN" sz="1600" b="0" dirty="0" smtClean="0">
                <a:solidFill>
                  <a:srgbClr val="000000"/>
                </a:solidFill>
                <a:latin typeface="微软雅黑" panose="020B0503020204020204" pitchFamily="34" charset="-122"/>
                <a:ea typeface="微软雅黑" panose="020B0503020204020204" pitchFamily="34" charset="-122"/>
              </a:rPr>
              <a:t>12</a:t>
            </a:r>
            <a:r>
              <a:rPr lang="zh-CN" altLang="en-US" sz="1600" b="0" dirty="0" smtClean="0">
                <a:solidFill>
                  <a:srgbClr val="000000"/>
                </a:solidFill>
                <a:latin typeface="微软雅黑" panose="020B0503020204020204" pitchFamily="34" charset="-122"/>
                <a:ea typeface="微软雅黑" panose="020B0503020204020204" pitchFamily="34" charset="-122"/>
              </a:rPr>
              <a:t>月</a:t>
            </a:r>
            <a:r>
              <a:rPr lang="zh-CN" altLang="en-US" sz="1600" b="0" dirty="0">
                <a:solidFill>
                  <a:srgbClr val="000000"/>
                </a:solidFill>
                <a:latin typeface="微软雅黑" panose="020B0503020204020204" pitchFamily="34" charset="-122"/>
                <a:ea typeface="微软雅黑" panose="020B0503020204020204" pitchFamily="34" charset="-122"/>
              </a:rPr>
              <a:t>，云销售搭载</a:t>
            </a:r>
            <a:r>
              <a:rPr lang="en-US" altLang="zh-CN" sz="1600" b="0" dirty="0">
                <a:solidFill>
                  <a:srgbClr val="000000"/>
                </a:solidFill>
                <a:latin typeface="微软雅黑" panose="020B0503020204020204" pitchFamily="34" charset="-122"/>
                <a:ea typeface="微软雅黑" panose="020B0503020204020204" pitchFamily="34" charset="-122"/>
              </a:rPr>
              <a:t>2/3/4G</a:t>
            </a:r>
            <a:r>
              <a:rPr lang="zh-CN" altLang="en-US" sz="1600" b="0" dirty="0">
                <a:solidFill>
                  <a:srgbClr val="000000"/>
                </a:solidFill>
                <a:latin typeface="微软雅黑" panose="020B0503020204020204" pitchFamily="34" charset="-122"/>
                <a:ea typeface="微软雅黑" panose="020B0503020204020204" pitchFamily="34" charset="-122"/>
              </a:rPr>
              <a:t>、宽带、智慧沃</a:t>
            </a:r>
            <a:r>
              <a:rPr lang="zh-CN" altLang="en-US" sz="1600" b="0" dirty="0" smtClean="0">
                <a:solidFill>
                  <a:srgbClr val="000000"/>
                </a:solidFill>
                <a:latin typeface="微软雅黑" panose="020B0503020204020204" pitchFamily="34" charset="-122"/>
                <a:ea typeface="微软雅黑" panose="020B0503020204020204" pitchFamily="34" charset="-122"/>
              </a:rPr>
              <a:t>家、沃家庭、沃校园</a:t>
            </a:r>
            <a:r>
              <a:rPr lang="en-US" altLang="zh-CN" sz="1600" b="0" dirty="0" smtClean="0">
                <a:solidFill>
                  <a:srgbClr val="000000"/>
                </a:solidFill>
                <a:latin typeface="微软雅黑" panose="020B0503020204020204" pitchFamily="34" charset="-122"/>
                <a:ea typeface="微软雅黑" panose="020B0503020204020204" pitchFamily="34" charset="-122"/>
              </a:rPr>
              <a:t>/TV</a:t>
            </a:r>
            <a:r>
              <a:rPr lang="zh-CN" altLang="en-US" sz="1600" b="0" dirty="0" smtClean="0">
                <a:solidFill>
                  <a:srgbClr val="000000"/>
                </a:solidFill>
                <a:latin typeface="微软雅黑" panose="020B0503020204020204" pitchFamily="34" charset="-122"/>
                <a:ea typeface="微软雅黑" panose="020B0503020204020204" pitchFamily="34" charset="-122"/>
              </a:rPr>
              <a:t>产品</a:t>
            </a:r>
            <a:r>
              <a:rPr lang="zh-CN" altLang="en-US" sz="1600" b="0" dirty="0">
                <a:solidFill>
                  <a:srgbClr val="000000"/>
                </a:solidFill>
                <a:latin typeface="微软雅黑" panose="020B0503020204020204" pitchFamily="34" charset="-122"/>
                <a:ea typeface="微软雅黑" panose="020B0503020204020204" pitchFamily="34" charset="-122"/>
              </a:rPr>
              <a:t>共计</a:t>
            </a:r>
            <a:r>
              <a:rPr lang="en-US" altLang="zh-CN" sz="1600" b="0" dirty="0">
                <a:solidFill>
                  <a:srgbClr val="FF0000"/>
                </a:solidFill>
                <a:latin typeface="微软雅黑" panose="020B0503020204020204" pitchFamily="34" charset="-122"/>
                <a:ea typeface="微软雅黑" panose="020B0503020204020204" pitchFamily="34" charset="-122"/>
              </a:rPr>
              <a:t>181</a:t>
            </a:r>
            <a:r>
              <a:rPr lang="zh-CN" altLang="en-US" sz="1600" b="0" dirty="0">
                <a:solidFill>
                  <a:srgbClr val="FF0000"/>
                </a:solidFill>
                <a:latin typeface="微软雅黑" panose="020B0503020204020204" pitchFamily="34" charset="-122"/>
                <a:ea typeface="微软雅黑" panose="020B0503020204020204" pitchFamily="34" charset="-122"/>
              </a:rPr>
              <a:t>项</a:t>
            </a:r>
            <a:r>
              <a:rPr lang="zh-CN" altLang="en-US" sz="1600" b="0" dirty="0">
                <a:solidFill>
                  <a:srgbClr val="000000"/>
                </a:solidFill>
                <a:latin typeface="微软雅黑" panose="020B0503020204020204" pitchFamily="34" charset="-122"/>
                <a:ea typeface="微软雅黑" panose="020B0503020204020204" pitchFamily="34" charset="-122"/>
              </a:rPr>
              <a:t>；</a:t>
            </a:r>
            <a:r>
              <a:rPr lang="en-US" altLang="zh-CN" sz="1600" b="0" dirty="0">
                <a:solidFill>
                  <a:srgbClr val="000000"/>
                </a:solidFill>
                <a:latin typeface="微软雅黑" panose="020B0503020204020204" pitchFamily="34" charset="-122"/>
                <a:ea typeface="微软雅黑" panose="020B0503020204020204" pitchFamily="34" charset="-122"/>
              </a:rPr>
              <a:t>2016</a:t>
            </a:r>
            <a:r>
              <a:rPr lang="zh-CN" altLang="en-US" sz="1600" b="0" dirty="0" smtClean="0">
                <a:solidFill>
                  <a:srgbClr val="000000"/>
                </a:solidFill>
                <a:latin typeface="微软雅黑" panose="020B0503020204020204" pitchFamily="34" charset="-122"/>
                <a:ea typeface="微软雅黑" panose="020B0503020204020204" pitchFamily="34" charset="-122"/>
              </a:rPr>
              <a:t>年月均</a:t>
            </a:r>
            <a:r>
              <a:rPr lang="zh-CN" altLang="en-US" sz="1600" b="0" dirty="0">
                <a:solidFill>
                  <a:srgbClr val="000000"/>
                </a:solidFill>
                <a:latin typeface="微软雅黑" panose="020B0503020204020204" pitchFamily="34" charset="-122"/>
                <a:ea typeface="微软雅黑" panose="020B0503020204020204" pitchFamily="34" charset="-122"/>
              </a:rPr>
              <a:t>发展量</a:t>
            </a:r>
            <a:r>
              <a:rPr lang="zh-CN" altLang="en-US" sz="1600" b="0" dirty="0">
                <a:solidFill>
                  <a:srgbClr val="FF0000"/>
                </a:solidFill>
                <a:latin typeface="微软雅黑" panose="020B0503020204020204" pitchFamily="34" charset="-122"/>
                <a:ea typeface="微软雅黑" panose="020B0503020204020204" pitchFamily="34" charset="-122"/>
              </a:rPr>
              <a:t>超过一万户</a:t>
            </a:r>
            <a:r>
              <a:rPr lang="zh-CN" altLang="en-US" sz="1600" b="0" dirty="0" smtClean="0">
                <a:solidFill>
                  <a:srgbClr val="000000"/>
                </a:solidFill>
                <a:latin typeface="微软雅黑" panose="020B0503020204020204" pitchFamily="34" charset="-122"/>
                <a:ea typeface="微软雅黑" panose="020B0503020204020204" pitchFamily="34" charset="-122"/>
              </a:rPr>
              <a:t>，自营厅云</a:t>
            </a:r>
            <a:r>
              <a:rPr lang="zh-CN" altLang="en-US" sz="1600" b="0" dirty="0">
                <a:solidFill>
                  <a:srgbClr val="000000"/>
                </a:solidFill>
                <a:latin typeface="微软雅黑" panose="020B0503020204020204" pitchFamily="34" charset="-122"/>
                <a:ea typeface="微软雅黑" panose="020B0503020204020204" pitchFamily="34" charset="-122"/>
              </a:rPr>
              <a:t>销售开户数量占比</a:t>
            </a:r>
            <a:r>
              <a:rPr lang="zh-CN" altLang="en-US" sz="1600" b="0" dirty="0" smtClean="0">
                <a:solidFill>
                  <a:srgbClr val="FF0000"/>
                </a:solidFill>
                <a:latin typeface="微软雅黑" panose="020B0503020204020204" pitchFamily="34" charset="-122"/>
                <a:ea typeface="微软雅黑" panose="020B0503020204020204" pitchFamily="34" charset="-122"/>
              </a:rPr>
              <a:t>超过</a:t>
            </a:r>
            <a:r>
              <a:rPr lang="en-US" altLang="zh-CN" sz="1600" b="0" dirty="0">
                <a:solidFill>
                  <a:srgbClr val="FF0000"/>
                </a:solidFill>
                <a:latin typeface="微软雅黑" panose="020B0503020204020204" pitchFamily="34" charset="-122"/>
                <a:ea typeface="微软雅黑" panose="020B0503020204020204" pitchFamily="34" charset="-122"/>
              </a:rPr>
              <a:t>6</a:t>
            </a:r>
            <a:r>
              <a:rPr lang="en-US" altLang="zh-CN" sz="1600" b="0" dirty="0" smtClean="0">
                <a:solidFill>
                  <a:srgbClr val="FF0000"/>
                </a:solidFill>
                <a:latin typeface="微软雅黑" panose="020B0503020204020204" pitchFamily="34" charset="-122"/>
                <a:ea typeface="微软雅黑" panose="020B0503020204020204" pitchFamily="34" charset="-122"/>
              </a:rPr>
              <a:t>0</a:t>
            </a:r>
            <a:r>
              <a:rPr lang="en-US" altLang="zh-CN" sz="1600" b="0" dirty="0">
                <a:solidFill>
                  <a:srgbClr val="FF0000"/>
                </a:solidFill>
                <a:latin typeface="微软雅黑" panose="020B0503020204020204" pitchFamily="34" charset="-122"/>
                <a:ea typeface="微软雅黑" panose="020B0503020204020204" pitchFamily="34" charset="-122"/>
              </a:rPr>
              <a:t>%</a:t>
            </a:r>
            <a:r>
              <a:rPr lang="zh-CN" altLang="en-US" sz="1600" b="0" dirty="0">
                <a:solidFill>
                  <a:srgbClr val="000000"/>
                </a:solidFill>
                <a:latin typeface="微软雅黑" panose="020B0503020204020204" pitchFamily="34" charset="-122"/>
                <a:ea typeface="微软雅黑" panose="020B0503020204020204" pitchFamily="34" charset="-122"/>
              </a:rPr>
              <a:t>；代理商发展量也逐渐增加，</a:t>
            </a:r>
            <a:r>
              <a:rPr lang="en-US" altLang="zh-CN" sz="1600" b="0" dirty="0">
                <a:solidFill>
                  <a:srgbClr val="000000"/>
                </a:solidFill>
                <a:latin typeface="微软雅黑" panose="020B0503020204020204" pitchFamily="34" charset="-122"/>
                <a:ea typeface="微软雅黑" panose="020B0503020204020204" pitchFamily="34" charset="-122"/>
              </a:rPr>
              <a:t>2016</a:t>
            </a:r>
            <a:r>
              <a:rPr lang="zh-CN" altLang="en-US" sz="1600" b="0" dirty="0" smtClean="0">
                <a:solidFill>
                  <a:srgbClr val="000000"/>
                </a:solidFill>
                <a:latin typeface="微软雅黑" panose="020B0503020204020204" pitchFamily="34" charset="-122"/>
                <a:ea typeface="微软雅黑" panose="020B0503020204020204" pitchFamily="34" charset="-122"/>
              </a:rPr>
              <a:t>年</a:t>
            </a:r>
            <a:r>
              <a:rPr lang="en-US" altLang="zh-CN" sz="1600" b="0" dirty="0" smtClean="0">
                <a:solidFill>
                  <a:srgbClr val="000000"/>
                </a:solidFill>
                <a:latin typeface="微软雅黑" panose="020B0503020204020204" pitchFamily="34" charset="-122"/>
                <a:ea typeface="微软雅黑" panose="020B0503020204020204" pitchFamily="34" charset="-122"/>
              </a:rPr>
              <a:t>12</a:t>
            </a:r>
            <a:r>
              <a:rPr lang="zh-CN" altLang="en-US" sz="1600" b="0" dirty="0" smtClean="0">
                <a:solidFill>
                  <a:srgbClr val="000000"/>
                </a:solidFill>
                <a:latin typeface="微软雅黑" panose="020B0503020204020204" pitchFamily="34" charset="-122"/>
                <a:ea typeface="微软雅黑" panose="020B0503020204020204" pitchFamily="34" charset="-122"/>
              </a:rPr>
              <a:t>月</a:t>
            </a:r>
            <a:r>
              <a:rPr lang="zh-CN" altLang="en-US" sz="1600" b="0" dirty="0">
                <a:solidFill>
                  <a:srgbClr val="000000"/>
                </a:solidFill>
                <a:latin typeface="微软雅黑" panose="020B0503020204020204" pitchFamily="34" charset="-122"/>
                <a:ea typeface="微软雅黑" panose="020B0503020204020204" pitchFamily="34" charset="-122"/>
              </a:rPr>
              <a:t>代理商开户发展量</a:t>
            </a:r>
            <a:r>
              <a:rPr lang="zh-CN" altLang="en-US" sz="1600" b="0" dirty="0" smtClean="0">
                <a:solidFill>
                  <a:srgbClr val="000000"/>
                </a:solidFill>
                <a:latin typeface="微软雅黑" panose="020B0503020204020204" pitchFamily="34" charset="-122"/>
                <a:ea typeface="微软雅黑" panose="020B0503020204020204" pitchFamily="34" charset="-122"/>
              </a:rPr>
              <a:t>达到</a:t>
            </a:r>
            <a:r>
              <a:rPr lang="en-US" altLang="zh-CN" sz="1600" b="0" dirty="0" smtClean="0">
                <a:solidFill>
                  <a:srgbClr val="000000"/>
                </a:solidFill>
                <a:latin typeface="微软雅黑" panose="020B0503020204020204" pitchFamily="34" charset="-122"/>
                <a:ea typeface="微软雅黑" panose="020B0503020204020204" pitchFamily="34" charset="-122"/>
              </a:rPr>
              <a:t>26650</a:t>
            </a:r>
            <a:r>
              <a:rPr lang="zh-CN" altLang="en-US" sz="1600" b="0" dirty="0" smtClean="0">
                <a:solidFill>
                  <a:srgbClr val="000000"/>
                </a:solidFill>
                <a:latin typeface="微软雅黑" panose="020B0503020204020204" pitchFamily="34" charset="-122"/>
                <a:ea typeface="微软雅黑" panose="020B0503020204020204" pitchFamily="34" charset="-122"/>
              </a:rPr>
              <a:t>户；</a:t>
            </a:r>
            <a:r>
              <a:rPr lang="en-US" altLang="zh-CN" sz="1600" b="0" dirty="0" smtClean="0">
                <a:solidFill>
                  <a:srgbClr val="000000"/>
                </a:solidFill>
                <a:latin typeface="微软雅黑" panose="020B0503020204020204" pitchFamily="34" charset="-122"/>
                <a:ea typeface="微软雅黑" panose="020B0503020204020204" pitchFamily="34" charset="-122"/>
              </a:rPr>
              <a:t>12</a:t>
            </a:r>
            <a:r>
              <a:rPr lang="zh-CN" altLang="en-US" sz="1600" b="0" dirty="0" smtClean="0">
                <a:solidFill>
                  <a:srgbClr val="000000"/>
                </a:solidFill>
                <a:latin typeface="微软雅黑" panose="020B0503020204020204" pitchFamily="34" charset="-122"/>
                <a:ea typeface="微软雅黑" panose="020B0503020204020204" pitchFamily="34" charset="-122"/>
              </a:rPr>
              <a:t>月</a:t>
            </a:r>
            <a:r>
              <a:rPr lang="zh-CN" altLang="en-US" sz="1600" b="0" dirty="0">
                <a:solidFill>
                  <a:srgbClr val="000000"/>
                </a:solidFill>
                <a:latin typeface="微软雅黑" panose="020B0503020204020204" pitchFamily="34" charset="-122"/>
                <a:ea typeface="微软雅黑" panose="020B0503020204020204" pitchFamily="34" charset="-122"/>
              </a:rPr>
              <a:t>实收费突破</a:t>
            </a:r>
            <a:r>
              <a:rPr lang="en-US" altLang="zh-CN" sz="1600" b="0" dirty="0" smtClean="0">
                <a:solidFill>
                  <a:srgbClr val="FF0000"/>
                </a:solidFill>
                <a:latin typeface="微软雅黑" panose="020B0503020204020204" pitchFamily="34" charset="-122"/>
                <a:ea typeface="微软雅黑" panose="020B0503020204020204" pitchFamily="34" charset="-122"/>
              </a:rPr>
              <a:t>1900</a:t>
            </a:r>
            <a:r>
              <a:rPr lang="zh-CN" altLang="en-US" sz="1600" b="0" dirty="0">
                <a:solidFill>
                  <a:srgbClr val="FF0000"/>
                </a:solidFill>
                <a:latin typeface="微软雅黑" panose="020B0503020204020204" pitchFamily="34" charset="-122"/>
                <a:ea typeface="微软雅黑" panose="020B0503020204020204" pitchFamily="34" charset="-122"/>
              </a:rPr>
              <a:t>万元。</a:t>
            </a:r>
            <a:endParaRPr lang="en-US" altLang="zh-CN" sz="1600" b="0" dirty="0">
              <a:solidFill>
                <a:srgbClr val="FF0000"/>
              </a:solidFill>
              <a:latin typeface="微软雅黑" panose="020B0503020204020204" pitchFamily="34" charset="-122"/>
              <a:ea typeface="微软雅黑" panose="020B0503020204020204" pitchFamily="34" charset="-122"/>
            </a:endParaRPr>
          </a:p>
        </p:txBody>
      </p:sp>
      <p:sp>
        <p:nvSpPr>
          <p:cNvPr id="72708" name="矩形 6"/>
          <p:cNvSpPr/>
          <p:nvPr/>
        </p:nvSpPr>
        <p:spPr>
          <a:xfrm>
            <a:off x="212725" y="6480175"/>
            <a:ext cx="3701654" cy="261610"/>
          </a:xfrm>
          <a:prstGeom prst="rect">
            <a:avLst/>
          </a:prstGeom>
          <a:noFill/>
          <a:ln w="9525">
            <a:noFill/>
          </a:ln>
        </p:spPr>
        <p:txBody>
          <a:bodyPr wrap="none" anchor="t">
            <a:spAutoFit/>
          </a:bodyPr>
          <a:lstStyle/>
          <a:p>
            <a:pPr marL="0" lvl="1" indent="0" eaLnBrk="1" hangingPunct="1">
              <a:buNone/>
            </a:pPr>
            <a:r>
              <a:rPr lang="zh-CN" altLang="en-US" b="0" dirty="0">
                <a:solidFill>
                  <a:srgbClr val="000000"/>
                </a:solidFill>
                <a:latin typeface="微软雅黑" panose="020B0503020204020204" pitchFamily="34" charset="-122"/>
                <a:ea typeface="微软雅黑" panose="020B0503020204020204" pitchFamily="34" charset="-122"/>
              </a:rPr>
              <a:t>注：数据来源于</a:t>
            </a:r>
            <a:r>
              <a:rPr lang="en-US" altLang="zh-CN" b="0" dirty="0" smtClean="0">
                <a:solidFill>
                  <a:srgbClr val="000000"/>
                </a:solidFill>
                <a:latin typeface="微软雅黑" panose="020B0503020204020204" pitchFamily="34" charset="-122"/>
                <a:ea typeface="微软雅黑" panose="020B0503020204020204" pitchFamily="34" charset="-122"/>
              </a:rPr>
              <a:t>2016</a:t>
            </a:r>
            <a:r>
              <a:rPr lang="zh-CN" altLang="en-US" b="0" dirty="0" smtClean="0">
                <a:solidFill>
                  <a:srgbClr val="000000"/>
                </a:solidFill>
                <a:latin typeface="微软雅黑" panose="020B0503020204020204" pitchFamily="34" charset="-122"/>
                <a:ea typeface="微软雅黑" panose="020B0503020204020204" pitchFamily="34" charset="-122"/>
              </a:rPr>
              <a:t>年</a:t>
            </a:r>
            <a:r>
              <a:rPr lang="en-US" altLang="zh-CN" b="0" dirty="0">
                <a:solidFill>
                  <a:srgbClr val="000000"/>
                </a:solidFill>
                <a:latin typeface="微软雅黑" panose="020B0503020204020204" pitchFamily="34" charset="-122"/>
                <a:ea typeface="微软雅黑" panose="020B0503020204020204" pitchFamily="34" charset="-122"/>
              </a:rPr>
              <a:t>1</a:t>
            </a:r>
            <a:r>
              <a:rPr lang="zh-CN" altLang="en-US" b="0" dirty="0" smtClean="0">
                <a:solidFill>
                  <a:srgbClr val="000000"/>
                </a:solidFill>
                <a:latin typeface="微软雅黑" panose="020B0503020204020204" pitchFamily="34" charset="-122"/>
                <a:ea typeface="微软雅黑" panose="020B0503020204020204" pitchFamily="34" charset="-122"/>
              </a:rPr>
              <a:t>月</a:t>
            </a:r>
            <a:r>
              <a:rPr lang="en-US" altLang="zh-CN" b="0" dirty="0">
                <a:solidFill>
                  <a:srgbClr val="000000"/>
                </a:solidFill>
                <a:latin typeface="微软雅黑" panose="020B0503020204020204" pitchFamily="34" charset="-122"/>
                <a:ea typeface="微软雅黑" panose="020B0503020204020204" pitchFamily="34" charset="-122"/>
              </a:rPr>
              <a:t>-2016</a:t>
            </a:r>
            <a:r>
              <a:rPr lang="zh-CN" altLang="en-US" b="0" dirty="0" smtClean="0">
                <a:solidFill>
                  <a:srgbClr val="000000"/>
                </a:solidFill>
                <a:latin typeface="微软雅黑" panose="020B0503020204020204" pitchFamily="34" charset="-122"/>
                <a:ea typeface="微软雅黑" panose="020B0503020204020204" pitchFamily="34" charset="-122"/>
              </a:rPr>
              <a:t>年</a:t>
            </a:r>
            <a:r>
              <a:rPr lang="en-US" altLang="zh-CN" b="0" dirty="0" smtClean="0">
                <a:solidFill>
                  <a:srgbClr val="000000"/>
                </a:solidFill>
                <a:latin typeface="微软雅黑" panose="020B0503020204020204" pitchFamily="34" charset="-122"/>
                <a:ea typeface="微软雅黑" panose="020B0503020204020204" pitchFamily="34" charset="-122"/>
              </a:rPr>
              <a:t>12</a:t>
            </a:r>
            <a:r>
              <a:rPr lang="zh-CN" altLang="en-US" b="0" dirty="0" smtClean="0">
                <a:solidFill>
                  <a:srgbClr val="000000"/>
                </a:solidFill>
                <a:latin typeface="微软雅黑" panose="020B0503020204020204" pitchFamily="34" charset="-122"/>
                <a:ea typeface="微软雅黑" panose="020B0503020204020204" pitchFamily="34" charset="-122"/>
              </a:rPr>
              <a:t>月</a:t>
            </a:r>
            <a:r>
              <a:rPr lang="zh-CN" altLang="en-US" b="0" dirty="0">
                <a:solidFill>
                  <a:srgbClr val="000000"/>
                </a:solidFill>
                <a:latin typeface="微软雅黑" panose="020B0503020204020204" pitchFamily="34" charset="-122"/>
                <a:ea typeface="微软雅黑" panose="020B0503020204020204" pitchFamily="34" charset="-122"/>
              </a:rPr>
              <a:t>云销售销售数据</a:t>
            </a:r>
            <a:endParaRPr lang="zh-CN" altLang="en-US" b="0" dirty="0">
              <a:solidFill>
                <a:srgbClr val="000000"/>
              </a:solidFill>
              <a:latin typeface="微软雅黑" panose="020B0503020204020204" pitchFamily="34" charset="-122"/>
              <a:ea typeface="微软雅黑" panose="020B0503020204020204" pitchFamily="34" charset="-122"/>
            </a:endParaRPr>
          </a:p>
        </p:txBody>
      </p:sp>
      <p:sp>
        <p:nvSpPr>
          <p:cNvPr id="72711" name="矩形 6"/>
          <p:cNvSpPr/>
          <p:nvPr/>
        </p:nvSpPr>
        <p:spPr>
          <a:xfrm>
            <a:off x="4093118" y="2603501"/>
            <a:ext cx="1620837" cy="307975"/>
          </a:xfrm>
          <a:prstGeom prst="rect">
            <a:avLst/>
          </a:prstGeom>
          <a:noFill/>
          <a:ln w="9525">
            <a:noFill/>
          </a:ln>
        </p:spPr>
        <p:txBody>
          <a:bodyPr wrap="none" anchor="t">
            <a:spAutoFit/>
          </a:bodyPr>
          <a:lstStyle/>
          <a:p>
            <a:pPr lvl="0" indent="0" eaLnBrk="1" hangingPunct="1"/>
            <a:r>
              <a:rPr lang="zh-CN" altLang="en-US" sz="1400" b="0" dirty="0">
                <a:solidFill>
                  <a:srgbClr val="000000"/>
                </a:solidFill>
                <a:latin typeface="微软雅黑" panose="020B0503020204020204" pitchFamily="34" charset="-122"/>
                <a:ea typeface="微软雅黑" panose="020B0503020204020204" pitchFamily="34" charset="-122"/>
              </a:rPr>
              <a:t>云销售开户发展量</a:t>
            </a:r>
            <a:endParaRPr lang="zh-CN" altLang="en-US" sz="1400" b="0" dirty="0">
              <a:solidFill>
                <a:srgbClr val="000000"/>
              </a:solidFill>
              <a:latin typeface="微软雅黑" panose="020B0503020204020204" pitchFamily="34" charset="-122"/>
              <a:ea typeface="微软雅黑" panose="020B0503020204020204" pitchFamily="34" charset="-122"/>
            </a:endParaRPr>
          </a:p>
        </p:txBody>
      </p:sp>
      <p:graphicFrame>
        <p:nvGraphicFramePr>
          <p:cNvPr id="9" name="图表 8"/>
          <p:cNvGraphicFramePr/>
          <p:nvPr/>
        </p:nvGraphicFramePr>
        <p:xfrm>
          <a:off x="3635896" y="2603501"/>
          <a:ext cx="5249342" cy="38679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nvGraphicFramePr>
        <p:xfrm>
          <a:off x="212724" y="4365103"/>
          <a:ext cx="3351163" cy="2115071"/>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1"/>
          <p:cNvGraphicFramePr/>
          <p:nvPr/>
        </p:nvGraphicFramePr>
        <p:xfrm>
          <a:off x="668338" y="2790825"/>
          <a:ext cx="2996565" cy="3688080"/>
        </p:xfrm>
        <a:graphic>
          <a:graphicData uri="http://schemas.openxmlformats.org/drawingml/2006/table">
            <a:tbl>
              <a:tblPr firstRow="1" bandRow="1">
                <a:tableStyleId>{5C22544A-7EE6-4342-B048-85BDC9FD1C3A}</a:tableStyleId>
              </a:tblPr>
              <a:tblGrid>
                <a:gridCol w="803910"/>
                <a:gridCol w="723265"/>
                <a:gridCol w="739140"/>
                <a:gridCol w="730250"/>
              </a:tblGrid>
              <a:tr h="177800">
                <a:tc>
                  <a:txBody>
                    <a:bodyPr/>
                    <a:lstStyle/>
                    <a:p>
                      <a:pPr marL="0" indent="0" algn="l">
                        <a:buNone/>
                      </a:pPr>
                      <a:endParaRPr lang="zh-CN" altLang="en-US"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宋体" panose="02010600030101010101" pitchFamily="2" charset="-122"/>
                          <a:cs typeface="Microsoft Sans Serif" panose="020B0604020202020204" charset="0"/>
                        </a:rPr>
                        <a:t>10</a:t>
                      </a: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月</a:t>
                      </a:r>
                      <a:endParaRPr lang="zh-CN" altLang="en-US"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宋体" panose="02010600030101010101" pitchFamily="2" charset="-122"/>
                          <a:cs typeface="Microsoft Sans Serif" panose="020B0604020202020204" charset="0"/>
                        </a:rPr>
                        <a:t>11</a:t>
                      </a: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月</a:t>
                      </a:r>
                      <a:endParaRPr lang="zh-CN" altLang="en-US"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宋体" panose="02010600030101010101" pitchFamily="2" charset="-122"/>
                          <a:cs typeface="Microsoft Sans Serif" panose="020B0604020202020204" charset="0"/>
                        </a:rPr>
                        <a:t>12</a:t>
                      </a: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月</a:t>
                      </a:r>
                      <a:endParaRPr lang="zh-CN" altLang="en-US"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南宁</a:t>
                      </a:r>
                      <a:endParaRPr lang="zh-CN" altLang="en-US" sz="1600" b="0" u="none"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10314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13040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17883</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北海</a:t>
                      </a:r>
                      <a:endParaRPr lang="zh-CN" altLang="en-US" sz="1600" b="0" u="none"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6272</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4735</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4914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柳州</a:t>
                      </a:r>
                      <a:endParaRPr lang="zh-CN" altLang="en-US" sz="1600" b="0" u="none"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4888</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3710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3285</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桂林</a:t>
                      </a:r>
                      <a:endParaRPr lang="zh-CN" altLang="en-US" sz="1600" b="0" u="none" dirty="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2117</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2320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2062</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梧州</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1664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1480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1197</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贵港</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8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1275</a:t>
                      </a:r>
                      <a:endParaRPr lang="zh-CN" altLang="en-US" dirty="0"/>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ctr"/>
                      <a:r>
                        <a:rPr lang="en-US" altLang="zh-CN" dirty="0" smtClean="0"/>
                        <a:t>1282</a:t>
                      </a:r>
                      <a:endParaRPr lang="zh-CN" altLang="en-US" dirty="0"/>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algn="ctr"/>
                      <a:r>
                        <a:rPr lang="en-US" altLang="zh-CN" dirty="0" smtClean="0"/>
                        <a:t>964</a:t>
                      </a:r>
                      <a:endParaRPr lang="zh-CN" altLang="en-US" dirty="0"/>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来宾</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534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425</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572</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贺州</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473</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776</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737</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河池</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604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667</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856</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防城</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960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940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1088</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钦州</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394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1186</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1205</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玉林</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1600</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1286</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1207</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百色</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624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lgn="ctr">
                      <a:solidFill>
                        <a:srgbClr val="000000"/>
                      </a:solidFill>
                      <a:prstDash val="solid"/>
                      <a:roun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979</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lgn="ctr">
                      <a:solidFill>
                        <a:srgbClr val="000000"/>
                      </a:solidFill>
                      <a:prstDash val="solid"/>
                      <a:roun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1104</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lgn="ctr">
                      <a:solidFill>
                        <a:srgbClr val="000000"/>
                      </a:solidFill>
                      <a:prstDash val="solid"/>
                      <a:roun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77800">
                <a:tc>
                  <a:txBody>
                    <a:bodyPr/>
                    <a:lstStyle/>
                    <a:p>
                      <a:pPr marL="0" indent="0" algn="ctr">
                        <a:buNone/>
                      </a:pPr>
                      <a:r>
                        <a:rPr lang="zh-CN" altLang="en-US" sz="1600" b="0" u="none" smtClean="0">
                          <a:solidFill>
                            <a:srgbClr val="000000"/>
                          </a:solidFill>
                          <a:latin typeface="宋体" panose="02010600030101010101" pitchFamily="2" charset="-122"/>
                          <a:ea typeface="宋体" panose="02010600030101010101" pitchFamily="2" charset="-122"/>
                          <a:cs typeface="宋体" panose="02010600030101010101" pitchFamily="2" charset="-122"/>
                        </a:rPr>
                        <a:t>崇左</a:t>
                      </a:r>
                      <a:endParaRPr lang="zh-CN" altLang="en-US" sz="1600" b="0" u="none">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Microsoft Sans Serif" panose="020B0604020202020204" charset="0"/>
                          <a:ea typeface="Microsoft Sans Serif" panose="020B0604020202020204" charset="0"/>
                          <a:cs typeface="Microsoft Sans Serif" panose="020B0604020202020204" charset="0"/>
                        </a:rPr>
                        <a:t>1</a:t>
                      </a:r>
                      <a:endParaRPr lang="en-US" altLang="zh-CN" sz="1600" b="0" u="none" dirty="0">
                        <a:solidFill>
                          <a:srgbClr val="000000"/>
                        </a:solidFill>
                        <a:latin typeface="Microsoft Sans Serif" panose="020B0604020202020204" charset="0"/>
                        <a:ea typeface="Microsoft Sans Serif" panose="020B0604020202020204" charset="0"/>
                        <a:cs typeface="Microsoft Sans Serif" panose="020B060402020202020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Arial" panose="020B0604020202020204" pitchFamily="34" charset="0"/>
                          <a:ea typeface="Arial" panose="020B0604020202020204" pitchFamily="34" charset="0"/>
                          <a:cs typeface="Arial" panose="020B0604020202020204" pitchFamily="34" charset="0"/>
                        </a:rPr>
                        <a:t>7</a:t>
                      </a:r>
                      <a:endParaRPr lang="en-US" altLang="zh-CN" sz="1600" b="0" u="none"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lstStyle/>
                    <a:p>
                      <a:pPr marL="0" indent="0" algn="ctr">
                        <a:buNone/>
                      </a:pPr>
                      <a:r>
                        <a:rPr lang="en-US" altLang="zh-CN" sz="1600" b="0" u="none" dirty="0" smtClean="0">
                          <a:solidFill>
                            <a:srgbClr val="000000"/>
                          </a:solidFill>
                          <a:latin typeface="Arial" panose="020B0604020202020204" pitchFamily="34" charset="0"/>
                          <a:ea typeface="Arial" panose="020B0604020202020204" pitchFamily="34" charset="0"/>
                          <a:cs typeface="Arial" panose="020B0604020202020204" pitchFamily="34" charset="0"/>
                        </a:rPr>
                        <a:t>14</a:t>
                      </a:r>
                      <a:endParaRPr lang="en-US" altLang="zh-CN" sz="1600" b="0" u="none" dirty="0">
                        <a:solidFill>
                          <a:srgbClr val="000000"/>
                        </a:solidFill>
                        <a:latin typeface="Arial" panose="020B0604020202020204" pitchFamily="34" charset="0"/>
                        <a:ea typeface="Arial" panose="020B0604020202020204" pitchFamily="34" charset="0"/>
                        <a:cs typeface="Arial" panose="020B0604020202020204" pitchFamily="34" charset="0"/>
                      </a:endParaRPr>
                    </a:p>
                  </a:txBody>
                  <a:tcPr marL="0" marR="0" marT="0" marB="0" anchor="b">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73812" name="标题 1"/>
          <p:cNvSpPr txBox="1"/>
          <p:nvPr/>
        </p:nvSpPr>
        <p:spPr>
          <a:xfrm>
            <a:off x="1187450" y="566738"/>
            <a:ext cx="5832475" cy="56673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业务发展（</a:t>
            </a:r>
            <a:r>
              <a:rPr lang="en-US" altLang="zh-CN" sz="2000" dirty="0">
                <a:solidFill>
                  <a:srgbClr val="7F7F7F"/>
                </a:solidFill>
                <a:latin typeface="微软雅黑" panose="020B0503020204020204" pitchFamily="34" charset="-122"/>
                <a:ea typeface="微软雅黑" panose="020B0503020204020204" pitchFamily="34" charset="-122"/>
              </a:rPr>
              <a:t>8/10-2</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
        <p:nvSpPr>
          <p:cNvPr id="73813" name="矩形 1"/>
          <p:cNvSpPr/>
          <p:nvPr/>
        </p:nvSpPr>
        <p:spPr>
          <a:xfrm>
            <a:off x="212725" y="1268413"/>
            <a:ext cx="8672513" cy="830997"/>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algn="just" eaLnBrk="1" hangingPunct="1">
              <a:lnSpc>
                <a:spcPct val="150000"/>
              </a:lnSpc>
              <a:spcBef>
                <a:spcPct val="20000"/>
              </a:spcBef>
            </a:pPr>
            <a:r>
              <a:rPr lang="zh-CN" altLang="en-US" sz="1600" b="0" dirty="0">
                <a:solidFill>
                  <a:srgbClr val="000000"/>
                </a:solidFill>
                <a:latin typeface="微软雅黑" panose="020B0503020204020204" pitchFamily="34" charset="-122"/>
                <a:ea typeface="微软雅黑" panose="020B0503020204020204" pitchFamily="34" charset="-122"/>
              </a:rPr>
              <a:t>市分公司积极推广云销售的使用，截至</a:t>
            </a:r>
            <a:r>
              <a:rPr lang="en-US" altLang="zh-CN" sz="1600" b="0" dirty="0">
                <a:solidFill>
                  <a:srgbClr val="000000"/>
                </a:solidFill>
                <a:latin typeface="微软雅黑" panose="020B0503020204020204" pitchFamily="34" charset="-122"/>
                <a:ea typeface="微软雅黑" panose="020B0503020204020204" pitchFamily="34" charset="-122"/>
              </a:rPr>
              <a:t>2016</a:t>
            </a:r>
            <a:r>
              <a:rPr lang="zh-CN" altLang="en-US" sz="1600" b="0" dirty="0" smtClean="0">
                <a:solidFill>
                  <a:srgbClr val="000000"/>
                </a:solidFill>
                <a:latin typeface="微软雅黑" panose="020B0503020204020204" pitchFamily="34" charset="-122"/>
                <a:ea typeface="微软雅黑" panose="020B0503020204020204" pitchFamily="34" charset="-122"/>
              </a:rPr>
              <a:t>年</a:t>
            </a:r>
            <a:r>
              <a:rPr lang="en-US" altLang="zh-CN" sz="1600" b="0" dirty="0" smtClean="0">
                <a:solidFill>
                  <a:srgbClr val="000000"/>
                </a:solidFill>
                <a:latin typeface="微软雅黑" panose="020B0503020204020204" pitchFamily="34" charset="-122"/>
                <a:ea typeface="微软雅黑" panose="020B0503020204020204" pitchFamily="34" charset="-122"/>
              </a:rPr>
              <a:t>12</a:t>
            </a:r>
            <a:r>
              <a:rPr lang="zh-CN" altLang="en-US" sz="1600" b="0" dirty="0" smtClean="0">
                <a:solidFill>
                  <a:srgbClr val="000000"/>
                </a:solidFill>
                <a:latin typeface="微软雅黑" panose="020B0503020204020204" pitchFamily="34" charset="-122"/>
                <a:ea typeface="微软雅黑" panose="020B0503020204020204" pitchFamily="34" charset="-122"/>
              </a:rPr>
              <a:t>月</a:t>
            </a:r>
            <a:r>
              <a:rPr lang="zh-CN" altLang="en-US" sz="1600" b="0" dirty="0">
                <a:solidFill>
                  <a:srgbClr val="000000"/>
                </a:solidFill>
                <a:latin typeface="微软雅黑" panose="020B0503020204020204" pitchFamily="34" charset="-122"/>
                <a:ea typeface="微软雅黑" panose="020B0503020204020204" pitchFamily="34" charset="-122"/>
              </a:rPr>
              <a:t>，南宁、北海、柳州、桂林、梧州、玉林、贵港开户量均超过</a:t>
            </a:r>
            <a:r>
              <a:rPr lang="en-US" altLang="zh-CN" sz="1600" b="0" dirty="0">
                <a:solidFill>
                  <a:srgbClr val="000000"/>
                </a:solidFill>
                <a:latin typeface="微软雅黑" panose="020B0503020204020204" pitchFamily="34" charset="-122"/>
                <a:ea typeface="微软雅黑" panose="020B0503020204020204" pitchFamily="34" charset="-122"/>
              </a:rPr>
              <a:t>1000</a:t>
            </a:r>
            <a:r>
              <a:rPr lang="zh-CN" altLang="en-US" sz="1600" b="0" dirty="0">
                <a:solidFill>
                  <a:srgbClr val="000000"/>
                </a:solidFill>
                <a:latin typeface="微软雅黑" panose="020B0503020204020204" pitchFamily="34" charset="-122"/>
                <a:ea typeface="微软雅黑" panose="020B0503020204020204" pitchFamily="34" charset="-122"/>
              </a:rPr>
              <a:t>户</a:t>
            </a:r>
            <a:r>
              <a:rPr lang="en-US" altLang="zh-CN" sz="1600" b="0" dirty="0">
                <a:solidFill>
                  <a:srgbClr val="000000"/>
                </a:solidFill>
                <a:latin typeface="微软雅黑" panose="020B0503020204020204" pitchFamily="34" charset="-122"/>
                <a:ea typeface="微软雅黑" panose="020B0503020204020204" pitchFamily="34" charset="-122"/>
              </a:rPr>
              <a:t>/</a:t>
            </a:r>
            <a:r>
              <a:rPr lang="zh-CN" altLang="en-US" sz="1600" b="0" dirty="0">
                <a:solidFill>
                  <a:srgbClr val="000000"/>
                </a:solidFill>
                <a:latin typeface="微软雅黑" panose="020B0503020204020204" pitchFamily="34" charset="-122"/>
                <a:ea typeface="微软雅黑" panose="020B0503020204020204" pitchFamily="34" charset="-122"/>
              </a:rPr>
              <a:t>月。</a:t>
            </a:r>
            <a:endParaRPr lang="zh-CN" altLang="en-US" sz="1600" b="0" dirty="0">
              <a:solidFill>
                <a:srgbClr val="000000"/>
              </a:solidFill>
              <a:latin typeface="微软雅黑" panose="020B0503020204020204" pitchFamily="34" charset="-122"/>
              <a:ea typeface="微软雅黑" panose="020B0503020204020204" pitchFamily="34" charset="-122"/>
            </a:endParaRPr>
          </a:p>
        </p:txBody>
      </p:sp>
      <p:graphicFrame>
        <p:nvGraphicFramePr>
          <p:cNvPr id="7" name="图表 6"/>
          <p:cNvGraphicFramePr/>
          <p:nvPr/>
        </p:nvGraphicFramePr>
        <p:xfrm>
          <a:off x="3707904" y="2780928"/>
          <a:ext cx="5177334" cy="3672408"/>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图片 3"/>
          <p:cNvPicPr>
            <a:picLocks noChangeAspect="1"/>
          </p:cNvPicPr>
          <p:nvPr/>
        </p:nvPicPr>
        <p:blipFill>
          <a:blip r:embed="rId1"/>
          <a:stretch>
            <a:fillRect/>
          </a:stretch>
        </p:blipFill>
        <p:spPr>
          <a:xfrm>
            <a:off x="282575" y="1879600"/>
            <a:ext cx="3367088" cy="4149725"/>
          </a:xfrm>
          <a:prstGeom prst="rect">
            <a:avLst/>
          </a:prstGeom>
          <a:noFill/>
          <a:ln w="9525" cap="flat" cmpd="sng">
            <a:solidFill>
              <a:srgbClr val="000000"/>
            </a:solidFill>
            <a:prstDash val="solid"/>
            <a:miter/>
            <a:headEnd type="none" w="med" len="med"/>
            <a:tailEnd type="none" w="med" len="med"/>
          </a:ln>
        </p:spPr>
      </p:pic>
      <p:pic>
        <p:nvPicPr>
          <p:cNvPr id="3" name="图片 4"/>
          <p:cNvPicPr>
            <a:picLocks noChangeAspect="1"/>
          </p:cNvPicPr>
          <p:nvPr/>
        </p:nvPicPr>
        <p:blipFill>
          <a:blip r:embed="rId2"/>
          <a:stretch>
            <a:fillRect/>
          </a:stretch>
        </p:blipFill>
        <p:spPr>
          <a:xfrm>
            <a:off x="1044575" y="1893888"/>
            <a:ext cx="7886700" cy="3248025"/>
          </a:xfrm>
          <a:prstGeom prst="rect">
            <a:avLst/>
          </a:prstGeom>
          <a:noFill/>
          <a:ln w="9525" cap="flat" cmpd="sng">
            <a:solidFill>
              <a:srgbClr val="000000"/>
            </a:solidFill>
            <a:prstDash val="solid"/>
            <a:miter/>
            <a:headEnd type="none" w="med" len="med"/>
            <a:tailEnd type="none" w="med" len="med"/>
          </a:ln>
        </p:spPr>
      </p:pic>
      <p:pic>
        <p:nvPicPr>
          <p:cNvPr id="4" name="图片 5"/>
          <p:cNvPicPr>
            <a:picLocks noChangeAspect="1"/>
          </p:cNvPicPr>
          <p:nvPr/>
        </p:nvPicPr>
        <p:blipFill>
          <a:blip r:embed="rId3"/>
          <a:stretch>
            <a:fillRect/>
          </a:stretch>
        </p:blipFill>
        <p:spPr>
          <a:xfrm>
            <a:off x="3321050" y="1879600"/>
            <a:ext cx="5610225" cy="3752850"/>
          </a:xfrm>
          <a:prstGeom prst="rect">
            <a:avLst/>
          </a:prstGeom>
          <a:noFill/>
          <a:ln w="9525" cap="flat" cmpd="sng">
            <a:solidFill>
              <a:srgbClr val="000000"/>
            </a:solidFill>
            <a:prstDash val="solid"/>
            <a:miter/>
            <a:headEnd type="none" w="med" len="med"/>
            <a:tailEnd type="none" w="med" len="med"/>
          </a:ln>
        </p:spPr>
      </p:pic>
      <p:pic>
        <p:nvPicPr>
          <p:cNvPr id="5" name="图片 6"/>
          <p:cNvPicPr>
            <a:picLocks noChangeAspect="1"/>
          </p:cNvPicPr>
          <p:nvPr/>
        </p:nvPicPr>
        <p:blipFill>
          <a:blip r:embed="rId4"/>
          <a:stretch>
            <a:fillRect/>
          </a:stretch>
        </p:blipFill>
        <p:spPr>
          <a:xfrm>
            <a:off x="1011238" y="1835150"/>
            <a:ext cx="7385050" cy="4841875"/>
          </a:xfrm>
          <a:prstGeom prst="rect">
            <a:avLst/>
          </a:prstGeom>
          <a:noFill/>
          <a:ln w="9525" cap="flat" cmpd="sng">
            <a:solidFill>
              <a:srgbClr val="000000"/>
            </a:solidFill>
            <a:prstDash val="solid"/>
            <a:miter/>
            <a:headEnd type="none" w="med" len="med"/>
            <a:tailEnd type="none" w="med" len="med"/>
          </a:ln>
        </p:spPr>
      </p:pic>
      <p:sp>
        <p:nvSpPr>
          <p:cNvPr id="74757" name="文本框 2"/>
          <p:cNvSpPr txBox="1"/>
          <p:nvPr/>
        </p:nvSpPr>
        <p:spPr>
          <a:xfrm>
            <a:off x="250825" y="1285875"/>
            <a:ext cx="8680450" cy="461963"/>
          </a:xfrm>
          <a:prstGeom prst="rect">
            <a:avLst/>
          </a:prstGeom>
          <a:noFill/>
          <a:ln w="9525" cap="flat" cmpd="sng">
            <a:solidFill>
              <a:srgbClr val="D71A20"/>
            </a:solidFill>
            <a:prstDash val="dash"/>
            <a:miter/>
            <a:headEnd type="none" w="med" len="med"/>
            <a:tailEnd type="none" w="med" len="med"/>
          </a:ln>
        </p:spPr>
        <p:txBody>
          <a:bodyPr anchor="ctr">
            <a:spAutoFit/>
          </a:bodyPr>
          <a:lstStyle/>
          <a:p>
            <a:pPr lvl="0" indent="0" algn="just" eaLnBrk="0" hangingPunct="0">
              <a:lnSpc>
                <a:spcPct val="150000"/>
              </a:lnSpc>
            </a:pPr>
            <a:r>
              <a:rPr lang="en-US" altLang="zh-CN" sz="1600" dirty="0">
                <a:solidFill>
                  <a:srgbClr val="000000"/>
                </a:solidFill>
                <a:latin typeface="Tahoma" panose="020B0604030504040204" pitchFamily="34" charset="0"/>
                <a:ea typeface="微软雅黑" panose="020B0503020204020204" pitchFamily="34" charset="-122"/>
              </a:rPr>
              <a:t>1</a:t>
            </a:r>
            <a:r>
              <a:rPr lang="zh-CN" altLang="en-US" sz="1600" dirty="0">
                <a:solidFill>
                  <a:srgbClr val="000000"/>
                </a:solidFill>
                <a:latin typeface="Tahoma" panose="020B0604030504040204" pitchFamily="34" charset="0"/>
                <a:ea typeface="微软雅黑" panose="020B0503020204020204" pitchFamily="34" charset="-122"/>
              </a:rPr>
              <a:t>、最终是实现产品打包界面化</a:t>
            </a:r>
            <a:r>
              <a:rPr lang="en-US" altLang="zh-CN" sz="1600" dirty="0">
                <a:solidFill>
                  <a:srgbClr val="000000"/>
                </a:solidFill>
                <a:latin typeface="Tahoma" panose="020B0604030504040204" pitchFamily="34" charset="0"/>
                <a:ea typeface="微软雅黑" panose="020B0503020204020204" pitchFamily="34" charset="-122"/>
              </a:rPr>
              <a:t>   2</a:t>
            </a:r>
            <a:r>
              <a:rPr lang="zh-CN" altLang="en-US" sz="1600" dirty="0">
                <a:solidFill>
                  <a:srgbClr val="000000"/>
                </a:solidFill>
                <a:latin typeface="Tahoma" panose="020B0604030504040204" pitchFamily="34" charset="0"/>
                <a:ea typeface="微软雅黑" panose="020B0503020204020204" pitchFamily="34" charset="-122"/>
              </a:rPr>
              <a:t>、产品包快速上下架</a:t>
            </a:r>
            <a:r>
              <a:rPr lang="en-US" altLang="zh-CN" sz="1600" dirty="0">
                <a:solidFill>
                  <a:srgbClr val="000000"/>
                </a:solidFill>
                <a:latin typeface="Tahoma" panose="020B0604030504040204" pitchFamily="34" charset="0"/>
                <a:ea typeface="微软雅黑" panose="020B0503020204020204" pitchFamily="34" charset="-122"/>
              </a:rPr>
              <a:t>    3</a:t>
            </a:r>
            <a:r>
              <a:rPr lang="zh-CN" altLang="en-US" sz="1600" dirty="0">
                <a:solidFill>
                  <a:srgbClr val="000000"/>
                </a:solidFill>
                <a:latin typeface="Tahoma" panose="020B0604030504040204" pitchFamily="34" charset="0"/>
                <a:ea typeface="微软雅黑" panose="020B0503020204020204" pitchFamily="34" charset="-122"/>
              </a:rPr>
              <a:t>、产品包快速受理业务</a:t>
            </a:r>
            <a:endParaRPr lang="zh-CN" altLang="en-US" sz="1600" dirty="0">
              <a:solidFill>
                <a:srgbClr val="000000"/>
              </a:solidFill>
              <a:latin typeface="Tahoma" panose="020B0604030504040204" pitchFamily="34" charset="0"/>
              <a:ea typeface="微软雅黑" panose="020B0503020204020204" pitchFamily="34" charset="-122"/>
            </a:endParaRPr>
          </a:p>
        </p:txBody>
      </p:sp>
      <p:sp>
        <p:nvSpPr>
          <p:cNvPr id="74758" name="标题 1"/>
          <p:cNvSpPr txBox="1"/>
          <p:nvPr/>
        </p:nvSpPr>
        <p:spPr>
          <a:xfrm>
            <a:off x="1116013" y="485775"/>
            <a:ext cx="6659562" cy="5667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云销售商品中心建设效果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商品配置预期效果（</a:t>
            </a:r>
            <a:r>
              <a:rPr lang="en-US" altLang="zh-CN" sz="2000" dirty="0">
                <a:solidFill>
                  <a:srgbClr val="7F7F7F"/>
                </a:solidFill>
                <a:latin typeface="微软雅黑" panose="020B0503020204020204" pitchFamily="34" charset="-122"/>
                <a:ea typeface="微软雅黑" panose="020B0503020204020204" pitchFamily="34" charset="-122"/>
              </a:rPr>
              <a:t>9/10</a:t>
            </a:r>
            <a:r>
              <a:rPr lang="zh-CN" altLang="en-US" sz="2000" dirty="0">
                <a:solidFill>
                  <a:srgbClr val="7F7F7F"/>
                </a:solidFill>
                <a:latin typeface="微软雅黑" panose="020B0503020204020204" pitchFamily="34" charset="-122"/>
                <a:ea typeface="微软雅黑" panose="020B0503020204020204" pitchFamily="34" charset="-122"/>
              </a:rPr>
              <a:t>）</a:t>
            </a:r>
            <a:endParaRPr lang="en-US" altLang="zh-CN"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250825" y="5748338"/>
            <a:ext cx="8569325" cy="849313"/>
          </a:xfrm>
          <a:prstGeom prst="rect">
            <a:avLst/>
          </a:prstGeom>
          <a:solidFill>
            <a:srgbClr val="E2EAE6"/>
          </a:solidFill>
          <a:ln w="38100" cap="flat" cmpd="sng" algn="ctr">
            <a:solidFill>
              <a:schemeClr val="bg1">
                <a:lumMod val="85000"/>
              </a:schemeClr>
            </a:solidFill>
            <a:prstDash val="solid"/>
            <a:round/>
            <a:headEnd type="none" w="med" len="med"/>
            <a:tailEnd type="none" w="med" len="med"/>
          </a:ln>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bg1"/>
              </a:solidFill>
              <a:effectLst/>
              <a:uLnTx/>
              <a:uFillTx/>
              <a:latin typeface="宋体" panose="02010600030101010101" pitchFamily="2" charset="-122"/>
              <a:ea typeface="宋体" panose="02010600030101010101" pitchFamily="2" charset="-122"/>
              <a:cs typeface="+mn-cs"/>
            </a:endParaRPr>
          </a:p>
        </p:txBody>
      </p:sp>
      <p:sp>
        <p:nvSpPr>
          <p:cNvPr id="13314" name="矩形 124"/>
          <p:cNvSpPr/>
          <p:nvPr/>
        </p:nvSpPr>
        <p:spPr>
          <a:xfrm>
            <a:off x="250825" y="2349500"/>
            <a:ext cx="8569325" cy="3175000"/>
          </a:xfrm>
          <a:prstGeom prst="rect">
            <a:avLst/>
          </a:prstGeom>
          <a:solidFill>
            <a:srgbClr val="EEECE1"/>
          </a:solidFill>
          <a:ln w="38100" cap="flat" cmpd="sng">
            <a:solidFill>
              <a:srgbClr val="EEECE1"/>
            </a:solidFill>
            <a:prstDash val="solid"/>
            <a:round/>
            <a:headEnd type="none" w="med" len="med"/>
            <a:tailEnd type="none" w="med" len="med"/>
          </a:ln>
        </p:spPr>
        <p:txBody>
          <a:bodyPr lIns="0" tIns="0" rIns="0" bIns="0" anchor="ctr">
            <a:spAutoFit/>
          </a:bodyPr>
          <a:lstStyle/>
          <a:p>
            <a:pPr lvl="0" indent="0" algn="ctr" eaLnBrk="1" hangingPunct="1"/>
            <a:endParaRPr lang="zh-CN" altLang="en-US" sz="1600" dirty="0">
              <a:solidFill>
                <a:schemeClr val="bg1"/>
              </a:solidFill>
              <a:latin typeface="宋体" panose="02010600030101010101" pitchFamily="2" charset="-122"/>
              <a:ea typeface="宋体" panose="02010600030101010101" pitchFamily="2" charset="-122"/>
            </a:endParaRPr>
          </a:p>
        </p:txBody>
      </p:sp>
      <p:sp>
        <p:nvSpPr>
          <p:cNvPr id="13315" name="矩形 2"/>
          <p:cNvSpPr/>
          <p:nvPr/>
        </p:nvSpPr>
        <p:spPr>
          <a:xfrm>
            <a:off x="222250" y="1287463"/>
            <a:ext cx="8699500" cy="938212"/>
          </a:xfrm>
          <a:prstGeom prst="rect">
            <a:avLst/>
          </a:prstGeom>
          <a:solidFill>
            <a:schemeClr val="bg1"/>
          </a:solidFill>
          <a:ln w="9525" cap="flat" cmpd="sng">
            <a:solidFill>
              <a:srgbClr val="D71A21"/>
            </a:solidFill>
            <a:prstDash val="dash"/>
            <a:miter/>
            <a:headEnd type="none" w="med" len="med"/>
            <a:tailEnd type="none" w="med" len="med"/>
          </a:ln>
        </p:spPr>
        <p:txBody>
          <a:bodyPr anchor="t">
            <a:spAutoFit/>
          </a:bodyPr>
          <a:lstStyle/>
          <a:p>
            <a:pPr lvl="0" indent="0" eaLnBrk="0" hangingPunct="0">
              <a:lnSpc>
                <a:spcPts val="2200"/>
              </a:lnSpc>
              <a:buClr>
                <a:srgbClr val="FF0000"/>
              </a:buClr>
            </a:pPr>
            <a:r>
              <a:rPr lang="zh-CN" altLang="en-US" sz="1600" dirty="0">
                <a:solidFill>
                  <a:srgbClr val="000000"/>
                </a:solidFill>
                <a:latin typeface="微软雅黑" panose="020B0503020204020204" pitchFamily="34" charset="-122"/>
                <a:ea typeface="微软雅黑" panose="020B0503020204020204" pitchFamily="34" charset="-122"/>
              </a:rPr>
              <a:t>云销售前端包含手机</a:t>
            </a:r>
            <a:r>
              <a:rPr lang="en-US" altLang="zh-CN" sz="1600" dirty="0">
                <a:solidFill>
                  <a:srgbClr val="000000"/>
                </a:solidFill>
                <a:latin typeface="微软雅黑" panose="020B0503020204020204" pitchFamily="34" charset="-122"/>
                <a:ea typeface="微软雅黑" panose="020B0503020204020204" pitchFamily="34" charset="-122"/>
              </a:rPr>
              <a:t>APP</a:t>
            </a:r>
            <a:r>
              <a:rPr lang="zh-CN" altLang="en-US" sz="1600" dirty="0">
                <a:solidFill>
                  <a:srgbClr val="000000"/>
                </a:solidFill>
                <a:latin typeface="微软雅黑" panose="020B0503020204020204" pitchFamily="34" charset="-122"/>
                <a:ea typeface="微软雅黑" panose="020B0503020204020204" pitchFamily="34" charset="-122"/>
              </a:rPr>
              <a:t>、</a:t>
            </a:r>
            <a:r>
              <a:rPr lang="en-US" altLang="zh-CN" sz="1600" dirty="0">
                <a:solidFill>
                  <a:srgbClr val="000000"/>
                </a:solidFill>
                <a:latin typeface="微软雅黑" panose="020B0503020204020204" pitchFamily="34" charset="-122"/>
                <a:ea typeface="微软雅黑" panose="020B0503020204020204" pitchFamily="34" charset="-122"/>
              </a:rPr>
              <a:t>PC</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自助销售终端</a:t>
            </a:r>
            <a:r>
              <a:rPr lang="zh-CN" altLang="en-US" sz="1600" dirty="0">
                <a:solidFill>
                  <a:srgbClr val="000000"/>
                </a:solidFill>
                <a:latin typeface="微软雅黑" panose="020B0503020204020204" pitchFamily="34" charset="-122"/>
                <a:ea typeface="微软雅黑" panose="020B0503020204020204" pitchFamily="34" charset="-122"/>
              </a:rPr>
              <a:t>和其他渠道等多种应用，中台整合营业受理，订单、支付、生产等多种能力；前端应用和中台支撑时采用开放平台架构，皆可百花齐放，集百家所长。 </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1555750" y="2420938"/>
            <a:ext cx="7058025" cy="619125"/>
          </a:xfrm>
          <a:prstGeom prst="roundRect">
            <a:avLst>
              <a:gd name="adj" fmla="val 8039"/>
            </a:avLst>
          </a:prstGeom>
          <a:solidFill>
            <a:srgbClr val="92D050"/>
          </a:solidFill>
          <a:ln w="3175" cap="flat" cmpd="sng" algn="ctr">
            <a:noFill/>
            <a:prstDash val="solid"/>
            <a:headEnd type="none" w="med" len="med"/>
            <a:tailEnd type="none"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cxnSp>
        <p:nvCxnSpPr>
          <p:cNvPr id="13317" name="直接连接符 78"/>
          <p:cNvCxnSpPr/>
          <p:nvPr/>
        </p:nvCxnSpPr>
        <p:spPr>
          <a:xfrm>
            <a:off x="539750" y="3213100"/>
            <a:ext cx="8064500" cy="0"/>
          </a:xfrm>
          <a:prstGeom prst="line">
            <a:avLst/>
          </a:prstGeom>
          <a:ln w="38100" cap="flat" cmpd="sng">
            <a:solidFill>
              <a:schemeClr val="tx1"/>
            </a:solidFill>
            <a:prstDash val="sysDot"/>
            <a:round/>
            <a:headEnd type="none" w="med" len="med"/>
            <a:tailEnd type="none" w="med" len="med"/>
          </a:ln>
        </p:spPr>
      </p:cxnSp>
      <p:sp>
        <p:nvSpPr>
          <p:cNvPr id="7" name="圆角矩形 6"/>
          <p:cNvSpPr/>
          <p:nvPr/>
        </p:nvSpPr>
        <p:spPr bwMode="auto">
          <a:xfrm>
            <a:off x="1717675" y="2500313"/>
            <a:ext cx="1350963" cy="442913"/>
          </a:xfrm>
          <a:prstGeom prst="roundRect">
            <a:avLst>
              <a:gd name="adj" fmla="val 8039"/>
            </a:avLst>
          </a:prstGeom>
          <a:solidFill>
            <a:srgbClr val="C00000"/>
          </a:solidFill>
          <a:ln w="3175" cap="flat" cmpd="sng" algn="ctr">
            <a:noFill/>
            <a:prstDash val="solid"/>
            <a:headEnd type="none" w="med" len="med"/>
            <a:tailEnd type="none"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APP</a:t>
            </a: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bwMode="auto">
          <a:xfrm>
            <a:off x="3382963" y="2500313"/>
            <a:ext cx="1503363" cy="442913"/>
          </a:xfrm>
          <a:prstGeom prst="roundRect">
            <a:avLst>
              <a:gd name="adj" fmla="val 8039"/>
            </a:avLst>
          </a:prstGeom>
          <a:solidFill>
            <a:srgbClr val="FFC000"/>
          </a:solidFill>
          <a:ln w="3175" cap="flat" cmpd="sng" algn="ctr">
            <a:noFill/>
            <a:prstDash val="solid"/>
            <a:headEnd type="none" w="med" len="med"/>
            <a:tailEnd type="none" w="med" len="me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沃受理</a:t>
            </a:r>
            <a:endParaRPr kumimoji="0" lang="zh-CN" altLang="en-US"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82"/>
          <p:cNvSpPr>
            <a:spLocks noChangeArrowheads="1"/>
          </p:cNvSpPr>
          <p:nvPr/>
        </p:nvSpPr>
        <p:spPr bwMode="auto">
          <a:xfrm>
            <a:off x="5199063" y="2500313"/>
            <a:ext cx="1611313" cy="442913"/>
          </a:xfrm>
          <a:prstGeom prst="roundRect">
            <a:avLst>
              <a:gd name="adj" fmla="val 8037"/>
            </a:avLst>
          </a:prstGeom>
          <a:solidFill>
            <a:srgbClr val="C00000"/>
          </a:solidFill>
          <a:ln w="3175" cap="flat" cmpd="sng" algn="ctr">
            <a:noFill/>
            <a:prstDash val="solid"/>
            <a:headEnd type="none" w="med" len="med"/>
            <a:tailEnd type="none" w="med" len="med"/>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自助销售终端</a:t>
            </a: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bwMode="auto">
          <a:xfrm>
            <a:off x="7124700" y="2500313"/>
            <a:ext cx="1344613" cy="442913"/>
          </a:xfrm>
          <a:prstGeom prst="roundRect">
            <a:avLst>
              <a:gd name="adj" fmla="val 8039"/>
            </a:avLst>
          </a:prstGeom>
          <a:solidFill>
            <a:schemeClr val="bg1">
              <a:lumMod val="95000"/>
            </a:schemeClr>
          </a:solidFill>
          <a:ln w="3175" cap="flat" cmpd="sng" algn="ctr">
            <a:noFill/>
            <a:prstDash val="solid"/>
            <a:headEnd type="none" w="med" len="med"/>
            <a:tailEnd type="none"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rPr>
              <a:t>其他渠道</a:t>
            </a:r>
            <a:endParaRPr kumimoji="0" lang="zh-CN" altLang="en-US" sz="1600" b="1" i="0" u="none" strike="noStrike" kern="0" cap="none" spc="0" normalizeH="0" baseline="0" noProof="0" dirty="0">
              <a:ln>
                <a:noFill/>
              </a:ln>
              <a:solidFill>
                <a:schemeClr val="bg1">
                  <a:lumMod val="65000"/>
                </a:schemeClr>
              </a:solidFill>
              <a:effectLst/>
              <a:uLnTx/>
              <a:uFillTx/>
              <a:latin typeface="微软雅黑" panose="020B0503020204020204" pitchFamily="34" charset="-122"/>
              <a:ea typeface="微软雅黑" panose="020B0503020204020204" pitchFamily="34" charset="-122"/>
              <a:cs typeface="+mn-cs"/>
            </a:endParaRPr>
          </a:p>
        </p:txBody>
      </p:sp>
      <p:sp>
        <p:nvSpPr>
          <p:cNvPr id="13322" name="矩形 84"/>
          <p:cNvSpPr/>
          <p:nvPr/>
        </p:nvSpPr>
        <p:spPr>
          <a:xfrm>
            <a:off x="773113" y="2449513"/>
            <a:ext cx="663575" cy="619125"/>
          </a:xfrm>
          <a:prstGeom prst="rect">
            <a:avLst/>
          </a:prstGeom>
          <a:solidFill>
            <a:srgbClr val="D71A20"/>
          </a:solidFill>
          <a:ln w="9525">
            <a:noFill/>
          </a:ln>
        </p:spPr>
        <p:txBody>
          <a:bodyPr anchor="ctr"/>
          <a:lstStyle/>
          <a:p>
            <a:pPr lvl="0" indent="0" algn="ctr" eaLnBrk="0" hangingPunct="0"/>
            <a:r>
              <a:rPr lang="zh-CN" altLang="en-US" sz="1400" dirty="0">
                <a:solidFill>
                  <a:schemeClr val="bg1"/>
                </a:solidFill>
                <a:latin typeface="微软雅黑" panose="020B0503020204020204" pitchFamily="34" charset="-122"/>
                <a:ea typeface="微软雅黑" panose="020B0503020204020204" pitchFamily="34" charset="-122"/>
              </a:rPr>
              <a:t>前端应用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1531938" y="3400425"/>
            <a:ext cx="7056438" cy="2047875"/>
          </a:xfrm>
          <a:prstGeom prst="roundRect">
            <a:avLst>
              <a:gd name="adj" fmla="val 8039"/>
            </a:avLst>
          </a:prstGeom>
          <a:solidFill>
            <a:srgbClr val="00B0F0"/>
          </a:solidFill>
          <a:ln w="3175" cap="flat" cmpd="sng" algn="ctr">
            <a:noFill/>
            <a:prstDash val="solid"/>
            <a:headEnd type="none" w="med" len="med"/>
            <a:tailEnd type="none"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900" b="0" i="0" u="none" strike="noStrike" kern="0" cap="none" spc="0" normalizeH="0" baseline="0" noProof="0" dirty="0">
              <a:ln>
                <a:noFill/>
              </a:ln>
              <a:solidFill>
                <a:prstClr val="black"/>
              </a:solidFill>
              <a:effectLst/>
              <a:uLnTx/>
              <a:uFillTx/>
              <a:latin typeface="宋体" panose="02010600030101010101" pitchFamily="2" charset="-122"/>
              <a:ea typeface="+mn-ea"/>
              <a:cs typeface="+mn-cs"/>
            </a:endParaRPr>
          </a:p>
        </p:txBody>
      </p:sp>
      <p:grpSp>
        <p:nvGrpSpPr>
          <p:cNvPr id="13" name="组合 87"/>
          <p:cNvGrpSpPr/>
          <p:nvPr/>
        </p:nvGrpSpPr>
        <p:grpSpPr bwMode="auto">
          <a:xfrm>
            <a:off x="1646236" y="3543300"/>
            <a:ext cx="1092202" cy="1717675"/>
            <a:chOff x="1475656" y="4375483"/>
            <a:chExt cx="1139123" cy="1717814"/>
          </a:xfrm>
          <a:solidFill>
            <a:srgbClr val="C00000"/>
          </a:solidFill>
        </p:grpSpPr>
        <p:sp>
          <p:nvSpPr>
            <p:cNvPr id="14" name="矩形 88"/>
            <p:cNvSpPr>
              <a:spLocks noChangeArrowheads="1"/>
            </p:cNvSpPr>
            <p:nvPr/>
          </p:nvSpPr>
          <p:spPr bwMode="auto">
            <a:xfrm>
              <a:off x="1475656" y="4375483"/>
              <a:ext cx="1139123" cy="1717814"/>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15" name="文本框 148"/>
            <p:cNvSpPr txBox="1">
              <a:spLocks noChangeArrowheads="1"/>
            </p:cNvSpPr>
            <p:nvPr/>
          </p:nvSpPr>
          <p:spPr bwMode="auto">
            <a:xfrm>
              <a:off x="1598178" y="4388184"/>
              <a:ext cx="1008322" cy="277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营业受理</a:t>
              </a:r>
              <a:endParaRPr kumimoji="0" lang="zh-CN" altLang="en-US"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矩形 90"/>
            <p:cNvSpPr>
              <a:spLocks noChangeArrowheads="1"/>
            </p:cNvSpPr>
            <p:nvPr/>
          </p:nvSpPr>
          <p:spPr bwMode="auto">
            <a:xfrm>
              <a:off x="1523671" y="5013710"/>
              <a:ext cx="1008323" cy="250845"/>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业务变更</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 name="矩形 91"/>
            <p:cNvSpPr>
              <a:spLocks noChangeArrowheads="1"/>
            </p:cNvSpPr>
            <p:nvPr/>
          </p:nvSpPr>
          <p:spPr bwMode="auto">
            <a:xfrm>
              <a:off x="1523671" y="4648555"/>
              <a:ext cx="1008323"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产品销售</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8" name="矩形 92"/>
            <p:cNvSpPr>
              <a:spLocks noChangeArrowheads="1"/>
            </p:cNvSpPr>
            <p:nvPr/>
          </p:nvSpPr>
          <p:spPr bwMode="auto">
            <a:xfrm>
              <a:off x="1523671" y="5740843"/>
              <a:ext cx="1008323"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充值缴费</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9" name="矩形 93"/>
            <p:cNvSpPr>
              <a:spLocks noChangeArrowheads="1"/>
            </p:cNvSpPr>
            <p:nvPr/>
          </p:nvSpPr>
          <p:spPr bwMode="auto">
            <a:xfrm>
              <a:off x="1523671" y="5377277"/>
              <a:ext cx="1008323" cy="252432"/>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实名认证</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20" name="组合 94"/>
          <p:cNvGrpSpPr/>
          <p:nvPr/>
        </p:nvGrpSpPr>
        <p:grpSpPr bwMode="auto">
          <a:xfrm>
            <a:off x="2770188" y="3543300"/>
            <a:ext cx="1130300" cy="1717675"/>
            <a:chOff x="1475656" y="4375483"/>
            <a:chExt cx="1178634" cy="1717814"/>
          </a:xfrm>
          <a:solidFill>
            <a:srgbClr val="C00000"/>
          </a:solidFill>
        </p:grpSpPr>
        <p:sp>
          <p:nvSpPr>
            <p:cNvPr id="21" name="矩形 95"/>
            <p:cNvSpPr>
              <a:spLocks noChangeArrowheads="1"/>
            </p:cNvSpPr>
            <p:nvPr/>
          </p:nvSpPr>
          <p:spPr bwMode="auto">
            <a:xfrm>
              <a:off x="1475656" y="4375483"/>
              <a:ext cx="1138905" cy="1717814"/>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22" name="文本框 142"/>
            <p:cNvSpPr txBox="1">
              <a:spLocks noChangeArrowheads="1"/>
            </p:cNvSpPr>
            <p:nvPr/>
          </p:nvSpPr>
          <p:spPr bwMode="auto">
            <a:xfrm>
              <a:off x="1584911" y="4388184"/>
              <a:ext cx="1069379" cy="277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订单中心</a:t>
              </a:r>
              <a:endParaRPr kumimoji="0" lang="zh-CN" altLang="en-US"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3" name="矩形 97"/>
            <p:cNvSpPr>
              <a:spLocks noChangeArrowheads="1"/>
            </p:cNvSpPr>
            <p:nvPr/>
          </p:nvSpPr>
          <p:spPr bwMode="auto">
            <a:xfrm>
              <a:off x="1523662" y="5013710"/>
              <a:ext cx="1008130" cy="250845"/>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订单分解</a:t>
              </a:r>
              <a:endPar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4" name="矩形 98"/>
            <p:cNvSpPr>
              <a:spLocks noChangeArrowheads="1"/>
            </p:cNvSpPr>
            <p:nvPr/>
          </p:nvSpPr>
          <p:spPr bwMode="auto">
            <a:xfrm>
              <a:off x="1523662" y="4648555"/>
              <a:ext cx="1008130"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订单调度</a:t>
              </a:r>
              <a:endParaRPr kumimoji="0" lang="zh-CN" altLang="en-US" sz="12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5" name="矩形 99"/>
            <p:cNvSpPr>
              <a:spLocks noChangeArrowheads="1"/>
            </p:cNvSpPr>
            <p:nvPr/>
          </p:nvSpPr>
          <p:spPr bwMode="auto">
            <a:xfrm>
              <a:off x="1523662" y="5740843"/>
              <a:ext cx="1008130"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订单查询</a:t>
              </a:r>
              <a:endPar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6" name="矩形 100"/>
            <p:cNvSpPr>
              <a:spLocks noChangeArrowheads="1"/>
            </p:cNvSpPr>
            <p:nvPr/>
          </p:nvSpPr>
          <p:spPr bwMode="auto">
            <a:xfrm>
              <a:off x="1523662" y="5377277"/>
              <a:ext cx="1008130" cy="252432"/>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订单执行</a:t>
              </a:r>
              <a:endPar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101"/>
          <p:cNvGrpSpPr/>
          <p:nvPr/>
        </p:nvGrpSpPr>
        <p:grpSpPr bwMode="auto">
          <a:xfrm>
            <a:off x="3933823" y="3543300"/>
            <a:ext cx="1143000" cy="1717675"/>
            <a:chOff x="1475656" y="4375483"/>
            <a:chExt cx="1190719" cy="1717814"/>
          </a:xfrm>
          <a:solidFill>
            <a:schemeClr val="bg1">
              <a:lumMod val="75000"/>
            </a:schemeClr>
          </a:solidFill>
        </p:grpSpPr>
        <p:sp>
          <p:nvSpPr>
            <p:cNvPr id="28" name="矩形 102"/>
            <p:cNvSpPr>
              <a:spLocks noChangeArrowheads="1"/>
            </p:cNvSpPr>
            <p:nvPr/>
          </p:nvSpPr>
          <p:spPr bwMode="auto">
            <a:xfrm>
              <a:off x="1475656" y="4375483"/>
              <a:ext cx="1139452" cy="1717814"/>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29" name="文本框 137"/>
            <p:cNvSpPr txBox="1">
              <a:spLocks noChangeArrowheads="1"/>
            </p:cNvSpPr>
            <p:nvPr/>
          </p:nvSpPr>
          <p:spPr bwMode="auto">
            <a:xfrm>
              <a:off x="1609612" y="4377071"/>
              <a:ext cx="1056763" cy="27783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生产中心</a:t>
              </a:r>
              <a:endPar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0" name="矩形 104"/>
            <p:cNvSpPr>
              <a:spLocks noChangeArrowheads="1"/>
            </p:cNvSpPr>
            <p:nvPr/>
          </p:nvSpPr>
          <p:spPr bwMode="auto">
            <a:xfrm>
              <a:off x="1523616" y="5191524"/>
              <a:ext cx="1008804" cy="250845"/>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仓储</a:t>
              </a:r>
              <a:endPar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1" name="矩形 105"/>
            <p:cNvSpPr>
              <a:spLocks noChangeArrowheads="1"/>
            </p:cNvSpPr>
            <p:nvPr/>
          </p:nvSpPr>
          <p:spPr bwMode="auto">
            <a:xfrm>
              <a:off x="1523616" y="4648555"/>
              <a:ext cx="1008804"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人力团队</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2" name="矩形 106"/>
            <p:cNvSpPr>
              <a:spLocks noChangeArrowheads="1"/>
            </p:cNvSpPr>
            <p:nvPr/>
          </p:nvSpPr>
          <p:spPr bwMode="auto">
            <a:xfrm>
              <a:off x="1523616" y="5732906"/>
              <a:ext cx="1008804" cy="252432"/>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物流</a:t>
              </a:r>
              <a:endParaRPr kumimoji="0" lang="zh-CN" altLang="en-US" sz="12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13327" name="矩形 108"/>
          <p:cNvSpPr/>
          <p:nvPr/>
        </p:nvSpPr>
        <p:spPr>
          <a:xfrm>
            <a:off x="5059363" y="3543300"/>
            <a:ext cx="1092200" cy="1717675"/>
          </a:xfrm>
          <a:prstGeom prst="rect">
            <a:avLst/>
          </a:prstGeom>
          <a:solidFill>
            <a:srgbClr val="FFC000"/>
          </a:solidFill>
          <a:ln w="9525">
            <a:noFill/>
          </a:ln>
        </p:spPr>
        <p:txBody>
          <a:bodyPr anchor="ctr"/>
          <a:lstStyle/>
          <a:p>
            <a:pPr lvl="0" indent="0" algn="ctr" eaLnBrk="1" hangingPunct="1"/>
            <a:endParaRPr lang="zh-CN" altLang="en-US" sz="1600" dirty="0">
              <a:solidFill>
                <a:srgbClr val="000000"/>
              </a:solidFill>
              <a:latin typeface="华文中宋" panose="02010600040101010101" pitchFamily="2" charset="-122"/>
              <a:ea typeface="华文中宋" panose="02010600040101010101" pitchFamily="2" charset="-122"/>
            </a:endParaRPr>
          </a:p>
        </p:txBody>
      </p:sp>
      <p:sp>
        <p:nvSpPr>
          <p:cNvPr id="13328" name="文本框 132"/>
          <p:cNvSpPr txBox="1"/>
          <p:nvPr/>
        </p:nvSpPr>
        <p:spPr>
          <a:xfrm>
            <a:off x="5181600" y="3556000"/>
            <a:ext cx="1046163" cy="277813"/>
          </a:xfrm>
          <a:prstGeom prst="rect">
            <a:avLst/>
          </a:prstGeom>
          <a:noFill/>
          <a:ln w="9525">
            <a:noFill/>
          </a:ln>
        </p:spPr>
        <p:txBody>
          <a:bodyPr anchor="t">
            <a:spAutoFit/>
          </a:bodyPr>
          <a:lstStyle/>
          <a:p>
            <a:pPr lvl="0" indent="0" eaLnBrk="1" hangingPunct="1"/>
            <a:r>
              <a:rPr lang="zh-CN" altLang="en-US" sz="1200" dirty="0">
                <a:solidFill>
                  <a:srgbClr val="000000"/>
                </a:solidFill>
                <a:latin typeface="微软雅黑" panose="020B0503020204020204" pitchFamily="34" charset="-122"/>
                <a:ea typeface="微软雅黑" panose="020B0503020204020204" pitchFamily="34" charset="-122"/>
              </a:rPr>
              <a:t>商品中心</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13329" name="矩形 110"/>
          <p:cNvSpPr/>
          <p:nvPr/>
        </p:nvSpPr>
        <p:spPr>
          <a:xfrm>
            <a:off x="5106988" y="4178300"/>
            <a:ext cx="966787" cy="250825"/>
          </a:xfrm>
          <a:prstGeom prst="rect">
            <a:avLst/>
          </a:prstGeom>
          <a:solidFill>
            <a:srgbClr val="FFC000"/>
          </a:solidFill>
          <a:ln w="38100" cap="flat" cmpd="sng">
            <a:solidFill>
              <a:srgbClr val="FFFFFF"/>
            </a:solidFill>
            <a:prstDash val="solid"/>
            <a:miter/>
            <a:headEnd type="none" w="med" len="med"/>
            <a:tailEnd type="none" w="med" len="med"/>
          </a:ln>
          <a:effectLst>
            <a:outerShdw dist="20000" dir="5400000" rotWithShape="0">
              <a:srgbClr val="808080">
                <a:alpha val="37999"/>
              </a:srgbClr>
            </a:outerShdw>
          </a:effectLst>
        </p:spPr>
        <p:txBody>
          <a:bodyPr anchor="ctr"/>
          <a:lstStyle/>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商品定价</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13330" name="矩形 111"/>
          <p:cNvSpPr/>
          <p:nvPr/>
        </p:nvSpPr>
        <p:spPr>
          <a:xfrm>
            <a:off x="5106988" y="3816350"/>
            <a:ext cx="966787" cy="252413"/>
          </a:xfrm>
          <a:prstGeom prst="rect">
            <a:avLst/>
          </a:prstGeom>
          <a:solidFill>
            <a:srgbClr val="FFC000"/>
          </a:solidFill>
          <a:ln w="38100" cap="flat" cmpd="sng">
            <a:solidFill>
              <a:srgbClr val="FFFFFF"/>
            </a:solidFill>
            <a:prstDash val="solid"/>
            <a:miter/>
            <a:headEnd type="none" w="med" len="med"/>
            <a:tailEnd type="none" w="med" len="med"/>
          </a:ln>
          <a:effectLst>
            <a:outerShdw dist="20000" dir="5400000" rotWithShape="0">
              <a:srgbClr val="808080">
                <a:alpha val="37999"/>
              </a:srgbClr>
            </a:outerShdw>
          </a:effectLst>
        </p:spPr>
        <p:txBody>
          <a:bodyPr anchor="ctr"/>
          <a:lstStyle/>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商品打包</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13331" name="矩形 112"/>
          <p:cNvSpPr/>
          <p:nvPr/>
        </p:nvSpPr>
        <p:spPr>
          <a:xfrm>
            <a:off x="5106988" y="4538663"/>
            <a:ext cx="966787" cy="252412"/>
          </a:xfrm>
          <a:prstGeom prst="rect">
            <a:avLst/>
          </a:prstGeom>
          <a:solidFill>
            <a:srgbClr val="FFC000"/>
          </a:solidFill>
          <a:ln w="38100" cap="flat" cmpd="sng">
            <a:solidFill>
              <a:srgbClr val="FFFFFF"/>
            </a:solidFill>
            <a:prstDash val="solid"/>
            <a:miter/>
            <a:headEnd type="none" w="med" len="med"/>
            <a:tailEnd type="none" w="med" len="med"/>
          </a:ln>
          <a:effectLst>
            <a:outerShdw dist="20000" dir="5400000" rotWithShape="0">
              <a:srgbClr val="808080">
                <a:alpha val="37999"/>
              </a:srgbClr>
            </a:outerShdw>
          </a:effectLst>
        </p:spPr>
        <p:txBody>
          <a:bodyPr anchor="ctr"/>
          <a:lstStyle/>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商品上架</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13332" name="矩形 114"/>
          <p:cNvSpPr/>
          <p:nvPr/>
        </p:nvSpPr>
        <p:spPr>
          <a:xfrm>
            <a:off x="6234113" y="3543300"/>
            <a:ext cx="1092200" cy="1717675"/>
          </a:xfrm>
          <a:prstGeom prst="rect">
            <a:avLst/>
          </a:prstGeom>
          <a:solidFill>
            <a:srgbClr val="C00000"/>
          </a:solidFill>
          <a:ln w="9525">
            <a:noFill/>
          </a:ln>
        </p:spPr>
        <p:txBody>
          <a:bodyPr anchor="ctr"/>
          <a:lstStyle/>
          <a:p>
            <a:pPr lvl="0" indent="0" algn="ctr" eaLnBrk="1" hangingPunct="1"/>
            <a:endParaRPr lang="zh-CN" altLang="en-US" sz="1600" dirty="0">
              <a:solidFill>
                <a:srgbClr val="000000"/>
              </a:solidFill>
              <a:latin typeface="华文中宋" panose="02010600040101010101" pitchFamily="2" charset="-122"/>
              <a:ea typeface="华文中宋" panose="02010600040101010101" pitchFamily="2" charset="-122"/>
            </a:endParaRPr>
          </a:p>
        </p:txBody>
      </p:sp>
      <p:sp>
        <p:nvSpPr>
          <p:cNvPr id="39" name="文本框 126"/>
          <p:cNvSpPr txBox="1"/>
          <p:nvPr/>
        </p:nvSpPr>
        <p:spPr>
          <a:xfrm>
            <a:off x="6372225" y="3543300"/>
            <a:ext cx="1049338" cy="276225"/>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支付管理</a:t>
            </a:r>
            <a:endParaRPr kumimoji="0" lang="zh-CN" altLang="en-US" sz="1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334" name="矩形 117"/>
          <p:cNvSpPr/>
          <p:nvPr/>
        </p:nvSpPr>
        <p:spPr>
          <a:xfrm>
            <a:off x="6280150" y="3816350"/>
            <a:ext cx="966788" cy="252413"/>
          </a:xfrm>
          <a:prstGeom prst="rect">
            <a:avLst/>
          </a:prstGeom>
          <a:solidFill>
            <a:srgbClr val="C00000"/>
          </a:solidFill>
          <a:ln w="38100" cap="flat" cmpd="sng">
            <a:solidFill>
              <a:srgbClr val="FFFFFF"/>
            </a:solidFill>
            <a:prstDash val="solid"/>
            <a:miter/>
            <a:headEnd type="none" w="med" len="med"/>
            <a:tailEnd type="none" w="med" len="med"/>
          </a:ln>
          <a:effectLst>
            <a:outerShdw dist="20000" dir="5400000" rotWithShape="0">
              <a:srgbClr val="808080">
                <a:alpha val="37999"/>
              </a:srgbClr>
            </a:outerShdw>
          </a:effectLst>
        </p:spPr>
        <p:txBody>
          <a:bodyPr anchor="ctr"/>
          <a:lstStyle/>
          <a:p>
            <a:pPr lvl="0" indent="0" algn="ctr" eaLnBrk="1" hangingPunct="1"/>
            <a:r>
              <a:rPr lang="zh-CN" altLang="en-US" sz="1200" b="0" dirty="0">
                <a:solidFill>
                  <a:schemeClr val="bg1"/>
                </a:solidFill>
                <a:latin typeface="微软雅黑" panose="020B0503020204020204" pitchFamily="34" charset="-122"/>
                <a:ea typeface="微软雅黑" panose="020B0503020204020204" pitchFamily="34" charset="-122"/>
              </a:rPr>
              <a:t>在线支付</a:t>
            </a:r>
            <a:endParaRPr lang="zh-CN" altLang="en-US" sz="1200" b="0" dirty="0">
              <a:solidFill>
                <a:schemeClr val="bg1"/>
              </a:solidFill>
              <a:latin typeface="微软雅黑" panose="020B0503020204020204" pitchFamily="34" charset="-122"/>
              <a:ea typeface="微软雅黑" panose="020B0503020204020204" pitchFamily="34" charset="-122"/>
            </a:endParaRPr>
          </a:p>
        </p:txBody>
      </p:sp>
      <p:sp>
        <p:nvSpPr>
          <p:cNvPr id="41" name="矩形 118"/>
          <p:cNvSpPr>
            <a:spLocks noChangeArrowheads="1"/>
          </p:cNvSpPr>
          <p:nvPr/>
        </p:nvSpPr>
        <p:spPr bwMode="auto">
          <a:xfrm>
            <a:off x="6280150" y="4908550"/>
            <a:ext cx="966788" cy="252413"/>
          </a:xfrm>
          <a:prstGeom prst="rect">
            <a:avLst/>
          </a:prstGeom>
          <a:solidFill>
            <a:schemeClr val="bg1">
              <a:lumMod val="65000"/>
            </a:schemeClr>
          </a:solid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资金报表</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2" name="矩形 119"/>
          <p:cNvSpPr>
            <a:spLocks noChangeArrowheads="1"/>
          </p:cNvSpPr>
          <p:nvPr/>
        </p:nvSpPr>
        <p:spPr bwMode="auto">
          <a:xfrm>
            <a:off x="6280150" y="4337050"/>
            <a:ext cx="966788" cy="252413"/>
          </a:xfrm>
          <a:prstGeom prst="rect">
            <a:avLst/>
          </a:prstGeom>
          <a:solidFill>
            <a:schemeClr val="bg1">
              <a:lumMod val="65000"/>
            </a:schemeClr>
          </a:solid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对账结算</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43" name="组合 120"/>
          <p:cNvGrpSpPr/>
          <p:nvPr/>
        </p:nvGrpSpPr>
        <p:grpSpPr bwMode="auto">
          <a:xfrm>
            <a:off x="7377113" y="3543300"/>
            <a:ext cx="1155700" cy="1717675"/>
            <a:chOff x="1475656" y="4375483"/>
            <a:chExt cx="1204127" cy="1717814"/>
          </a:xfrm>
          <a:solidFill>
            <a:srgbClr val="C00000"/>
          </a:solidFill>
        </p:grpSpPr>
        <p:sp>
          <p:nvSpPr>
            <p:cNvPr id="44" name="矩形 121"/>
            <p:cNvSpPr>
              <a:spLocks noChangeArrowheads="1"/>
            </p:cNvSpPr>
            <p:nvPr/>
          </p:nvSpPr>
          <p:spPr bwMode="auto">
            <a:xfrm>
              <a:off x="1475656" y="4375483"/>
              <a:ext cx="1139620" cy="1717814"/>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600" b="1" i="0" u="none" strike="noStrike" kern="1200" cap="none" spc="0" normalizeH="0" baseline="0" noProof="0">
                <a:ln>
                  <a:noFill/>
                </a:ln>
                <a:solidFill>
                  <a:schemeClr val="bg1"/>
                </a:solidFill>
                <a:effectLst/>
                <a:uLnTx/>
                <a:uFillTx/>
                <a:latin typeface="华文中宋" panose="02010600040101010101" pitchFamily="2" charset="-122"/>
                <a:ea typeface="华文中宋" panose="02010600040101010101" pitchFamily="2" charset="-122"/>
                <a:cs typeface="+mn-cs"/>
              </a:endParaRPr>
            </a:p>
          </p:txBody>
        </p:sp>
        <p:sp>
          <p:nvSpPr>
            <p:cNvPr id="45" name="文本框 120"/>
            <p:cNvSpPr txBox="1">
              <a:spLocks noChangeArrowheads="1"/>
            </p:cNvSpPr>
            <p:nvPr/>
          </p:nvSpPr>
          <p:spPr bwMode="auto">
            <a:xfrm>
              <a:off x="1606323" y="4388184"/>
              <a:ext cx="1073460" cy="277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支撑管理</a:t>
              </a:r>
              <a:endParaRPr kumimoji="0" lang="zh-CN" altLang="en-US" sz="1200" b="1"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6" name="矩形 123"/>
            <p:cNvSpPr>
              <a:spLocks noChangeArrowheads="1"/>
            </p:cNvSpPr>
            <p:nvPr/>
          </p:nvSpPr>
          <p:spPr bwMode="auto">
            <a:xfrm>
              <a:off x="1523622" y="5169297"/>
              <a:ext cx="1008953"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权限管理</a:t>
              </a:r>
              <a:endPar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7" name="矩形 124"/>
            <p:cNvSpPr>
              <a:spLocks noChangeArrowheads="1"/>
            </p:cNvSpPr>
            <p:nvPr/>
          </p:nvSpPr>
          <p:spPr bwMode="auto">
            <a:xfrm>
              <a:off x="1523622" y="4648555"/>
              <a:ext cx="1008953" cy="252433"/>
            </a:xfrm>
            <a:prstGeom prst="rect">
              <a:avLst/>
            </a:prstGeom>
            <a:grp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工号管理</a:t>
              </a:r>
              <a:endParaRPr kumimoji="0" lang="zh-CN" altLang="en-US" sz="1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8" name="矩形 126"/>
            <p:cNvSpPr>
              <a:spLocks noChangeArrowheads="1"/>
            </p:cNvSpPr>
            <p:nvPr/>
          </p:nvSpPr>
          <p:spPr bwMode="auto">
            <a:xfrm>
              <a:off x="1523622" y="5745607"/>
              <a:ext cx="1008953" cy="252432"/>
            </a:xfrm>
            <a:prstGeom prst="rect">
              <a:avLst/>
            </a:prstGeom>
            <a:solidFill>
              <a:srgbClr val="FFC000"/>
            </a:solidFill>
            <a:ln w="38100">
              <a:solidFill>
                <a:srgbClr val="FFFFFF"/>
              </a:solidFill>
              <a:miter lim="800000"/>
            </a:ln>
            <a:effectLst>
              <a:outerShdw dist="20000" dir="5400000" rotWithShape="0">
                <a:srgbClr val="808080">
                  <a:alpha val="37999"/>
                </a:srgbClr>
              </a:outerShdw>
            </a:effectLst>
          </p:spPr>
          <p:txBody>
            <a:bodyPr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统一登录</a:t>
              </a:r>
              <a:endParaRPr kumimoji="0" lang="zh-CN" altLang="en-US" sz="1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pSp>
      <p:sp>
        <p:nvSpPr>
          <p:cNvPr id="49" name="流程图: 过程 48"/>
          <p:cNvSpPr/>
          <p:nvPr/>
        </p:nvSpPr>
        <p:spPr bwMode="auto">
          <a:xfrm>
            <a:off x="1593850" y="5875338"/>
            <a:ext cx="2235200" cy="493713"/>
          </a:xfrm>
          <a:prstGeom prst="flowChartProcess">
            <a:avLst/>
          </a:prstGeom>
          <a:solidFill>
            <a:schemeClr val="bg1">
              <a:lumMod val="95000"/>
            </a:schemeClr>
          </a:solidFill>
          <a:ln>
            <a:solidFill>
              <a:schemeClr val="accent3">
                <a:lumMod val="75000"/>
              </a:schemeClr>
            </a:solidFill>
          </a:ln>
          <a:effectLst/>
        </p:spPr>
        <p:style>
          <a:lnRef idx="1">
            <a:schemeClr val="accent2"/>
          </a:lnRef>
          <a:fillRef idx="2">
            <a:schemeClr val="accent2"/>
          </a:fillRef>
          <a:effectRef idx="1">
            <a:schemeClr val="accent2"/>
          </a:effectRef>
          <a:fontRef idx="minor">
            <a:schemeClr val="dk1"/>
          </a:fontRef>
        </p:style>
        <p:txBody>
          <a:bodyPr lIns="72000" tIns="72000" rIns="72000" bIns="72000"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BSS</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0" name="流程图: 过程 49"/>
          <p:cNvSpPr/>
          <p:nvPr/>
        </p:nvSpPr>
        <p:spPr bwMode="auto">
          <a:xfrm>
            <a:off x="3916363" y="5875338"/>
            <a:ext cx="2411413" cy="493713"/>
          </a:xfrm>
          <a:prstGeom prst="flowChartProcess">
            <a:avLst/>
          </a:prstGeom>
          <a:solidFill>
            <a:schemeClr val="bg1">
              <a:lumMod val="95000"/>
            </a:schemeClr>
          </a:solidFill>
          <a:ln>
            <a:solidFill>
              <a:schemeClr val="accent3">
                <a:lumMod val="75000"/>
              </a:schemeClr>
            </a:solidFill>
          </a:ln>
          <a:effectLst/>
        </p:spPr>
        <p:style>
          <a:lnRef idx="1">
            <a:schemeClr val="accent2"/>
          </a:lnRef>
          <a:fillRef idx="2">
            <a:schemeClr val="accent2"/>
          </a:fillRef>
          <a:effectRef idx="1">
            <a:schemeClr val="accent2"/>
          </a:effectRef>
          <a:fontRef idx="minor">
            <a:schemeClr val="dk1"/>
          </a:fontRef>
        </p:style>
        <p:txBody>
          <a:bodyPr lIns="72000" tIns="72000" rIns="72000" bIns="72000"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cBSS</a:t>
            </a:r>
            <a:endParaRPr kumimoji="0" lang="zh-CN" altLang="en-US" sz="1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 name="流程图: 过程 50"/>
          <p:cNvSpPr/>
          <p:nvPr/>
        </p:nvSpPr>
        <p:spPr bwMode="auto">
          <a:xfrm>
            <a:off x="6415088" y="5875338"/>
            <a:ext cx="2235200" cy="493713"/>
          </a:xfrm>
          <a:prstGeom prst="flowChartProcess">
            <a:avLst/>
          </a:prstGeom>
          <a:solidFill>
            <a:schemeClr val="bg1">
              <a:lumMod val="95000"/>
            </a:schemeClr>
          </a:solidFill>
          <a:ln>
            <a:solidFill>
              <a:schemeClr val="accent3">
                <a:lumMod val="75000"/>
              </a:schemeClr>
            </a:solidFill>
          </a:ln>
          <a:effectLst/>
        </p:spPr>
        <p:style>
          <a:lnRef idx="1">
            <a:schemeClr val="accent2"/>
          </a:lnRef>
          <a:fillRef idx="2">
            <a:schemeClr val="accent2"/>
          </a:fillRef>
          <a:effectRef idx="1">
            <a:schemeClr val="accent2"/>
          </a:effectRef>
          <a:fontRef idx="minor">
            <a:schemeClr val="dk1"/>
          </a:fontRef>
        </p:style>
        <p:txBody>
          <a:bodyPr lIns="72000" tIns="72000" rIns="72000" bIns="720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mn-cs"/>
              </a:rPr>
              <a:t>省分外围</a:t>
            </a:r>
            <a:endParaRPr kumimoji="0" lang="zh-CN" altLang="en-US" sz="1200" b="1" i="0" u="none" strike="noStrike" kern="1200" cap="none" spc="0" normalizeH="0" baseline="0" noProof="1">
              <a:ln>
                <a:noFill/>
              </a:ln>
              <a:solidFill>
                <a:schemeClr val="dk1"/>
              </a:solidFill>
              <a:effectLst/>
              <a:uLnTx/>
              <a:uFillTx/>
              <a:latin typeface="微软雅黑" panose="020B0503020204020204" pitchFamily="34" charset="-122"/>
              <a:ea typeface="微软雅黑" panose="020B0503020204020204" pitchFamily="34" charset="-122"/>
              <a:cs typeface="+mn-cs"/>
            </a:endParaRPr>
          </a:p>
        </p:txBody>
      </p:sp>
      <p:cxnSp>
        <p:nvCxnSpPr>
          <p:cNvPr id="13341" name="直接连接符 139"/>
          <p:cNvCxnSpPr/>
          <p:nvPr/>
        </p:nvCxnSpPr>
        <p:spPr>
          <a:xfrm>
            <a:off x="222250" y="5661025"/>
            <a:ext cx="8597900" cy="0"/>
          </a:xfrm>
          <a:prstGeom prst="line">
            <a:avLst/>
          </a:prstGeom>
          <a:ln w="38100" cap="flat" cmpd="sng">
            <a:solidFill>
              <a:schemeClr val="tx1"/>
            </a:solidFill>
            <a:prstDash val="sysDot"/>
            <a:round/>
            <a:headEnd type="none" w="med" len="med"/>
            <a:tailEnd type="none" w="med" len="med"/>
          </a:ln>
        </p:spPr>
      </p:cxnSp>
      <p:sp>
        <p:nvSpPr>
          <p:cNvPr id="13342" name="上下箭头 140"/>
          <p:cNvSpPr/>
          <p:nvPr/>
        </p:nvSpPr>
        <p:spPr>
          <a:xfrm>
            <a:off x="3067050" y="2952750"/>
            <a:ext cx="352425" cy="476250"/>
          </a:xfrm>
          <a:prstGeom prst="upDownArrow">
            <a:avLst>
              <a:gd name="adj1" fmla="val 50000"/>
              <a:gd name="adj2" fmla="val 50068"/>
            </a:avLst>
          </a:prstGeom>
          <a:solidFill>
            <a:srgbClr val="D71A20"/>
          </a:solidFill>
          <a:ln w="9525">
            <a:noFill/>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13343" name="上下箭头 141"/>
          <p:cNvSpPr/>
          <p:nvPr/>
        </p:nvSpPr>
        <p:spPr>
          <a:xfrm>
            <a:off x="6369050" y="2951163"/>
            <a:ext cx="354013" cy="477837"/>
          </a:xfrm>
          <a:prstGeom prst="upDownArrow">
            <a:avLst>
              <a:gd name="adj1" fmla="val 50000"/>
              <a:gd name="adj2" fmla="val 50010"/>
            </a:avLst>
          </a:prstGeom>
          <a:solidFill>
            <a:srgbClr val="D71A20"/>
          </a:solidFill>
          <a:ln w="9525">
            <a:noFill/>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13344" name="上下箭头 142"/>
          <p:cNvSpPr/>
          <p:nvPr/>
        </p:nvSpPr>
        <p:spPr>
          <a:xfrm>
            <a:off x="3074988" y="5373688"/>
            <a:ext cx="354012" cy="446087"/>
          </a:xfrm>
          <a:prstGeom prst="upDownArrow">
            <a:avLst>
              <a:gd name="adj1" fmla="val 50000"/>
              <a:gd name="adj2" fmla="val 49890"/>
            </a:avLst>
          </a:prstGeom>
          <a:solidFill>
            <a:srgbClr val="D71A20"/>
          </a:solidFill>
          <a:ln w="9525">
            <a:noFill/>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13345" name="上下箭头 143"/>
          <p:cNvSpPr/>
          <p:nvPr/>
        </p:nvSpPr>
        <p:spPr>
          <a:xfrm>
            <a:off x="6378575" y="5373688"/>
            <a:ext cx="354013" cy="446087"/>
          </a:xfrm>
          <a:prstGeom prst="upDownArrow">
            <a:avLst>
              <a:gd name="adj1" fmla="val 50000"/>
              <a:gd name="adj2" fmla="val 49890"/>
            </a:avLst>
          </a:prstGeom>
          <a:solidFill>
            <a:srgbClr val="D71A20"/>
          </a:solidFill>
          <a:ln w="9525">
            <a:noFill/>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13346" name="文本框 146"/>
          <p:cNvSpPr txBox="1"/>
          <p:nvPr/>
        </p:nvSpPr>
        <p:spPr>
          <a:xfrm>
            <a:off x="173038" y="2720975"/>
            <a:ext cx="554037" cy="2160588"/>
          </a:xfrm>
          <a:prstGeom prst="rect">
            <a:avLst/>
          </a:prstGeom>
          <a:noFill/>
          <a:ln w="9525">
            <a:noFill/>
          </a:ln>
        </p:spPr>
        <p:txBody>
          <a:bodyPr vert="eaVert" anchor="t">
            <a:spAutoFit/>
          </a:bodyPr>
          <a:lstStyle/>
          <a:p>
            <a:pPr lvl="0" indent="0" eaLnBrk="0" hangingPunct="0"/>
            <a:r>
              <a:rPr lang="zh-CN" altLang="en-US" sz="2400" dirty="0">
                <a:latin typeface="微软雅黑" panose="020B0503020204020204" pitchFamily="34" charset="-122"/>
                <a:ea typeface="微软雅黑" panose="020B0503020204020204" pitchFamily="34" charset="-122"/>
              </a:rPr>
              <a:t>云      销     售</a:t>
            </a:r>
            <a:endParaRPr lang="zh-CN" altLang="en-US" sz="2400" dirty="0">
              <a:latin typeface="微软雅黑" panose="020B0503020204020204" pitchFamily="34" charset="-122"/>
              <a:ea typeface="微软雅黑" panose="020B0503020204020204" pitchFamily="34" charset="-122"/>
            </a:endParaRPr>
          </a:p>
        </p:txBody>
      </p:sp>
      <p:sp>
        <p:nvSpPr>
          <p:cNvPr id="13347" name="文本框 147"/>
          <p:cNvSpPr txBox="1"/>
          <p:nvPr/>
        </p:nvSpPr>
        <p:spPr>
          <a:xfrm>
            <a:off x="193675" y="5805488"/>
            <a:ext cx="706438" cy="584200"/>
          </a:xfrm>
          <a:prstGeom prst="rect">
            <a:avLst/>
          </a:prstGeom>
          <a:noFill/>
          <a:ln w="9525">
            <a:noFill/>
          </a:ln>
        </p:spPr>
        <p:txBody>
          <a:bodyPr anchor="t">
            <a:spAutoFit/>
          </a:bodyPr>
          <a:lstStyle/>
          <a:p>
            <a:pPr lvl="0" indent="0" eaLnBrk="0" hangingPunct="0"/>
            <a:r>
              <a:rPr lang="zh-CN" altLang="en-US" sz="1600" dirty="0">
                <a:latin typeface="微软雅黑" panose="020B0503020204020204" pitchFamily="34" charset="-122"/>
                <a:ea typeface="微软雅黑" panose="020B0503020204020204" pitchFamily="34" charset="-122"/>
              </a:rPr>
              <a:t>生产系统</a:t>
            </a:r>
            <a:endParaRPr lang="zh-CN" altLang="en-US" sz="1600" dirty="0">
              <a:latin typeface="微软雅黑" panose="020B0503020204020204" pitchFamily="34" charset="-122"/>
              <a:ea typeface="微软雅黑" panose="020B0503020204020204" pitchFamily="34" charset="-122"/>
            </a:endParaRPr>
          </a:p>
        </p:txBody>
      </p:sp>
      <p:sp>
        <p:nvSpPr>
          <p:cNvPr id="59" name="矩形 58"/>
          <p:cNvSpPr/>
          <p:nvPr/>
        </p:nvSpPr>
        <p:spPr bwMode="auto">
          <a:xfrm>
            <a:off x="773113" y="3773488"/>
            <a:ext cx="668338" cy="1147763"/>
          </a:xfrm>
          <a:prstGeom prst="rect">
            <a:avLst/>
          </a:prstGeom>
          <a:solidFill>
            <a:srgbClr val="D71A20"/>
          </a:solidFill>
          <a:ln>
            <a:noFill/>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中台支撑</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bwMode="auto">
          <a:xfrm>
            <a:off x="773113" y="5805488"/>
            <a:ext cx="663575" cy="620713"/>
          </a:xfrm>
          <a:prstGeom prst="rect">
            <a:avLst/>
          </a:prstGeom>
          <a:solidFill>
            <a:srgbClr val="D71A20"/>
          </a:solidFill>
          <a:ln>
            <a:noFill/>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后端能力</a:t>
            </a:r>
            <a:endParaRPr kumimoji="0" lang="zh-CN" altLang="en-US" sz="1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3350" name="矩形 112"/>
          <p:cNvSpPr/>
          <p:nvPr/>
        </p:nvSpPr>
        <p:spPr>
          <a:xfrm>
            <a:off x="5106988" y="4900613"/>
            <a:ext cx="966787" cy="252412"/>
          </a:xfrm>
          <a:prstGeom prst="rect">
            <a:avLst/>
          </a:prstGeom>
          <a:solidFill>
            <a:srgbClr val="FFC000"/>
          </a:solidFill>
          <a:ln w="38100" cap="flat" cmpd="sng">
            <a:solidFill>
              <a:srgbClr val="FFFFFF"/>
            </a:solidFill>
            <a:prstDash val="solid"/>
            <a:miter/>
            <a:headEnd type="none" w="med" len="med"/>
            <a:tailEnd type="none" w="med" len="med"/>
          </a:ln>
          <a:effectLst>
            <a:outerShdw dist="20000" dir="5400000" rotWithShape="0">
              <a:srgbClr val="808080">
                <a:alpha val="37999"/>
              </a:srgbClr>
            </a:outerShdw>
          </a:effectLst>
        </p:spPr>
        <p:txBody>
          <a:bodyPr anchor="ctr"/>
          <a:lstStyle/>
          <a:p>
            <a:pPr lvl="0" indent="0" algn="ctr" eaLnBrk="1" hangingPunct="1"/>
            <a:r>
              <a:rPr lang="zh-CN" altLang="en-US" sz="1200" b="0" dirty="0">
                <a:solidFill>
                  <a:srgbClr val="000000"/>
                </a:solidFill>
                <a:latin typeface="微软雅黑" panose="020B0503020204020204" pitchFamily="34" charset="-122"/>
                <a:ea typeface="微软雅黑" panose="020B0503020204020204" pitchFamily="34" charset="-122"/>
              </a:rPr>
              <a:t>商品下架</a:t>
            </a:r>
            <a:endParaRPr lang="zh-CN" altLang="en-US" sz="1200" b="0" dirty="0">
              <a:solidFill>
                <a:srgbClr val="000000"/>
              </a:solidFill>
              <a:latin typeface="微软雅黑" panose="020B0503020204020204" pitchFamily="34" charset="-122"/>
              <a:ea typeface="微软雅黑" panose="020B0503020204020204" pitchFamily="34" charset="-122"/>
            </a:endParaRPr>
          </a:p>
        </p:txBody>
      </p:sp>
      <p:sp>
        <p:nvSpPr>
          <p:cNvPr id="13351" name="文本框 61"/>
          <p:cNvSpPr txBox="1"/>
          <p:nvPr/>
        </p:nvSpPr>
        <p:spPr>
          <a:xfrm>
            <a:off x="6867525" y="1898650"/>
            <a:ext cx="723900" cy="307975"/>
          </a:xfrm>
          <a:prstGeom prst="rect">
            <a:avLst/>
          </a:prstGeom>
          <a:solidFill>
            <a:srgbClr val="FFC000"/>
          </a:solidFill>
          <a:ln w="9525">
            <a:noFill/>
          </a:ln>
        </p:spPr>
        <p:txBody>
          <a:bodyPr wrap="none" anchor="t">
            <a:spAutoFit/>
          </a:bodyPr>
          <a:lstStyle/>
          <a:p>
            <a:pPr lvl="0" indent="0" eaLnBrk="0" hangingPunct="0"/>
            <a:r>
              <a:rPr lang="zh-CN" altLang="en-US" sz="1400" dirty="0">
                <a:solidFill>
                  <a:srgbClr val="000000"/>
                </a:solidFill>
                <a:latin typeface="微软雅黑" panose="020B0503020204020204" pitchFamily="34" charset="-122"/>
                <a:ea typeface="微软雅黑" panose="020B0503020204020204" pitchFamily="34" charset="-122"/>
              </a:rPr>
              <a:t>待上线</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3352" name="文本框 62"/>
          <p:cNvSpPr txBox="1"/>
          <p:nvPr/>
        </p:nvSpPr>
        <p:spPr>
          <a:xfrm>
            <a:off x="7667625" y="1897063"/>
            <a:ext cx="723900" cy="307975"/>
          </a:xfrm>
          <a:prstGeom prst="rect">
            <a:avLst/>
          </a:prstGeom>
          <a:solidFill>
            <a:srgbClr val="B2B2B2"/>
          </a:solidFill>
          <a:ln w="9525">
            <a:noFill/>
          </a:ln>
        </p:spPr>
        <p:txBody>
          <a:bodyPr wrap="none" anchor="t">
            <a:spAutoFit/>
          </a:bodyPr>
          <a:lstStyle/>
          <a:p>
            <a:pPr lvl="0" indent="0" eaLnBrk="0" hangingPunct="0"/>
            <a:r>
              <a:rPr lang="zh-CN" altLang="en-US" sz="1400" dirty="0">
                <a:solidFill>
                  <a:srgbClr val="000000"/>
                </a:solidFill>
                <a:latin typeface="微软雅黑" panose="020B0503020204020204" pitchFamily="34" charset="-122"/>
                <a:ea typeface="微软雅黑" panose="020B0503020204020204" pitchFamily="34" charset="-122"/>
              </a:rPr>
              <a:t>未建设</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3353" name="文本框 63"/>
          <p:cNvSpPr txBox="1"/>
          <p:nvPr/>
        </p:nvSpPr>
        <p:spPr>
          <a:xfrm>
            <a:off x="6081713" y="1897063"/>
            <a:ext cx="722312" cy="307975"/>
          </a:xfrm>
          <a:prstGeom prst="rect">
            <a:avLst/>
          </a:prstGeom>
          <a:solidFill>
            <a:srgbClr val="C00000"/>
          </a:solidFill>
          <a:ln w="9525">
            <a:noFill/>
          </a:ln>
        </p:spPr>
        <p:txBody>
          <a:bodyPr wrap="none" anchor="t">
            <a:spAutoFit/>
          </a:bodyPr>
          <a:lstStyle/>
          <a:p>
            <a:pPr lvl="0" indent="0" eaLnBrk="0" hangingPunct="0"/>
            <a:r>
              <a:rPr lang="zh-CN" altLang="en-US" sz="1400" dirty="0">
                <a:solidFill>
                  <a:schemeClr val="bg1"/>
                </a:solidFill>
                <a:latin typeface="微软雅黑" panose="020B0503020204020204" pitchFamily="34" charset="-122"/>
                <a:ea typeface="微软雅黑" panose="020B0503020204020204" pitchFamily="34" charset="-122"/>
              </a:rPr>
              <a:t>已实施</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65" name="标题 1"/>
          <p:cNvSpPr txBox="1"/>
          <p:nvPr/>
        </p:nvSpPr>
        <p:spPr>
          <a:xfrm>
            <a:off x="1174750" y="476250"/>
            <a:ext cx="5629275" cy="566738"/>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chemeClr val="bg1">
                    <a:lumMod val="50000"/>
                  </a:schemeClr>
                </a:solidFill>
                <a:effectLst/>
                <a:uLnTx/>
                <a:uFillTx/>
                <a:latin typeface="+mj-lt"/>
                <a:ea typeface="微软雅黑" panose="020B0503020204020204" pitchFamily="34" charset="-122"/>
                <a:cs typeface="+mn-cs"/>
              </a:rPr>
              <a:t>云销售系统框架</a:t>
            </a:r>
            <a:endParaRPr kumimoji="1" lang="zh-CN" altLang="en-US" sz="2000" b="1" i="0" u="none" strike="noStrike" kern="1200" cap="none" spc="0" normalizeH="0" baseline="0" noProof="0" dirty="0">
              <a:ln>
                <a:noFill/>
              </a:ln>
              <a:solidFill>
                <a:schemeClr val="bg1">
                  <a:lumMod val="50000"/>
                </a:schemeClr>
              </a:solidFill>
              <a:effectLst/>
              <a:uLnTx/>
              <a:uFillTx/>
              <a:latin typeface="+mj-lt"/>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114" y="1340768"/>
            <a:ext cx="8152310" cy="5472608"/>
          </a:xfrm>
          <a:prstGeom prst="rect">
            <a:avLst/>
          </a:prstGeom>
        </p:spPr>
      </p:pic>
      <p:sp>
        <p:nvSpPr>
          <p:cNvPr id="3" name="矩形 2"/>
          <p:cNvSpPr/>
          <p:nvPr/>
        </p:nvSpPr>
        <p:spPr>
          <a:xfrm>
            <a:off x="246149" y="5229200"/>
            <a:ext cx="8641655" cy="1519455"/>
          </a:xfrm>
          <a:prstGeom prst="rect">
            <a:avLst/>
          </a:prstGeom>
          <a:solidFill>
            <a:srgbClr val="00B0F0"/>
          </a:solidFill>
          <a:ln w="9525" cap="flat" cmpd="sng" algn="ctr">
            <a:solidFill>
              <a:srgbClr val="00B0F0"/>
            </a:solidFill>
            <a:prstDash val="solid"/>
          </a:ln>
          <a:effectLst>
            <a:outerShdw blurRad="40000" dist="20000" dir="5400000" rotWithShape="0">
              <a:srgbClr val="000000">
                <a:alpha val="38000"/>
              </a:srgbClr>
            </a:outerShdw>
          </a:effectLst>
        </p:spPr>
        <p:txBody>
          <a:bodyPr wrap="square" anchor="ctr">
            <a:spAutoFit/>
          </a:bodyPr>
          <a:lstStyle/>
          <a:p>
            <a:pPr marL="0" marR="0" lvl="0" indent="0" algn="just" defTabSz="914400" rtl="0" eaLnBrk="1" fontAlgn="auto" latinLnBrk="0" hangingPunct="1">
              <a:lnSpc>
                <a:spcPct val="150000"/>
              </a:lnSpc>
              <a:spcBef>
                <a:spcPts val="0"/>
              </a:spcBef>
              <a:spcAft>
                <a:spcPts val="0"/>
              </a:spcAft>
              <a:buClr>
                <a:srgbClr val="C00000"/>
              </a:buClr>
              <a:buSzTx/>
              <a:buFontTx/>
              <a:buNone/>
              <a:defRPr/>
            </a:pPr>
            <a:r>
              <a:rPr kumimoji="0" lang="zh-CN" altLang="en-US" sz="1600" b="0" i="0" u="none" strike="noStrike" kern="0" cap="none" spc="0" normalizeH="0" baseline="0" noProof="0" dirty="0">
                <a:ln>
                  <a:noFill/>
                </a:ln>
                <a:solidFill>
                  <a:srgbClr val="FFFFFF"/>
                </a:solidFill>
                <a:effectLst/>
                <a:uLnTx/>
                <a:uFillTx/>
                <a:latin typeface="Tahoma" panose="020B0604030504040204" pitchFamily="34" charset="0"/>
                <a:ea typeface="微软雅黑" panose="020B0503020204020204" pitchFamily="34" charset="-122"/>
                <a:cs typeface="+mn-cs"/>
              </a:rPr>
              <a:t>如：明星手机合约直降业务组合包，经过产品打包界面把套餐、机型、合约、活动类型、本地活动包、本地业务附加包、适合范围等进行打包、上架后。用户受理时只需要扫描手机串号、选号、实名认证即可受理。免去多界面、多流程的复杂操作</a:t>
            </a:r>
            <a:r>
              <a:rPr kumimoji="0" lang="zh-CN" altLang="en-US" sz="1600" b="0" i="0" u="none" strike="noStrike" kern="0" cap="none" spc="0" normalizeH="0" baseline="0" noProof="0" dirty="0" smtClean="0">
                <a:ln>
                  <a:noFill/>
                </a:ln>
                <a:solidFill>
                  <a:srgbClr val="FFFFFF"/>
                </a:solidFill>
                <a:effectLst/>
                <a:uLnTx/>
                <a:uFillTx/>
                <a:latin typeface="Tahoma" panose="020B0604030504040204" pitchFamily="34" charset="0"/>
                <a:ea typeface="微软雅黑" panose="020B0503020204020204" pitchFamily="34" charset="-122"/>
                <a:cs typeface="+mn-cs"/>
              </a:rPr>
              <a:t>。</a:t>
            </a:r>
            <a:endParaRPr kumimoji="0" lang="en-US" altLang="zh-CN" sz="1600" b="0" i="0" u="none" strike="noStrike" kern="0" cap="none" spc="0" normalizeH="0" baseline="0" noProof="0" dirty="0" smtClean="0">
              <a:ln>
                <a:noFill/>
              </a:ln>
              <a:solidFill>
                <a:srgbClr val="FFFFFF"/>
              </a:solidFill>
              <a:effectLst/>
              <a:uLnTx/>
              <a:uFillTx/>
              <a:latin typeface="Tahoma" panose="020B0604030504040204" pitchFamily="34" charset="0"/>
              <a:ea typeface="微软雅黑" panose="020B0503020204020204" pitchFamily="34" charset="-122"/>
              <a:cs typeface="+mn-cs"/>
            </a:endParaRPr>
          </a:p>
          <a:p>
            <a:pPr marL="0" marR="0" lvl="0" indent="0" algn="just" defTabSz="914400" rtl="0" eaLnBrk="1" fontAlgn="auto" latinLnBrk="0" hangingPunct="1">
              <a:lnSpc>
                <a:spcPct val="150000"/>
              </a:lnSpc>
              <a:spcBef>
                <a:spcPts val="0"/>
              </a:spcBef>
              <a:spcAft>
                <a:spcPts val="0"/>
              </a:spcAft>
              <a:buClr>
                <a:srgbClr val="C00000"/>
              </a:buClr>
              <a:buSzTx/>
              <a:buFontTx/>
              <a:buNone/>
              <a:defRPr/>
            </a:pPr>
            <a:endParaRPr kumimoji="0" lang="en-US" altLang="zh-CN" sz="1600" b="0" i="0" u="none" strike="noStrike" kern="0" cap="none" spc="0" normalizeH="0" baseline="0" noProof="0" dirty="0" smtClean="0">
              <a:ln>
                <a:noFill/>
              </a:ln>
              <a:solidFill>
                <a:srgbClr val="FFFFFF"/>
              </a:solidFill>
              <a:effectLst/>
              <a:uLnTx/>
              <a:uFillTx/>
              <a:latin typeface="Tahoma" panose="020B0604030504040204" pitchFamily="34" charset="0"/>
              <a:ea typeface="微软雅黑" panose="020B0503020204020204" pitchFamily="34" charset="-122"/>
              <a:cs typeface="+mn-cs"/>
            </a:endParaRPr>
          </a:p>
        </p:txBody>
      </p:sp>
      <p:sp>
        <p:nvSpPr>
          <p:cNvPr id="75779" name="圆角矩形 3"/>
          <p:cNvSpPr/>
          <p:nvPr/>
        </p:nvSpPr>
        <p:spPr>
          <a:xfrm>
            <a:off x="5041900" y="3208338"/>
            <a:ext cx="0" cy="246062"/>
          </a:xfrm>
          <a:prstGeom prst="roundRect">
            <a:avLst>
              <a:gd name="adj" fmla="val 16667"/>
            </a:avLst>
          </a:prstGeom>
          <a:noFill/>
          <a:ln w="38100" cap="flat" cmpd="sng">
            <a:solidFill>
              <a:srgbClr val="00B0F0"/>
            </a:solidFill>
            <a:prstDash val="dash"/>
            <a:round/>
            <a:headEnd type="none" w="med" len="med"/>
            <a:tailEnd type="none" w="med" len="med"/>
          </a:ln>
        </p:spPr>
        <p:txBody>
          <a:bodyPr wrap="none" lIns="0" tIns="0" rIns="0" bIns="0" anchor="ctr">
            <a:spAutoFit/>
          </a:bodyPr>
          <a:lstStyle/>
          <a:p>
            <a:pPr lvl="0" indent="0" algn="ctr" eaLnBrk="1" hangingPunct="1"/>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75781" name="标题 1"/>
          <p:cNvSpPr txBox="1"/>
          <p:nvPr/>
        </p:nvSpPr>
        <p:spPr>
          <a:xfrm>
            <a:off x="1116013" y="541338"/>
            <a:ext cx="6624637" cy="566737"/>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云销售商品中心建设效果</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商品售卖预期效果（</a:t>
            </a:r>
            <a:r>
              <a:rPr lang="en-US" altLang="zh-CN" sz="2000" dirty="0">
                <a:solidFill>
                  <a:srgbClr val="7F7F7F"/>
                </a:solidFill>
                <a:latin typeface="微软雅黑" panose="020B0503020204020204" pitchFamily="34" charset="-122"/>
                <a:ea typeface="微软雅黑" panose="020B0503020204020204" pitchFamily="34" charset="-122"/>
              </a:rPr>
              <a:t>10/10</a:t>
            </a:r>
            <a:r>
              <a:rPr lang="zh-CN" altLang="en-US" sz="2000" dirty="0">
                <a:solidFill>
                  <a:srgbClr val="7F7F7F"/>
                </a:solidFill>
                <a:latin typeface="微软雅黑" panose="020B0503020204020204" pitchFamily="34" charset="-122"/>
                <a:ea typeface="微软雅黑" panose="020B0503020204020204" pitchFamily="34" charset="-122"/>
              </a:rPr>
              <a:t>）</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13316" name="AutoShape 6"/>
          <p:cNvSpPr>
            <a:spLocks noChangeArrowheads="1"/>
          </p:cNvSpPr>
          <p:nvPr/>
        </p:nvSpPr>
        <p:spPr bwMode="auto">
          <a:xfrm>
            <a:off x="1012825" y="1412875"/>
            <a:ext cx="6970713" cy="466725"/>
          </a:xfrm>
          <a:prstGeom prst="roundRect">
            <a:avLst>
              <a:gd name="adj" fmla="val 16667"/>
            </a:avLst>
          </a:prstGeom>
          <a:solidFill>
            <a:srgbClr val="FFFFFF"/>
          </a:solidFill>
          <a:ln w="9525">
            <a:solidFill>
              <a:srgbClr val="C2C2C2"/>
            </a:solidFill>
            <a:bevel/>
          </a:ln>
        </p:spPr>
        <p:txBody>
          <a:bodyPr anchor="ct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1 </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云销售介绍 </a:t>
            </a:r>
            <a:endPar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1.3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PC/APP</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6805" name="AutoShape 6"/>
          <p:cNvSpPr/>
          <p:nvPr/>
        </p:nvSpPr>
        <p:spPr>
          <a:xfrm>
            <a:off x="1012825" y="5145088"/>
            <a:ext cx="6969125" cy="468312"/>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 /</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云销售后续运维</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250825" y="1169988"/>
            <a:ext cx="2233613" cy="552450"/>
          </a:xfrm>
          <a:prstGeom prst="rect">
            <a:avLst/>
          </a:prstGeom>
          <a:solidFill>
            <a:srgbClr val="0070C0"/>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bg1"/>
                </a:solidFill>
                <a:effectLst/>
                <a:uLnTx/>
                <a:uFillTx/>
                <a:latin typeface="+mj-ea"/>
                <a:ea typeface="+mj-ea"/>
                <a:cs typeface="+mn-cs"/>
              </a:rPr>
              <a:t>目前运维流程</a:t>
            </a:r>
            <a:endParaRPr kumimoji="0" lang="zh-CN" altLang="en-US" sz="1800" b="1" i="0" u="none" strike="noStrike" kern="1200" cap="none" spc="0" normalizeH="0" baseline="0" noProof="0" dirty="0">
              <a:ln>
                <a:noFill/>
              </a:ln>
              <a:solidFill>
                <a:schemeClr val="bg1"/>
              </a:solidFill>
              <a:effectLst/>
              <a:uLnTx/>
              <a:uFillTx/>
              <a:latin typeface="+mj-ea"/>
              <a:ea typeface="+mj-ea"/>
              <a:cs typeface="+mn-cs"/>
            </a:endParaRPr>
          </a:p>
        </p:txBody>
      </p:sp>
      <p:sp>
        <p:nvSpPr>
          <p:cNvPr id="32" name="圆角矩形 31"/>
          <p:cNvSpPr/>
          <p:nvPr/>
        </p:nvSpPr>
        <p:spPr bwMode="auto">
          <a:xfrm>
            <a:off x="250825" y="2882900"/>
            <a:ext cx="1514475" cy="1141413"/>
          </a:xfrm>
          <a:prstGeom prst="roundRect">
            <a:avLst/>
          </a:prstGeom>
          <a:solidFill>
            <a:srgbClr val="009DE6"/>
          </a:solidFill>
          <a:ln w="1270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一线人员问题上报</a:t>
            </a:r>
            <a:endParaRPr kumimoji="0" lang="en-US" altLang="zh-CN"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问题分类填表</a:t>
            </a:r>
            <a:endParaRPr kumimoji="0" lang="en-US" altLang="zh-CN" sz="12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77827" name="右箭头 32"/>
          <p:cNvSpPr/>
          <p:nvPr/>
        </p:nvSpPr>
        <p:spPr>
          <a:xfrm>
            <a:off x="1765300" y="3236913"/>
            <a:ext cx="495300" cy="431800"/>
          </a:xfrm>
          <a:prstGeom prst="rightArrow">
            <a:avLst>
              <a:gd name="adj1" fmla="val 50000"/>
              <a:gd name="adj2" fmla="val 49875"/>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34" name="圆角矩形 33"/>
          <p:cNvSpPr/>
          <p:nvPr/>
        </p:nvSpPr>
        <p:spPr bwMode="auto">
          <a:xfrm>
            <a:off x="2339975" y="2892425"/>
            <a:ext cx="1481138" cy="1125538"/>
          </a:xfrm>
          <a:prstGeom prst="roundRect">
            <a:avLst/>
          </a:prstGeom>
          <a:solidFill>
            <a:srgbClr val="009DE6"/>
          </a:solidFill>
          <a:ln w="1270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群上反映</a:t>
            </a:r>
            <a:endParaRPr kumimoji="0" lang="en-US" altLang="zh-CN"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5" name="圆角矩形 34"/>
          <p:cNvSpPr/>
          <p:nvPr/>
        </p:nvSpPr>
        <p:spPr bwMode="auto">
          <a:xfrm>
            <a:off x="4395788" y="2878138"/>
            <a:ext cx="1584325" cy="1123950"/>
          </a:xfrm>
          <a:prstGeom prst="roundRect">
            <a:avLst/>
          </a:prstGeom>
          <a:solidFill>
            <a:srgbClr val="009DE6"/>
          </a:solidFill>
          <a:ln w="12700" cap="flat" cmpd="sng" algn="ctr">
            <a:noFill/>
            <a:prstDash val="solid"/>
            <a:miter lim="800000"/>
          </a:ln>
          <a:effec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云销售局方人员和迪科人员</a:t>
            </a:r>
            <a:r>
              <a:rPr kumimoji="0" lang="zh-CN" altLang="en-US"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共同接收各自处理</a:t>
            </a:r>
            <a:endParaRPr kumimoji="0" lang="en-US" altLang="zh-CN" sz="16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endParaRPr>
          </a:p>
        </p:txBody>
      </p:sp>
      <p:sp>
        <p:nvSpPr>
          <p:cNvPr id="36" name="圆角矩形 35"/>
          <p:cNvSpPr/>
          <p:nvPr/>
        </p:nvSpPr>
        <p:spPr bwMode="auto">
          <a:xfrm>
            <a:off x="6554788" y="2897188"/>
            <a:ext cx="1087438" cy="1120775"/>
          </a:xfrm>
          <a:prstGeom prst="roundRect">
            <a:avLst/>
          </a:prstGeom>
          <a:solidFill>
            <a:srgbClr val="009DE6"/>
          </a:solidFill>
          <a:ln w="1270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问题解决反馈</a:t>
            </a:r>
            <a:endParaRPr kumimoji="0" lang="en-US" altLang="zh-CN"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37" name="圆角矩形 36"/>
          <p:cNvSpPr/>
          <p:nvPr/>
        </p:nvSpPr>
        <p:spPr bwMode="auto">
          <a:xfrm>
            <a:off x="8218488" y="2903538"/>
            <a:ext cx="747713" cy="1120775"/>
          </a:xfrm>
          <a:prstGeom prst="roundRect">
            <a:avLst/>
          </a:prstGeom>
          <a:solidFill>
            <a:srgbClr val="009DE6"/>
          </a:solidFill>
          <a:ln w="12700" cap="flat" cmpd="sng" algn="ctr">
            <a:noFill/>
            <a:prstDash val="solid"/>
            <a:miter lim="800000"/>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流程结束</a:t>
            </a:r>
            <a:endParaRPr kumimoji="0" lang="en-US" altLang="zh-CN"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7832" name="右箭头 37"/>
          <p:cNvSpPr/>
          <p:nvPr/>
        </p:nvSpPr>
        <p:spPr>
          <a:xfrm>
            <a:off x="3821113" y="3236913"/>
            <a:ext cx="495300" cy="431800"/>
          </a:xfrm>
          <a:prstGeom prst="rightArrow">
            <a:avLst>
              <a:gd name="adj1" fmla="val 50000"/>
              <a:gd name="adj2" fmla="val 49875"/>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77833" name="右箭头 38"/>
          <p:cNvSpPr/>
          <p:nvPr/>
        </p:nvSpPr>
        <p:spPr>
          <a:xfrm>
            <a:off x="6019800" y="3228975"/>
            <a:ext cx="495300" cy="431800"/>
          </a:xfrm>
          <a:prstGeom prst="rightArrow">
            <a:avLst>
              <a:gd name="adj1" fmla="val 50000"/>
              <a:gd name="adj2" fmla="val 49875"/>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sp>
        <p:nvSpPr>
          <p:cNvPr id="77834" name="右箭头 39"/>
          <p:cNvSpPr/>
          <p:nvPr/>
        </p:nvSpPr>
        <p:spPr>
          <a:xfrm>
            <a:off x="7681913" y="3224213"/>
            <a:ext cx="496887" cy="431800"/>
          </a:xfrm>
          <a:prstGeom prst="rightArrow">
            <a:avLst>
              <a:gd name="adj1" fmla="val 50000"/>
              <a:gd name="adj2" fmla="val 50035"/>
            </a:avLst>
          </a:prstGeom>
          <a:solidFill>
            <a:srgbClr val="FFC000"/>
          </a:solidFill>
          <a:ln w="9525" cap="flat" cmpd="sng">
            <a:solidFill>
              <a:srgbClr val="FFC000"/>
            </a:solidFill>
            <a:prstDash val="solid"/>
            <a:miter/>
            <a:headEnd type="none" w="med" len="med"/>
            <a:tailEnd type="none" w="med" len="med"/>
          </a:ln>
        </p:spPr>
        <p:txBody>
          <a:bodyPr anchor="t"/>
          <a:lstStyle/>
          <a:p>
            <a:pPr lvl="0" indent="0" eaLnBrk="1" hangingPunct="1"/>
            <a:endParaRPr lang="zh-CN" altLang="en-US" sz="1800" b="0" dirty="0">
              <a:latin typeface="Arial" panose="020B0604020202020204" pitchFamily="34" charset="0"/>
              <a:ea typeface="宋体" panose="02010600030101010101" pitchFamily="2" charset="-122"/>
            </a:endParaRPr>
          </a:p>
        </p:txBody>
      </p:sp>
      <p:cxnSp>
        <p:nvCxnSpPr>
          <p:cNvPr id="77835" name="肘形连接符 40"/>
          <p:cNvCxnSpPr>
            <a:stCxn id="36" idx="2"/>
            <a:endCxn id="32" idx="2"/>
          </p:cNvCxnSpPr>
          <p:nvPr/>
        </p:nvCxnSpPr>
        <p:spPr>
          <a:xfrm rot="5400000">
            <a:off x="4049713" y="974725"/>
            <a:ext cx="6350" cy="6091238"/>
          </a:xfrm>
          <a:prstGeom prst="bentConnector3">
            <a:avLst>
              <a:gd name="adj1" fmla="val 7631935"/>
            </a:avLst>
          </a:prstGeom>
          <a:ln w="28575" cap="flat" cmpd="sng">
            <a:solidFill>
              <a:srgbClr val="0070C0"/>
            </a:solidFill>
            <a:prstDash val="solid"/>
            <a:round/>
            <a:headEnd type="none" w="med" len="med"/>
            <a:tailEnd type="triangle" w="med" len="med"/>
          </a:ln>
        </p:spPr>
      </p:cxnSp>
      <p:sp>
        <p:nvSpPr>
          <p:cNvPr id="77836" name="矩形 44"/>
          <p:cNvSpPr/>
          <p:nvPr/>
        </p:nvSpPr>
        <p:spPr>
          <a:xfrm>
            <a:off x="257175" y="4787900"/>
            <a:ext cx="8715375" cy="657225"/>
          </a:xfrm>
          <a:prstGeom prst="rect">
            <a:avLst/>
          </a:prstGeom>
          <a:noFill/>
          <a:ln w="9525" cap="flat" cmpd="sng">
            <a:solidFill>
              <a:srgbClr val="D71A21"/>
            </a:solidFill>
            <a:prstDash val="dash"/>
            <a:miter/>
            <a:headEnd type="none" w="med" len="med"/>
            <a:tailEnd type="none" w="med" len="med"/>
          </a:ln>
        </p:spPr>
        <p:txBody>
          <a:bodyPr anchor="t">
            <a:spAutoFit/>
          </a:bodyPr>
          <a:lstStyle/>
          <a:p>
            <a:pPr lvl="0" indent="0" eaLnBrk="1" hangingPunct="1">
              <a:lnSpc>
                <a:spcPts val="2200"/>
              </a:lnSpc>
            </a:pPr>
            <a:r>
              <a:rPr lang="zh-CN" altLang="en-US" sz="1400" dirty="0">
                <a:solidFill>
                  <a:srgbClr val="000000"/>
                </a:solidFill>
                <a:latin typeface="微软雅黑" panose="020B0503020204020204" pitchFamily="34" charset="-122"/>
                <a:ea typeface="微软雅黑" panose="020B0503020204020204" pitchFamily="34" charset="-122"/>
              </a:rPr>
              <a:t>一线系统使用人员统一上报，运维群上反映，然后由局方和迪科人员共同接收，升级通知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政策通知</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咨询</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操作类的问题局方人员直接回复，数据配置</a:t>
            </a:r>
            <a:r>
              <a:rPr lang="en-US" altLang="zh-CN"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程序</a:t>
            </a:r>
            <a:r>
              <a:rPr lang="en-US" altLang="zh-CN" sz="1400" dirty="0">
                <a:solidFill>
                  <a:srgbClr val="000000"/>
                </a:solidFill>
                <a:latin typeface="微软雅黑" panose="020B0503020204020204" pitchFamily="34" charset="-122"/>
                <a:ea typeface="微软雅黑" panose="020B0503020204020204" pitchFamily="34" charset="-122"/>
              </a:rPr>
              <a:t>bug</a:t>
            </a:r>
            <a:r>
              <a:rPr lang="zh-CN" altLang="en-US" sz="1400" dirty="0">
                <a:solidFill>
                  <a:srgbClr val="000000"/>
                </a:solidFill>
                <a:latin typeface="微软雅黑" panose="020B0503020204020204" pitchFamily="34" charset="-122"/>
                <a:ea typeface="微软雅黑" panose="020B0503020204020204" pitchFamily="34" charset="-122"/>
              </a:rPr>
              <a:t>类由迪科人员处理。处理完成后直接回复使用人员。</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77837" name="标题 1"/>
          <p:cNvSpPr txBox="1"/>
          <p:nvPr/>
        </p:nvSpPr>
        <p:spPr>
          <a:xfrm>
            <a:off x="1270000" y="558800"/>
            <a:ext cx="5245100" cy="566738"/>
          </a:xfrm>
          <a:prstGeom prst="rect">
            <a:avLst/>
          </a:prstGeom>
          <a:noFill/>
          <a:ln w="9525">
            <a:noFill/>
          </a:ln>
        </p:spPr>
        <p:txBody>
          <a:bodyPr anchor="ctr"/>
          <a:lstStyle/>
          <a:p>
            <a:pPr lvl="0" indent="0" eaLnBrk="1" hangingPunct="1"/>
            <a:r>
              <a:rPr lang="zh-CN" altLang="en-US" sz="2000" dirty="0">
                <a:solidFill>
                  <a:srgbClr val="7F7F7F"/>
                </a:solidFill>
                <a:latin typeface="微软雅黑" panose="020B0503020204020204" pitchFamily="34" charset="-122"/>
                <a:ea typeface="微软雅黑" panose="020B0503020204020204" pitchFamily="34" charset="-122"/>
              </a:rPr>
              <a:t>云销售运维机制及工作要求</a:t>
            </a:r>
            <a:r>
              <a:rPr lang="en-US" altLang="zh-CN" sz="2000" dirty="0">
                <a:solidFill>
                  <a:srgbClr val="7F7F7F"/>
                </a:solidFill>
                <a:latin typeface="微软雅黑" panose="020B0503020204020204" pitchFamily="34" charset="-122"/>
                <a:ea typeface="微软雅黑" panose="020B0503020204020204" pitchFamily="34" charset="-122"/>
              </a:rPr>
              <a:t>—</a:t>
            </a:r>
            <a:r>
              <a:rPr lang="zh-CN" altLang="en-US" sz="2000" dirty="0">
                <a:solidFill>
                  <a:srgbClr val="7F7F7F"/>
                </a:solidFill>
                <a:latin typeface="微软雅黑" panose="020B0503020204020204" pitchFamily="34" charset="-122"/>
                <a:ea typeface="微软雅黑" panose="020B0503020204020204" pitchFamily="34" charset="-122"/>
              </a:rPr>
              <a:t>运维流程现状</a:t>
            </a:r>
            <a:endParaRPr lang="zh-CN" altLang="en-US" sz="2000" dirty="0">
              <a:solidFill>
                <a:srgbClr val="7F7F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849" name="肘形连接符 55"/>
          <p:cNvCxnSpPr>
            <a:stCxn id="19" idx="1"/>
            <a:endCxn id="36" idx="2"/>
          </p:cNvCxnSpPr>
          <p:nvPr/>
        </p:nvCxnSpPr>
        <p:spPr>
          <a:xfrm rot="10800000">
            <a:off x="3087688" y="2762250"/>
            <a:ext cx="2689225" cy="2132013"/>
          </a:xfrm>
          <a:prstGeom prst="bentConnector2">
            <a:avLst/>
          </a:prstGeom>
          <a:ln w="57150" cap="flat" cmpd="sng">
            <a:solidFill>
              <a:srgbClr val="009973"/>
            </a:solidFill>
            <a:prstDash val="solid"/>
            <a:round/>
            <a:headEnd type="none" w="med" len="med"/>
            <a:tailEnd type="triangle" w="med" len="med"/>
          </a:ln>
        </p:spPr>
      </p:cxnSp>
      <p:sp>
        <p:nvSpPr>
          <p:cNvPr id="2" name="标题 1"/>
          <p:cNvSpPr>
            <a:spLocks noGrp="1"/>
          </p:cNvSpPr>
          <p:nvPr>
            <p:ph type="title"/>
          </p:nvPr>
        </p:nvSpPr>
        <p:spPr>
          <a:xfrm>
            <a:off x="1196975" y="444500"/>
            <a:ext cx="5757863" cy="566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rgbClr val="7F7F7F"/>
                </a:solidFill>
                <a:effectLst/>
                <a:uLnTx/>
                <a:uFillTx/>
                <a:latin typeface="微软雅黑" panose="020B0503020204020204" pitchFamily="34" charset="-122"/>
                <a:ea typeface="微软雅黑" panose="020B0503020204020204" pitchFamily="34" charset="-122"/>
                <a:cs typeface="+mn-cs"/>
              </a:rPr>
              <a:t>云销售运维机制及工作要求</a:t>
            </a:r>
            <a:r>
              <a:rPr kumimoji="0" lang="en-US" altLang="zh-CN" sz="2000" b="1" i="0" u="none" strike="noStrike" kern="1200" cap="none" spc="0" normalizeH="0" baseline="0" noProof="0" dirty="0" smtClean="0">
                <a:ln>
                  <a:noFill/>
                </a:ln>
                <a:solidFill>
                  <a:srgbClr val="7F7F7F"/>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smtClean="0">
                <a:ln>
                  <a:noFill/>
                </a:ln>
                <a:solidFill>
                  <a:srgbClr val="7F7F7F"/>
                </a:solidFill>
                <a:effectLst/>
                <a:uLnTx/>
                <a:uFillTx/>
                <a:latin typeface="微软雅黑" panose="020B0503020204020204" pitchFamily="34" charset="-122"/>
                <a:ea typeface="微软雅黑" panose="020B0503020204020204" pitchFamily="34" charset="-122"/>
                <a:cs typeface="+mn-cs"/>
              </a:rPr>
              <a:t>目标运维</a:t>
            </a:r>
            <a:r>
              <a:rPr kumimoji="0" lang="zh-CN" altLang="zh-CN" sz="2000" b="1" i="0" u="none" strike="noStrike" kern="1200" cap="none" spc="0" normalizeH="0" baseline="0" noProof="0" dirty="0" smtClean="0">
                <a:ln>
                  <a:noFill/>
                </a:ln>
                <a:solidFill>
                  <a:srgbClr val="7F7F7F"/>
                </a:solidFill>
                <a:effectLst/>
                <a:uLnTx/>
                <a:uFillTx/>
                <a:latin typeface="微软雅黑" panose="020B0503020204020204" pitchFamily="34" charset="-122"/>
                <a:ea typeface="微软雅黑" panose="020B0503020204020204" pitchFamily="34" charset="-122"/>
                <a:cs typeface="+mn-cs"/>
              </a:rPr>
              <a:t>管理</a:t>
            </a:r>
            <a:r>
              <a:rPr kumimoji="0" lang="zh-CN" altLang="zh-CN" sz="20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流程</a:t>
            </a:r>
            <a:endParaRPr kumimoji="0" lang="zh-CN" altLang="en-US" sz="20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endParaRPr>
          </a:p>
        </p:txBody>
      </p:sp>
      <p:sp>
        <p:nvSpPr>
          <p:cNvPr id="7" name="流程图: 终止 6"/>
          <p:cNvSpPr/>
          <p:nvPr/>
        </p:nvSpPr>
        <p:spPr bwMode="auto">
          <a:xfrm>
            <a:off x="358775" y="2081213"/>
            <a:ext cx="1462088" cy="652463"/>
          </a:xfrm>
          <a:prstGeom prst="flowChartTerminator">
            <a:avLst/>
          </a:prstGeom>
          <a:solidFill>
            <a:srgbClr val="F08200"/>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日常操作投诉</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13" name="流程图: 终止 12"/>
          <p:cNvSpPr/>
          <p:nvPr/>
        </p:nvSpPr>
        <p:spPr bwMode="auto">
          <a:xfrm>
            <a:off x="3995738" y="1125538"/>
            <a:ext cx="1398588" cy="622300"/>
          </a:xfrm>
          <a:prstGeom prst="flowChartTerminator">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运维文档</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18" name="流程图: 终止 17"/>
          <p:cNvSpPr/>
          <p:nvPr/>
        </p:nvSpPr>
        <p:spPr bwMode="auto">
          <a:xfrm>
            <a:off x="7416800" y="3484563"/>
            <a:ext cx="1047750" cy="628650"/>
          </a:xfrm>
          <a:prstGeom prst="flowChartTerminator">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紧急故障处理流程</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8" name="流程图: 终止 7"/>
          <p:cNvSpPr/>
          <p:nvPr/>
        </p:nvSpPr>
        <p:spPr bwMode="auto">
          <a:xfrm>
            <a:off x="3951288" y="3489325"/>
            <a:ext cx="1512888" cy="623888"/>
          </a:xfrm>
          <a:prstGeom prst="flowChartTerminator">
            <a:avLst/>
          </a:prstGeom>
          <a:solidFill>
            <a:srgbClr val="F08200"/>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监控（短信报警，人工监控）</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17" name="流程图: 终止 16"/>
          <p:cNvSpPr/>
          <p:nvPr/>
        </p:nvSpPr>
        <p:spPr bwMode="auto">
          <a:xfrm>
            <a:off x="5800725" y="3484563"/>
            <a:ext cx="1217613" cy="628650"/>
          </a:xfrm>
          <a:prstGeom prst="flowChartTerminator">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需求（缺陷）开发流程</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19" name="矩形 18"/>
          <p:cNvSpPr/>
          <p:nvPr/>
        </p:nvSpPr>
        <p:spPr bwMode="auto">
          <a:xfrm>
            <a:off x="5776913" y="4487863"/>
            <a:ext cx="1268413" cy="812800"/>
          </a:xfrm>
          <a:prstGeom prst="rect">
            <a:avLst/>
          </a:prstGeom>
          <a:solidFill>
            <a:srgbClr val="92D050"/>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bg1"/>
                </a:solidFill>
                <a:effectLst/>
                <a:uLnTx/>
                <a:uFillTx/>
                <a:latin typeface="+mj-ea"/>
                <a:ea typeface="+mj-ea"/>
                <a:cs typeface="+mn-cs"/>
              </a:rPr>
              <a:t>问题解决</a:t>
            </a:r>
            <a:endParaRPr kumimoji="0" lang="zh-CN" altLang="en-US" sz="1600" b="1" i="0" u="none" strike="noStrike" kern="1200" cap="none" spc="0" normalizeH="0" baseline="0" noProof="0" dirty="0">
              <a:ln>
                <a:noFill/>
              </a:ln>
              <a:solidFill>
                <a:schemeClr val="bg1"/>
              </a:solidFill>
              <a:effectLst/>
              <a:uLnTx/>
              <a:uFillTx/>
              <a:latin typeface="+mj-ea"/>
              <a:ea typeface="+mj-ea"/>
              <a:cs typeface="+mn-cs"/>
            </a:endParaRPr>
          </a:p>
        </p:txBody>
      </p:sp>
      <p:cxnSp>
        <p:nvCxnSpPr>
          <p:cNvPr id="78857" name="肘形连接符 25"/>
          <p:cNvCxnSpPr>
            <a:stCxn id="39" idx="6"/>
            <a:endCxn id="19" idx="3"/>
          </p:cNvCxnSpPr>
          <p:nvPr/>
        </p:nvCxnSpPr>
        <p:spPr>
          <a:xfrm flipH="1">
            <a:off x="7045325" y="2419350"/>
            <a:ext cx="1501775" cy="2474913"/>
          </a:xfrm>
          <a:prstGeom prst="bentConnector3">
            <a:avLst>
              <a:gd name="adj1" fmla="val -15222"/>
            </a:avLst>
          </a:prstGeom>
          <a:ln w="57150" cap="flat" cmpd="sng">
            <a:solidFill>
              <a:srgbClr val="009973"/>
            </a:solidFill>
            <a:prstDash val="solid"/>
            <a:round/>
            <a:headEnd type="none" w="med" len="med"/>
            <a:tailEnd type="triangle" w="med" len="med"/>
          </a:ln>
        </p:spPr>
      </p:cxnSp>
      <p:cxnSp>
        <p:nvCxnSpPr>
          <p:cNvPr id="78858" name="肘形连接符 30"/>
          <p:cNvCxnSpPr/>
          <p:nvPr/>
        </p:nvCxnSpPr>
        <p:spPr>
          <a:xfrm rot="5400000" flipH="1" flipV="1">
            <a:off x="4524375" y="1871663"/>
            <a:ext cx="342900" cy="0"/>
          </a:xfrm>
          <a:prstGeom prst="bentConnector3">
            <a:avLst>
              <a:gd name="adj1" fmla="val 50000"/>
            </a:avLst>
          </a:prstGeom>
          <a:ln w="57150" cap="flat" cmpd="sng">
            <a:solidFill>
              <a:srgbClr val="009973"/>
            </a:solidFill>
            <a:prstDash val="solid"/>
            <a:round/>
            <a:headEnd type="none" w="med" len="med"/>
            <a:tailEnd type="triangle" w="med" len="med"/>
          </a:ln>
        </p:spPr>
      </p:cxnSp>
      <p:sp>
        <p:nvSpPr>
          <p:cNvPr id="36" name="矩形 35"/>
          <p:cNvSpPr/>
          <p:nvPr/>
        </p:nvSpPr>
        <p:spPr bwMode="auto">
          <a:xfrm>
            <a:off x="2609850" y="2081213"/>
            <a:ext cx="957263" cy="681038"/>
          </a:xfrm>
          <a:prstGeom prst="rect">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市分信息化管理员</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37" name="矩形 36"/>
          <p:cNvSpPr/>
          <p:nvPr/>
        </p:nvSpPr>
        <p:spPr bwMode="auto">
          <a:xfrm>
            <a:off x="3938588" y="2090738"/>
            <a:ext cx="1512888" cy="663575"/>
          </a:xfrm>
          <a:prstGeom prst="rect">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区</a:t>
            </a:r>
            <a:r>
              <a:rPr kumimoji="0" lang="en-US" altLang="zh-CN" sz="1400" b="1" i="0" u="none" strike="noStrike" kern="1200" cap="none" spc="0" normalizeH="0" baseline="0" noProof="0" dirty="0">
                <a:ln>
                  <a:noFill/>
                </a:ln>
                <a:solidFill>
                  <a:schemeClr val="bg1"/>
                </a:solidFill>
                <a:effectLst/>
                <a:uLnTx/>
                <a:uFillTx/>
                <a:latin typeface="+mj-ea"/>
                <a:ea typeface="+mj-ea"/>
                <a:cs typeface="+mn-cs"/>
              </a:rPr>
              <a:t>BSS</a:t>
            </a:r>
            <a:r>
              <a:rPr kumimoji="0" lang="zh-CN" altLang="en-US" sz="1400" b="1" i="0" u="none" strike="noStrike" kern="1200" cap="none" spc="0" normalizeH="0" baseline="0" noProof="0" dirty="0">
                <a:ln>
                  <a:noFill/>
                </a:ln>
                <a:solidFill>
                  <a:schemeClr val="bg1"/>
                </a:solidFill>
                <a:effectLst/>
                <a:uLnTx/>
                <a:uFillTx/>
                <a:latin typeface="+mj-ea"/>
                <a:ea typeface="+mj-ea"/>
                <a:cs typeface="+mn-cs"/>
              </a:rPr>
              <a:t>运维团队</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38" name="椭圆 37"/>
          <p:cNvSpPr/>
          <p:nvPr/>
        </p:nvSpPr>
        <p:spPr bwMode="auto">
          <a:xfrm>
            <a:off x="5805488" y="2092325"/>
            <a:ext cx="1209675" cy="652463"/>
          </a:xfrm>
          <a:prstGeom prst="ellipse">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问题能否处理</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39" name="椭圆 38"/>
          <p:cNvSpPr/>
          <p:nvPr/>
        </p:nvSpPr>
        <p:spPr bwMode="auto">
          <a:xfrm>
            <a:off x="7337425" y="2092325"/>
            <a:ext cx="1209675" cy="652463"/>
          </a:xfrm>
          <a:prstGeom prst="ellipse">
            <a:avLst/>
          </a:prstGeom>
          <a:solidFill>
            <a:srgbClr val="009DE6"/>
          </a:solid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chemeClr val="bg1"/>
                </a:solidFill>
                <a:effectLst/>
                <a:uLnTx/>
                <a:uFillTx/>
                <a:latin typeface="+mj-ea"/>
                <a:ea typeface="+mj-ea"/>
                <a:cs typeface="+mn-cs"/>
              </a:rPr>
              <a:t>是否一般问题</a:t>
            </a:r>
            <a:endParaRPr kumimoji="0" lang="zh-CN" altLang="en-US" sz="1400" b="1" i="0" u="none" strike="noStrike" kern="1200" cap="none" spc="0" normalizeH="0" baseline="0" noProof="0" dirty="0">
              <a:ln>
                <a:noFill/>
              </a:ln>
              <a:solidFill>
                <a:schemeClr val="bg1"/>
              </a:solidFill>
              <a:effectLst/>
              <a:uLnTx/>
              <a:uFillTx/>
              <a:latin typeface="+mj-ea"/>
              <a:ea typeface="+mj-ea"/>
              <a:cs typeface="+mn-cs"/>
            </a:endParaRPr>
          </a:p>
        </p:txBody>
      </p:sp>
      <p:sp>
        <p:nvSpPr>
          <p:cNvPr id="54" name="矩形 53"/>
          <p:cNvSpPr/>
          <p:nvPr/>
        </p:nvSpPr>
        <p:spPr>
          <a:xfrm>
            <a:off x="8586788" y="2500313"/>
            <a:ext cx="390525" cy="338138"/>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是</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78864" name="矩形 64"/>
          <p:cNvSpPr/>
          <p:nvPr/>
        </p:nvSpPr>
        <p:spPr>
          <a:xfrm>
            <a:off x="279400" y="5318125"/>
            <a:ext cx="8583613" cy="1503363"/>
          </a:xfrm>
          <a:prstGeom prst="rect">
            <a:avLst/>
          </a:prstGeom>
          <a:noFill/>
          <a:ln w="9525" cap="flat" cmpd="sng">
            <a:solidFill>
              <a:srgbClr val="D71A21"/>
            </a:solidFill>
            <a:prstDash val="dash"/>
            <a:miter/>
            <a:headEnd type="none" w="med" len="med"/>
            <a:tailEnd type="none" w="med" len="med"/>
          </a:ln>
        </p:spPr>
        <p:txBody>
          <a:bodyPr anchor="t">
            <a:spAutoFit/>
          </a:bodyPr>
          <a:lstStyle/>
          <a:p>
            <a:pPr lvl="0" indent="0" eaLnBrk="1" hangingPunct="1">
              <a:lnSpc>
                <a:spcPts val="2200"/>
              </a:lnSpc>
            </a:pPr>
            <a:r>
              <a:rPr lang="zh-CN" altLang="zh-CN" sz="1400" dirty="0">
                <a:solidFill>
                  <a:srgbClr val="000000"/>
                </a:solidFill>
                <a:latin typeface="微软雅黑" panose="020B0503020204020204" pitchFamily="34" charset="-122"/>
                <a:ea typeface="微软雅黑" panose="020B0503020204020204" pitchFamily="34" charset="-122"/>
              </a:rPr>
              <a:t>日常用户投诉处理：包括客服投诉、电话投诉、测试组投诉、业支部投诉。值班人员接收投诉后，对问题进行分析和分类</a:t>
            </a:r>
            <a:r>
              <a:rPr lang="zh-CN" altLang="en-US" sz="1400" dirty="0">
                <a:solidFill>
                  <a:srgbClr val="000000"/>
                </a:solidFill>
                <a:latin typeface="微软雅黑" panose="020B0503020204020204" pitchFamily="34" charset="-122"/>
                <a:ea typeface="微软雅黑" panose="020B0503020204020204" pitchFamily="34" charset="-122"/>
              </a:rPr>
              <a:t>；</a:t>
            </a:r>
            <a:endParaRPr lang="zh-CN" altLang="zh-CN" sz="1400" dirty="0">
              <a:solidFill>
                <a:srgbClr val="000000"/>
              </a:solidFill>
              <a:latin typeface="微软雅黑" panose="020B0503020204020204" pitchFamily="34" charset="-122"/>
              <a:ea typeface="微软雅黑" panose="020B0503020204020204" pitchFamily="34" charset="-122"/>
            </a:endParaRPr>
          </a:p>
          <a:p>
            <a:pPr lvl="0" indent="0" eaLnBrk="1" hangingPunct="1">
              <a:lnSpc>
                <a:spcPts val="2200"/>
              </a:lnSpc>
            </a:pPr>
            <a:r>
              <a:rPr lang="zh-CN" altLang="zh-CN" sz="1400" dirty="0">
                <a:solidFill>
                  <a:srgbClr val="000000"/>
                </a:solidFill>
                <a:latin typeface="微软雅黑" panose="020B0503020204020204" pitchFamily="34" charset="-122"/>
                <a:ea typeface="微软雅黑" panose="020B0503020204020204" pitchFamily="34" charset="-122"/>
              </a:rPr>
              <a:t>系统每日运维日报，以邮件或者短信的方式，发到相关责任人处。相关责任人应该从日报数据上分析有无相应异常并进行排查；</a:t>
            </a:r>
            <a:endParaRPr lang="zh-CN" altLang="zh-CN" sz="1400" dirty="0">
              <a:solidFill>
                <a:srgbClr val="000000"/>
              </a:solidFill>
              <a:latin typeface="微软雅黑" panose="020B0503020204020204" pitchFamily="34" charset="-122"/>
              <a:ea typeface="微软雅黑" panose="020B0503020204020204" pitchFamily="34" charset="-122"/>
            </a:endParaRPr>
          </a:p>
          <a:p>
            <a:pPr lvl="0" indent="0" eaLnBrk="1" hangingPunct="1">
              <a:lnSpc>
                <a:spcPts val="2200"/>
              </a:lnSpc>
            </a:pPr>
            <a:r>
              <a:rPr lang="zh-CN" altLang="zh-CN" sz="1400" dirty="0">
                <a:solidFill>
                  <a:srgbClr val="000000"/>
                </a:solidFill>
                <a:latin typeface="微软雅黑" panose="020B0503020204020204" pitchFamily="34" charset="-122"/>
                <a:ea typeface="微软雅黑" panose="020B0503020204020204" pitchFamily="34" charset="-122"/>
              </a:rPr>
              <a:t>系统实时监控，以短信方式告警到相关责任人处。相关责任人接到告警短信应该及时进行排查和处理。</a:t>
            </a:r>
            <a:endParaRPr lang="zh-CN" altLang="zh-CN" sz="1400" dirty="0">
              <a:solidFill>
                <a:srgbClr val="000000"/>
              </a:solidFill>
              <a:latin typeface="微软雅黑" panose="020B0503020204020204" pitchFamily="34" charset="-122"/>
              <a:ea typeface="微软雅黑" panose="020B0503020204020204" pitchFamily="34" charset="-122"/>
            </a:endParaRPr>
          </a:p>
        </p:txBody>
      </p:sp>
      <p:sp>
        <p:nvSpPr>
          <p:cNvPr id="66" name="矩形 65"/>
          <p:cNvSpPr/>
          <p:nvPr/>
        </p:nvSpPr>
        <p:spPr>
          <a:xfrm>
            <a:off x="279400" y="3089275"/>
            <a:ext cx="2203450" cy="2103438"/>
          </a:xfrm>
          <a:prstGeom prst="rect">
            <a:avLst/>
          </a:prstGeom>
          <a:ln>
            <a:solidFill>
              <a:schemeClr val="tx1"/>
            </a:solid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sng" strike="noStrike" kern="1200" cap="none" spc="0" normalizeH="0" baseline="0" noProof="0" dirty="0">
                <a:ln>
                  <a:noFill/>
                </a:ln>
                <a:solidFill>
                  <a:schemeClr val="tx1"/>
                </a:solidFill>
                <a:effectLst/>
                <a:uLnTx/>
                <a:uFillTx/>
                <a:latin typeface="+mj-ea"/>
                <a:ea typeface="+mj-ea"/>
                <a:cs typeface="+mn-cs"/>
              </a:rPr>
              <a:t>运维制度：</a:t>
            </a:r>
            <a:endParaRPr kumimoji="0" lang="en-US" altLang="zh-CN" sz="1400" b="1" i="0" u="sng" strike="noStrike" kern="1200" cap="none" spc="0" normalizeH="0" baseline="0" noProof="0" dirty="0">
              <a:ln>
                <a:noFill/>
              </a:ln>
              <a:solidFill>
                <a:schemeClr val="tx1"/>
              </a:solidFill>
              <a:effectLst/>
              <a:uLnTx/>
              <a:uFillTx/>
              <a:latin typeface="+mj-ea"/>
              <a:ea typeface="+mj-ea"/>
              <a:cs typeface="+mn-cs"/>
            </a:endParaRPr>
          </a:p>
          <a:p>
            <a:pPr marL="0" marR="0" lvl="0" indent="0" algn="l" defTabSz="914400" rtl="0" eaLnBrk="1" fontAlgn="base" latinLnBrk="0" hangingPunct="1">
              <a:lnSpc>
                <a:spcPts val="2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bg2"/>
                </a:solidFill>
                <a:effectLst/>
                <a:uLnTx/>
                <a:uFillTx/>
                <a:latin typeface="+mj-ea"/>
                <a:ea typeface="+mj-ea"/>
                <a:cs typeface="+mn-cs"/>
              </a:rPr>
              <a:t>纳入</a:t>
            </a:r>
            <a:r>
              <a:rPr kumimoji="0" lang="en-US" altLang="zh-CN" sz="1200" b="1" i="0" u="none" strike="noStrike" kern="1200" cap="none" spc="0" normalizeH="0" baseline="0" noProof="0" dirty="0">
                <a:ln>
                  <a:noFill/>
                </a:ln>
                <a:solidFill>
                  <a:schemeClr val="bg2"/>
                </a:solidFill>
                <a:effectLst/>
                <a:uLnTx/>
                <a:uFillTx/>
                <a:latin typeface="+mj-ea"/>
                <a:ea typeface="+mj-ea"/>
                <a:cs typeface="+mn-cs"/>
              </a:rPr>
              <a:t>BSS</a:t>
            </a:r>
            <a:r>
              <a:rPr kumimoji="0" lang="zh-CN" altLang="en-US" sz="1200" b="1" i="0" u="none" strike="noStrike" kern="1200" cap="none" spc="0" normalizeH="0" baseline="0" noProof="0" dirty="0">
                <a:ln>
                  <a:noFill/>
                </a:ln>
                <a:solidFill>
                  <a:schemeClr val="bg2"/>
                </a:solidFill>
                <a:effectLst/>
                <a:uLnTx/>
                <a:uFillTx/>
                <a:latin typeface="+mj-ea"/>
                <a:ea typeface="+mj-ea"/>
                <a:cs typeface="+mn-cs"/>
              </a:rPr>
              <a:t>营业运维体系，操作员-地市管理员-区公司信息化-迪科运维人员 三级运维制度。通过客服电子流系统/客服电话</a:t>
            </a:r>
            <a:r>
              <a:rPr kumimoji="0" lang="en-US" altLang="zh-CN" sz="1200" b="1" i="0" u="none" strike="noStrike" kern="1200" cap="none" spc="0" normalizeH="0" baseline="0" noProof="0" dirty="0">
                <a:ln>
                  <a:noFill/>
                </a:ln>
                <a:solidFill>
                  <a:schemeClr val="bg2"/>
                </a:solidFill>
                <a:effectLst/>
                <a:uLnTx/>
                <a:uFillTx/>
                <a:latin typeface="+mj-ea"/>
                <a:ea typeface="+mj-ea"/>
                <a:cs typeface="+mn-cs"/>
              </a:rPr>
              <a:t>/</a:t>
            </a:r>
            <a:r>
              <a:rPr kumimoji="0" lang="zh-CN" altLang="en-US" sz="1200" b="1" i="0" u="none" strike="noStrike" kern="1200" cap="none" spc="0" normalizeH="0" baseline="0" noProof="0" dirty="0">
                <a:ln>
                  <a:noFill/>
                </a:ln>
                <a:solidFill>
                  <a:schemeClr val="bg2"/>
                </a:solidFill>
                <a:effectLst/>
                <a:uLnTx/>
                <a:uFillTx/>
                <a:latin typeface="+mj-ea"/>
                <a:ea typeface="+mj-ea"/>
                <a:cs typeface="+mn-cs"/>
              </a:rPr>
              <a:t>运维群</a:t>
            </a:r>
            <a:r>
              <a:rPr kumimoji="0" lang="en-US" altLang="zh-CN" sz="1200" b="1" i="0" u="none" strike="noStrike" kern="1200" cap="none" spc="0" normalizeH="0" baseline="0" noProof="0" dirty="0">
                <a:ln>
                  <a:noFill/>
                </a:ln>
                <a:solidFill>
                  <a:schemeClr val="bg2"/>
                </a:solidFill>
                <a:effectLst/>
                <a:uLnTx/>
                <a:uFillTx/>
                <a:latin typeface="+mj-ea"/>
                <a:ea typeface="+mj-ea"/>
                <a:cs typeface="+mn-cs"/>
              </a:rPr>
              <a:t>/ITSM</a:t>
            </a:r>
            <a:r>
              <a:rPr kumimoji="0" lang="zh-CN" altLang="en-US" sz="1200" b="1" i="0" u="none" strike="noStrike" kern="1200" cap="none" spc="0" normalizeH="0" baseline="0" noProof="0" dirty="0">
                <a:ln>
                  <a:noFill/>
                </a:ln>
                <a:solidFill>
                  <a:schemeClr val="bg2"/>
                </a:solidFill>
                <a:effectLst/>
                <a:uLnTx/>
                <a:uFillTx/>
                <a:latin typeface="+mj-ea"/>
                <a:ea typeface="+mj-ea"/>
                <a:cs typeface="+mn-cs"/>
              </a:rPr>
              <a:t>进行运维工单运转；原有</a:t>
            </a:r>
            <a:r>
              <a:rPr kumimoji="0" lang="en-US" altLang="zh-CN" sz="1200" b="1" i="0" u="none" strike="noStrike" kern="1200" cap="none" spc="0" normalizeH="0" baseline="0" noProof="0" dirty="0">
                <a:ln>
                  <a:noFill/>
                </a:ln>
                <a:solidFill>
                  <a:schemeClr val="bg2"/>
                </a:solidFill>
                <a:effectLst/>
                <a:uLnTx/>
                <a:uFillTx/>
                <a:latin typeface="+mj-ea"/>
                <a:ea typeface="+mj-ea"/>
                <a:cs typeface="+mn-cs"/>
              </a:rPr>
              <a:t>QQ</a:t>
            </a:r>
            <a:r>
              <a:rPr kumimoji="0" lang="zh-CN" altLang="en-US" sz="1200" b="1" i="0" u="none" strike="noStrike" kern="1200" cap="none" spc="0" normalizeH="0" baseline="0" noProof="0" dirty="0">
                <a:ln>
                  <a:noFill/>
                </a:ln>
                <a:solidFill>
                  <a:schemeClr val="bg2"/>
                </a:solidFill>
                <a:effectLst/>
                <a:uLnTx/>
                <a:uFillTx/>
                <a:latin typeface="+mj-ea"/>
                <a:ea typeface="+mj-ea"/>
                <a:cs typeface="+mn-cs"/>
              </a:rPr>
              <a:t>、微信群逐渐被替代。</a:t>
            </a:r>
            <a:endParaRPr kumimoji="0" lang="zh-CN" altLang="en-US" sz="1200" b="1" i="0" u="none" strike="noStrike" kern="1200" cap="none" spc="0" normalizeH="0" baseline="0" noProof="0" dirty="0">
              <a:ln>
                <a:noFill/>
              </a:ln>
              <a:solidFill>
                <a:schemeClr val="bg2"/>
              </a:solidFill>
              <a:effectLst/>
              <a:uLnTx/>
              <a:uFillTx/>
              <a:latin typeface="+mj-ea"/>
              <a:ea typeface="+mj-ea"/>
              <a:cs typeface="+mn-cs"/>
            </a:endParaRPr>
          </a:p>
        </p:txBody>
      </p:sp>
      <p:sp>
        <p:nvSpPr>
          <p:cNvPr id="70" name="矩形 69"/>
          <p:cNvSpPr/>
          <p:nvPr/>
        </p:nvSpPr>
        <p:spPr>
          <a:xfrm>
            <a:off x="4695825" y="4556125"/>
            <a:ext cx="595313" cy="338138"/>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反馈</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cxnSp>
        <p:nvCxnSpPr>
          <p:cNvPr id="78867" name="肘形连接符 34"/>
          <p:cNvCxnSpPr/>
          <p:nvPr/>
        </p:nvCxnSpPr>
        <p:spPr>
          <a:xfrm flipV="1">
            <a:off x="5451475" y="2419350"/>
            <a:ext cx="354013" cy="0"/>
          </a:xfrm>
          <a:prstGeom prst="bentConnector3">
            <a:avLst>
              <a:gd name="adj1" fmla="val 50000"/>
            </a:avLst>
          </a:prstGeom>
          <a:ln w="57150" cap="flat" cmpd="sng">
            <a:solidFill>
              <a:srgbClr val="009973"/>
            </a:solidFill>
            <a:prstDash val="solid"/>
            <a:round/>
            <a:headEnd type="none" w="med" len="med"/>
            <a:tailEnd type="triangle" w="med" len="med"/>
          </a:ln>
        </p:spPr>
      </p:cxnSp>
      <p:cxnSp>
        <p:nvCxnSpPr>
          <p:cNvPr id="78868" name="肘形连接符 40"/>
          <p:cNvCxnSpPr>
            <a:endCxn id="39" idx="2"/>
          </p:cNvCxnSpPr>
          <p:nvPr/>
        </p:nvCxnSpPr>
        <p:spPr>
          <a:xfrm>
            <a:off x="7015163" y="2413000"/>
            <a:ext cx="322262" cy="6350"/>
          </a:xfrm>
          <a:prstGeom prst="bentConnector3">
            <a:avLst>
              <a:gd name="adj1" fmla="val 50000"/>
            </a:avLst>
          </a:prstGeom>
          <a:ln w="57150" cap="flat" cmpd="sng">
            <a:solidFill>
              <a:srgbClr val="009973"/>
            </a:solidFill>
            <a:prstDash val="solid"/>
            <a:round/>
            <a:headEnd type="none" w="med" len="med"/>
            <a:tailEnd type="triangle" w="med" len="med"/>
          </a:ln>
        </p:spPr>
      </p:cxnSp>
      <p:cxnSp>
        <p:nvCxnSpPr>
          <p:cNvPr id="78869" name="肘形连接符 42"/>
          <p:cNvCxnSpPr>
            <a:stCxn id="38" idx="4"/>
            <a:endCxn id="17" idx="0"/>
          </p:cNvCxnSpPr>
          <p:nvPr/>
        </p:nvCxnSpPr>
        <p:spPr>
          <a:xfrm rot="5400000">
            <a:off x="6040438" y="3114675"/>
            <a:ext cx="739775" cy="0"/>
          </a:xfrm>
          <a:prstGeom prst="bentConnector3">
            <a:avLst>
              <a:gd name="adj1" fmla="val 50000"/>
            </a:avLst>
          </a:prstGeom>
          <a:ln w="57150" cap="flat" cmpd="sng">
            <a:solidFill>
              <a:srgbClr val="009973"/>
            </a:solidFill>
            <a:prstDash val="solid"/>
            <a:round/>
            <a:headEnd type="none" w="med" len="med"/>
            <a:tailEnd type="triangle" w="med" len="med"/>
          </a:ln>
        </p:spPr>
      </p:cxnSp>
      <p:cxnSp>
        <p:nvCxnSpPr>
          <p:cNvPr id="78870" name="肘形连接符 47"/>
          <p:cNvCxnSpPr>
            <a:stCxn id="39" idx="4"/>
            <a:endCxn id="18" idx="0"/>
          </p:cNvCxnSpPr>
          <p:nvPr/>
        </p:nvCxnSpPr>
        <p:spPr>
          <a:xfrm rot="5400000">
            <a:off x="7570788" y="3113088"/>
            <a:ext cx="739775" cy="1587"/>
          </a:xfrm>
          <a:prstGeom prst="bentConnector3">
            <a:avLst>
              <a:gd name="adj1" fmla="val 50000"/>
            </a:avLst>
          </a:prstGeom>
          <a:ln w="57150" cap="flat" cmpd="sng">
            <a:solidFill>
              <a:srgbClr val="009973"/>
            </a:solidFill>
            <a:prstDash val="solid"/>
            <a:round/>
            <a:headEnd type="none" w="med" len="med"/>
            <a:tailEnd type="triangle" w="med" len="med"/>
          </a:ln>
        </p:spPr>
      </p:cxnSp>
      <p:cxnSp>
        <p:nvCxnSpPr>
          <p:cNvPr id="78871" name="肘形连接符 50"/>
          <p:cNvCxnSpPr>
            <a:stCxn id="18" idx="2"/>
            <a:endCxn id="19" idx="3"/>
          </p:cNvCxnSpPr>
          <p:nvPr/>
        </p:nvCxnSpPr>
        <p:spPr>
          <a:xfrm rot="5400000">
            <a:off x="7102475" y="4056063"/>
            <a:ext cx="781050" cy="895350"/>
          </a:xfrm>
          <a:prstGeom prst="bentConnector2">
            <a:avLst/>
          </a:prstGeom>
          <a:ln w="57150" cap="flat" cmpd="sng">
            <a:solidFill>
              <a:srgbClr val="009973"/>
            </a:solidFill>
            <a:prstDash val="solid"/>
            <a:round/>
            <a:headEnd type="none" w="med" len="med"/>
            <a:tailEnd type="triangle" w="med" len="med"/>
          </a:ln>
        </p:spPr>
      </p:cxnSp>
      <p:cxnSp>
        <p:nvCxnSpPr>
          <p:cNvPr id="78872" name="肘形连接符 54"/>
          <p:cNvCxnSpPr>
            <a:stCxn id="17" idx="2"/>
            <a:endCxn id="19" idx="0"/>
          </p:cNvCxnSpPr>
          <p:nvPr/>
        </p:nvCxnSpPr>
        <p:spPr>
          <a:xfrm rot="-5400000" flipH="1">
            <a:off x="6223000" y="4298950"/>
            <a:ext cx="374650" cy="3175"/>
          </a:xfrm>
          <a:prstGeom prst="bentConnector3">
            <a:avLst>
              <a:gd name="adj1" fmla="val 50000"/>
            </a:avLst>
          </a:prstGeom>
          <a:ln w="38100" cap="flat" cmpd="sng">
            <a:solidFill>
              <a:srgbClr val="0070C0"/>
            </a:solidFill>
            <a:prstDash val="solid"/>
            <a:round/>
            <a:headEnd type="none" w="med" len="med"/>
            <a:tailEnd type="triangle" w="med" len="med"/>
          </a:ln>
        </p:spPr>
      </p:cxnSp>
      <p:sp>
        <p:nvSpPr>
          <p:cNvPr id="67" name="矩形 66"/>
          <p:cNvSpPr/>
          <p:nvPr/>
        </p:nvSpPr>
        <p:spPr>
          <a:xfrm>
            <a:off x="6954838" y="2100263"/>
            <a:ext cx="388938" cy="338138"/>
          </a:xfrm>
          <a:prstGeom prst="rect">
            <a:avLst/>
          </a:prstGeom>
          <a:noFill/>
          <a:ln>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否</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59" name="矩形 58"/>
          <p:cNvSpPr/>
          <p:nvPr/>
        </p:nvSpPr>
        <p:spPr>
          <a:xfrm>
            <a:off x="6364288" y="2947988"/>
            <a:ext cx="390525" cy="338138"/>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是</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sp>
        <p:nvSpPr>
          <p:cNvPr id="60" name="矩形 59"/>
          <p:cNvSpPr/>
          <p:nvPr/>
        </p:nvSpPr>
        <p:spPr>
          <a:xfrm>
            <a:off x="7929563" y="2994025"/>
            <a:ext cx="390525" cy="338138"/>
          </a:xfrm>
          <a:prstGeom prst="rect">
            <a:avLst/>
          </a:prstGeom>
          <a:noFill/>
          <a:ln>
            <a:noFill/>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chemeClr val="tx1"/>
                </a:solidFill>
                <a:effectLst/>
                <a:uLnTx/>
                <a:uFillTx/>
                <a:latin typeface="+mj-ea"/>
                <a:ea typeface="+mj-ea"/>
                <a:cs typeface="+mn-cs"/>
              </a:rPr>
              <a:t>否</a:t>
            </a:r>
            <a:endParaRPr kumimoji="0" lang="zh-CN" altLang="en-US" sz="1600" b="1" i="0" u="none" strike="noStrike" kern="1200" cap="none" spc="0" normalizeH="0" baseline="0" noProof="0" dirty="0">
              <a:ln>
                <a:noFill/>
              </a:ln>
              <a:solidFill>
                <a:schemeClr val="tx1"/>
              </a:solidFill>
              <a:effectLst/>
              <a:uLnTx/>
              <a:uFillTx/>
              <a:latin typeface="+mj-ea"/>
              <a:ea typeface="+mj-ea"/>
              <a:cs typeface="+mn-cs"/>
            </a:endParaRPr>
          </a:p>
        </p:txBody>
      </p:sp>
      <p:cxnSp>
        <p:nvCxnSpPr>
          <p:cNvPr id="78876" name="肘形连接符 70"/>
          <p:cNvCxnSpPr/>
          <p:nvPr/>
        </p:nvCxnSpPr>
        <p:spPr>
          <a:xfrm flipV="1">
            <a:off x="3586163" y="2438400"/>
            <a:ext cx="352425" cy="0"/>
          </a:xfrm>
          <a:prstGeom prst="bentConnector3">
            <a:avLst>
              <a:gd name="adj1" fmla="val 50000"/>
            </a:avLst>
          </a:prstGeom>
          <a:ln w="57150" cap="flat" cmpd="sng">
            <a:solidFill>
              <a:srgbClr val="009973"/>
            </a:solidFill>
            <a:prstDash val="solid"/>
            <a:round/>
            <a:headEnd type="none" w="med" len="med"/>
            <a:tailEnd type="triangle" w="med" len="med"/>
          </a:ln>
        </p:spPr>
      </p:cxnSp>
      <p:cxnSp>
        <p:nvCxnSpPr>
          <p:cNvPr id="78877" name="肘形连接符 2"/>
          <p:cNvCxnSpPr/>
          <p:nvPr/>
        </p:nvCxnSpPr>
        <p:spPr>
          <a:xfrm rot="5400000" flipH="1" flipV="1">
            <a:off x="4524375" y="3095625"/>
            <a:ext cx="341313" cy="0"/>
          </a:xfrm>
          <a:prstGeom prst="bentConnector3">
            <a:avLst>
              <a:gd name="adj1" fmla="val 50000"/>
            </a:avLst>
          </a:prstGeom>
          <a:ln w="57150" cap="flat" cmpd="sng">
            <a:solidFill>
              <a:srgbClr val="009973"/>
            </a:solidFill>
            <a:prstDash val="solid"/>
            <a:round/>
            <a:headEnd type="none" w="med" len="med"/>
            <a:tailEnd type="triangle" w="med" len="med"/>
          </a:ln>
        </p:spPr>
      </p:cxnSp>
      <p:sp>
        <p:nvSpPr>
          <p:cNvPr id="5" name="上下箭头 4"/>
          <p:cNvSpPr/>
          <p:nvPr/>
        </p:nvSpPr>
        <p:spPr bwMode="auto">
          <a:xfrm rot="16200000">
            <a:off x="2039144" y="2248694"/>
            <a:ext cx="176213" cy="333375"/>
          </a:xfrm>
          <a:prstGeom prst="upDownArrow">
            <a:avLst/>
          </a:prstGeom>
          <a:solidFill>
            <a:srgbClr val="CC0000"/>
          </a:solidFill>
          <a:ln w="38100" cap="flat" cmpd="sng" algn="ctr">
            <a:noFill/>
            <a:prstDash val="solid"/>
            <a:round/>
            <a:headEnd type="none" w="med" len="med"/>
            <a:tailEnd type="none" w="med" len="med"/>
          </a:ln>
          <a:effectLst>
            <a:prstShdw prst="shdw17" dist="17961" dir="2700000">
              <a:srgbClr val="CC0000">
                <a:gamma/>
                <a:shade val="60000"/>
                <a:invGamma/>
              </a:srgbClr>
            </a:prstShdw>
          </a:effectLst>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1" i="0" u="none" strike="noStrike" kern="1200" cap="none" spc="0" normalizeH="0" baseline="0" noProof="0">
              <a:ln>
                <a:noFill/>
              </a:ln>
              <a:solidFill>
                <a:schemeClr val="accent5">
                  <a:lumMod val="60000"/>
                  <a:lumOff val="40000"/>
                </a:schemeClr>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873" name="直接连接符 60"/>
          <p:cNvCxnSpPr/>
          <p:nvPr/>
        </p:nvCxnSpPr>
        <p:spPr>
          <a:xfrm flipV="1">
            <a:off x="766763" y="4079875"/>
            <a:ext cx="8107362" cy="38100"/>
          </a:xfrm>
          <a:prstGeom prst="line">
            <a:avLst/>
          </a:prstGeom>
          <a:ln w="38100" cap="flat" cmpd="sng">
            <a:solidFill>
              <a:srgbClr val="CC0000"/>
            </a:solidFill>
            <a:prstDash val="solid"/>
            <a:round/>
            <a:headEnd type="none" w="med" len="med"/>
            <a:tailEnd type="triangle" w="med" len="med"/>
          </a:ln>
        </p:spPr>
      </p:cxnSp>
      <p:sp>
        <p:nvSpPr>
          <p:cNvPr id="79874" name="椭圆 7"/>
          <p:cNvSpPr/>
          <p:nvPr/>
        </p:nvSpPr>
        <p:spPr>
          <a:xfrm>
            <a:off x="1374775" y="3941763"/>
            <a:ext cx="287338" cy="288925"/>
          </a:xfrm>
          <a:prstGeom prst="ellipse">
            <a:avLst/>
          </a:prstGeom>
          <a:solidFill>
            <a:srgbClr val="CC0000"/>
          </a:solidFill>
          <a:ln w="38100">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9" name="椭圆 8"/>
          <p:cNvSpPr>
            <a:spLocks noChangeArrowheads="1"/>
          </p:cNvSpPr>
          <p:nvPr/>
        </p:nvSpPr>
        <p:spPr bwMode="auto">
          <a:xfrm>
            <a:off x="4183857" y="3952875"/>
            <a:ext cx="288925"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876" name="文本框 11"/>
          <p:cNvSpPr txBox="1"/>
          <p:nvPr/>
        </p:nvSpPr>
        <p:spPr>
          <a:xfrm>
            <a:off x="3782219" y="4275138"/>
            <a:ext cx="1247775" cy="319087"/>
          </a:xfrm>
          <a:prstGeom prst="rect">
            <a:avLst/>
          </a:prstGeom>
          <a:noFill/>
          <a:ln w="9525">
            <a:noFill/>
          </a:ln>
        </p:spPr>
        <p:txBody>
          <a:bodyPr wrap="square" anchor="t">
            <a:spAutoFit/>
          </a:bodyPr>
          <a:lstStyle/>
          <a:p>
            <a:pPr lvl="0" indent="0" eaLnBrk="0" hangingPunct="0"/>
            <a:r>
              <a:rPr lang="en-US" altLang="zh-CN" sz="1400" dirty="0" smtClean="0">
                <a:solidFill>
                  <a:srgbClr val="000000"/>
                </a:solidFill>
                <a:latin typeface="微软雅黑" panose="020B0503020204020204" pitchFamily="34" charset="-122"/>
                <a:ea typeface="微软雅黑" panose="020B0503020204020204" pitchFamily="34" charset="-122"/>
              </a:rPr>
              <a:t>2017.1.12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79877" name="椭圆 6"/>
          <p:cNvSpPr/>
          <p:nvPr/>
        </p:nvSpPr>
        <p:spPr>
          <a:xfrm>
            <a:off x="1058863" y="2255838"/>
            <a:ext cx="904875" cy="1308100"/>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统一门户</a:t>
            </a:r>
            <a:r>
              <a:rPr lang="en-US" altLang="zh-CN" sz="1600" dirty="0" smtClean="0">
                <a:solidFill>
                  <a:schemeClr val="bg1"/>
                </a:solidFill>
                <a:latin typeface="微软雅黑" panose="020B0503020204020204" pitchFamily="34" charset="-122"/>
                <a:ea typeface="微软雅黑" panose="020B0503020204020204" pitchFamily="34" charset="-122"/>
              </a:rPr>
              <a:t>2.0</a:t>
            </a:r>
            <a:r>
              <a:rPr lang="zh-CN" altLang="en-US" sz="1600" dirty="0" smtClean="0">
                <a:solidFill>
                  <a:schemeClr val="bg1"/>
                </a:solidFill>
                <a:latin typeface="微软雅黑" panose="020B0503020204020204" pitchFamily="34" charset="-122"/>
                <a:ea typeface="微软雅黑" panose="020B0503020204020204" pitchFamily="34" charset="-122"/>
              </a:rPr>
              <a:t>计划</a:t>
            </a:r>
            <a:endParaRPr lang="en-US" altLang="zh-CN" sz="1600" dirty="0">
              <a:solidFill>
                <a:schemeClr val="bg1"/>
              </a:solidFill>
              <a:latin typeface="微软雅黑" panose="020B0503020204020204" pitchFamily="34" charset="-122"/>
              <a:ea typeface="微软雅黑" panose="020B0503020204020204" pitchFamily="34" charset="-122"/>
            </a:endParaRPr>
          </a:p>
          <a:p>
            <a:pPr lvl="0" indent="0"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p:txBody>
      </p:sp>
      <p:cxnSp>
        <p:nvCxnSpPr>
          <p:cNvPr id="79878" name="直接连接符 4"/>
          <p:cNvCxnSpPr>
            <a:stCxn id="79874" idx="0"/>
          </p:cNvCxnSpPr>
          <p:nvPr/>
        </p:nvCxnSpPr>
        <p:spPr>
          <a:xfrm flipV="1">
            <a:off x="1519238" y="3422650"/>
            <a:ext cx="0" cy="447675"/>
          </a:xfrm>
          <a:prstGeom prst="line">
            <a:avLst/>
          </a:prstGeom>
          <a:ln w="19050" cap="flat" cmpd="sng">
            <a:solidFill>
              <a:srgbClr val="CC0000"/>
            </a:solidFill>
            <a:prstDash val="sysDash"/>
            <a:round/>
            <a:headEnd type="none" w="med" len="med"/>
            <a:tailEnd type="none" w="med" len="med"/>
          </a:ln>
        </p:spPr>
      </p:cxnSp>
      <p:sp>
        <p:nvSpPr>
          <p:cNvPr id="79879" name="文本框 69"/>
          <p:cNvSpPr txBox="1"/>
          <p:nvPr/>
        </p:nvSpPr>
        <p:spPr>
          <a:xfrm>
            <a:off x="2407444" y="4275138"/>
            <a:ext cx="1235075" cy="319087"/>
          </a:xfrm>
          <a:prstGeom prst="rect">
            <a:avLst/>
          </a:prstGeom>
          <a:noFill/>
          <a:ln w="9525">
            <a:noFill/>
          </a:ln>
        </p:spPr>
        <p:txBody>
          <a:bodyPr wrap="square" anchor="t">
            <a:spAutoFit/>
          </a:bodyPr>
          <a:lstStyle/>
          <a:p>
            <a:pPr lvl="0" indent="0" eaLnBrk="0" hangingPunct="0"/>
            <a:r>
              <a:rPr lang="en-US" altLang="zh-CN" sz="1400" dirty="0" smtClean="0">
                <a:solidFill>
                  <a:srgbClr val="000000"/>
                </a:solidFill>
                <a:latin typeface="微软雅黑" panose="020B0503020204020204" pitchFamily="34" charset="-122"/>
                <a:ea typeface="微软雅黑" panose="020B0503020204020204" pitchFamily="34" charset="-122"/>
              </a:rPr>
              <a:t>2017.1.4-5</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79880" name="文本框 11"/>
          <p:cNvSpPr txBox="1"/>
          <p:nvPr/>
        </p:nvSpPr>
        <p:spPr>
          <a:xfrm>
            <a:off x="5306219" y="4275138"/>
            <a:ext cx="1131888" cy="319405"/>
          </a:xfrm>
          <a:prstGeom prst="rect">
            <a:avLst/>
          </a:prstGeom>
          <a:noFill/>
          <a:ln w="9525">
            <a:noFill/>
          </a:ln>
        </p:spPr>
        <p:txBody>
          <a:bodyPr wrap="square" anchor="t">
            <a:spAutoFit/>
          </a:bodyPr>
          <a:lstStyle/>
          <a:p>
            <a:pPr lvl="0" indent="0" eaLnBrk="0" hangingPunct="0"/>
            <a:r>
              <a:rPr lang="en-US" altLang="zh-CN" sz="1400" dirty="0" smtClean="0">
                <a:solidFill>
                  <a:srgbClr val="000000"/>
                </a:solidFill>
                <a:latin typeface="微软雅黑" panose="020B0503020204020204" pitchFamily="34" charset="-122"/>
                <a:ea typeface="微软雅黑" panose="020B0503020204020204" pitchFamily="34" charset="-122"/>
              </a:rPr>
              <a:t>2017.1.12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79881" name="椭圆 6"/>
          <p:cNvSpPr/>
          <p:nvPr/>
        </p:nvSpPr>
        <p:spPr>
          <a:xfrm>
            <a:off x="3782219" y="2528888"/>
            <a:ext cx="906463" cy="1046162"/>
          </a:xfrm>
          <a:prstGeom prst="roundRect">
            <a:avLst>
              <a:gd name="adj" fmla="val 16667"/>
            </a:avLst>
          </a:prstGeom>
          <a:solidFill>
            <a:srgbClr val="F18101"/>
          </a:solidFill>
          <a:ln w="9525">
            <a:noFill/>
          </a:ln>
        </p:spPr>
        <p:txBody>
          <a:bodyPr lIns="0" tIns="0" rIns="0" bIns="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市分管理员培训</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9" name="椭圆 68"/>
          <p:cNvSpPr>
            <a:spLocks noChangeArrowheads="1"/>
          </p:cNvSpPr>
          <p:nvPr/>
        </p:nvSpPr>
        <p:spPr bwMode="auto">
          <a:xfrm>
            <a:off x="5593557" y="3959225"/>
            <a:ext cx="288925"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9883" name="文本框 11"/>
          <p:cNvSpPr txBox="1"/>
          <p:nvPr/>
        </p:nvSpPr>
        <p:spPr>
          <a:xfrm>
            <a:off x="1116013" y="4275138"/>
            <a:ext cx="823912" cy="307975"/>
          </a:xfrm>
          <a:prstGeom prst="rect">
            <a:avLst/>
          </a:prstGeom>
          <a:noFill/>
          <a:ln w="9525">
            <a:noFill/>
          </a:ln>
        </p:spPr>
        <p:txBody>
          <a:bodyPr anchor="t">
            <a:spAutoFit/>
          </a:bodyPr>
          <a:lstStyle/>
          <a:p>
            <a:pPr lvl="0" indent="0" eaLnBrk="0" hangingPunct="0"/>
            <a:r>
              <a:rPr lang="zh-CN" altLang="en-US" sz="1400" dirty="0">
                <a:solidFill>
                  <a:srgbClr val="000000"/>
                </a:solidFill>
                <a:latin typeface="微软雅黑" panose="020B0503020204020204" pitchFamily="34" charset="-122"/>
                <a:ea typeface="微软雅黑" panose="020B0503020204020204" pitchFamily="34" charset="-122"/>
              </a:rPr>
              <a:t>目前</a:t>
            </a:r>
            <a:endParaRPr lang="zh-CN" altLang="en-US" sz="1400" dirty="0">
              <a:solidFill>
                <a:srgbClr val="000000"/>
              </a:solidFill>
              <a:latin typeface="微软雅黑" panose="020B0503020204020204" pitchFamily="34" charset="-122"/>
              <a:ea typeface="微软雅黑" panose="020B0503020204020204" pitchFamily="34" charset="-122"/>
            </a:endParaRPr>
          </a:p>
        </p:txBody>
      </p:sp>
      <p:cxnSp>
        <p:nvCxnSpPr>
          <p:cNvPr id="79884" name="直接连接符 4"/>
          <p:cNvCxnSpPr/>
          <p:nvPr/>
        </p:nvCxnSpPr>
        <p:spPr>
          <a:xfrm flipH="1" flipV="1">
            <a:off x="4325144" y="3508375"/>
            <a:ext cx="3175" cy="450850"/>
          </a:xfrm>
          <a:prstGeom prst="line">
            <a:avLst/>
          </a:prstGeom>
          <a:ln w="19050" cap="flat" cmpd="sng">
            <a:solidFill>
              <a:srgbClr val="CC0000"/>
            </a:solidFill>
            <a:prstDash val="sysDash"/>
            <a:round/>
            <a:headEnd type="none" w="med" len="med"/>
            <a:tailEnd type="none" w="med" len="med"/>
          </a:ln>
        </p:spPr>
      </p:cxnSp>
      <p:cxnSp>
        <p:nvCxnSpPr>
          <p:cNvPr id="79885" name="直接连接符 4"/>
          <p:cNvCxnSpPr/>
          <p:nvPr/>
        </p:nvCxnSpPr>
        <p:spPr>
          <a:xfrm flipH="1" flipV="1">
            <a:off x="5734844" y="3508375"/>
            <a:ext cx="3175" cy="450850"/>
          </a:xfrm>
          <a:prstGeom prst="line">
            <a:avLst/>
          </a:prstGeom>
          <a:ln w="19050" cap="flat" cmpd="sng">
            <a:solidFill>
              <a:srgbClr val="CC0000"/>
            </a:solidFill>
            <a:prstDash val="sysDash"/>
            <a:round/>
            <a:headEnd type="none" w="med" len="med"/>
            <a:tailEnd type="none" w="med" len="med"/>
          </a:ln>
        </p:spPr>
      </p:cxnSp>
      <p:sp>
        <p:nvSpPr>
          <p:cNvPr id="79886" name="矩形 1"/>
          <p:cNvSpPr/>
          <p:nvPr/>
        </p:nvSpPr>
        <p:spPr>
          <a:xfrm>
            <a:off x="219075" y="1196975"/>
            <a:ext cx="8674100" cy="830997"/>
          </a:xfrm>
          <a:prstGeom prst="rect">
            <a:avLst/>
          </a:prstGeom>
          <a:noFill/>
          <a:ln w="9525" cap="flat" cmpd="sng">
            <a:solidFill>
              <a:srgbClr val="D71A21"/>
            </a:solidFill>
            <a:prstDash val="dash"/>
            <a:miter/>
            <a:headEnd type="none" w="med" len="med"/>
            <a:tailEnd type="none" w="med" len="med"/>
          </a:ln>
        </p:spPr>
        <p:txBody>
          <a:bodyPr anchor="t">
            <a:spAutoFit/>
          </a:bodyPr>
          <a:lstStyle/>
          <a:p>
            <a:pPr marL="0" lvl="1">
              <a:lnSpc>
                <a:spcPct val="150000"/>
              </a:lnSpc>
            </a:pPr>
            <a:r>
              <a:rPr lang="zh-CN" altLang="en-US" sz="1600" dirty="0" smtClean="0"/>
              <a:t>统一</a:t>
            </a:r>
            <a:r>
              <a:rPr lang="zh-CN" altLang="en-US" sz="1600" dirty="0"/>
              <a:t>门户</a:t>
            </a:r>
            <a:r>
              <a:rPr lang="en-US" altLang="zh-CN" sz="1600" dirty="0"/>
              <a:t>2.0</a:t>
            </a:r>
            <a:r>
              <a:rPr lang="zh-CN" altLang="en-US" sz="1600" dirty="0"/>
              <a:t>的推广实施步骤。</a:t>
            </a:r>
            <a:r>
              <a:rPr lang="en-US" altLang="zh-CN" sz="1600" dirty="0"/>
              <a:t>1</a:t>
            </a:r>
            <a:r>
              <a:rPr lang="zh-CN" altLang="en-US" sz="1600" dirty="0"/>
              <a:t>月</a:t>
            </a:r>
            <a:r>
              <a:rPr lang="en-US" altLang="zh-CN" sz="1600" dirty="0"/>
              <a:t>4-5</a:t>
            </a:r>
            <a:r>
              <a:rPr lang="zh-CN" altLang="en-US" sz="1600" dirty="0"/>
              <a:t>日组织营业员内测，</a:t>
            </a:r>
            <a:r>
              <a:rPr lang="en-US" altLang="zh-CN" sz="1600" dirty="0"/>
              <a:t>1</a:t>
            </a:r>
            <a:r>
              <a:rPr lang="zh-CN" altLang="en-US" sz="1600" dirty="0"/>
              <a:t>月</a:t>
            </a:r>
            <a:r>
              <a:rPr lang="en-US" altLang="zh-CN" sz="1600" dirty="0" smtClean="0"/>
              <a:t>12-13</a:t>
            </a:r>
            <a:r>
              <a:rPr lang="zh-CN" altLang="en-US" sz="1600" dirty="0" smtClean="0"/>
              <a:t>日</a:t>
            </a:r>
            <a:r>
              <a:rPr lang="zh-CN" altLang="en-US" sz="1600" dirty="0"/>
              <a:t>市分管理员培训、地市营业员培训。</a:t>
            </a:r>
            <a:r>
              <a:rPr lang="en-US" altLang="zh-CN" sz="1600" dirty="0"/>
              <a:t>1</a:t>
            </a:r>
            <a:r>
              <a:rPr lang="zh-CN" altLang="en-US" sz="1600" dirty="0"/>
              <a:t>月</a:t>
            </a:r>
            <a:r>
              <a:rPr lang="en-US" altLang="zh-CN" sz="1600" dirty="0"/>
              <a:t>13</a:t>
            </a:r>
            <a:r>
              <a:rPr lang="zh-CN" altLang="en-US" sz="1600" dirty="0"/>
              <a:t>日</a:t>
            </a:r>
            <a:r>
              <a:rPr lang="en-US" altLang="zh-CN" sz="1600" dirty="0"/>
              <a:t>-18</a:t>
            </a:r>
            <a:r>
              <a:rPr lang="zh-CN" altLang="en-US" sz="1600" dirty="0"/>
              <a:t>日全区自营厅推广，</a:t>
            </a:r>
            <a:r>
              <a:rPr lang="en-US" altLang="zh-CN" sz="1600" dirty="0"/>
              <a:t>2</a:t>
            </a:r>
            <a:r>
              <a:rPr lang="zh-CN" altLang="en-US" sz="1600" dirty="0"/>
              <a:t>月代理厅推广</a:t>
            </a:r>
            <a:endParaRPr lang="en-US" altLang="zh-CN" sz="1600" b="0" dirty="0">
              <a:solidFill>
                <a:srgbClr val="000000"/>
              </a:solidFill>
              <a:latin typeface="微软雅黑" panose="020B0503020204020204" pitchFamily="34" charset="-122"/>
              <a:ea typeface="微软雅黑" panose="020B0503020204020204" pitchFamily="34" charset="-122"/>
            </a:endParaRPr>
          </a:p>
        </p:txBody>
      </p:sp>
      <p:sp>
        <p:nvSpPr>
          <p:cNvPr id="79887" name="椭圆 6"/>
          <p:cNvSpPr/>
          <p:nvPr/>
        </p:nvSpPr>
        <p:spPr>
          <a:xfrm>
            <a:off x="5237957" y="2527300"/>
            <a:ext cx="982662" cy="1036638"/>
          </a:xfrm>
          <a:prstGeom prst="roundRect">
            <a:avLst>
              <a:gd name="adj" fmla="val 16667"/>
            </a:avLst>
          </a:prstGeom>
          <a:solidFill>
            <a:srgbClr val="F18101"/>
          </a:solidFill>
          <a:ln w="9525">
            <a:noFill/>
          </a:ln>
        </p:spPr>
        <p:txBody>
          <a:bodyPr lIns="0" tIns="0" rIns="0" bIns="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地市营业员培训</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9889" name="椭圆 6"/>
          <p:cNvSpPr/>
          <p:nvPr/>
        </p:nvSpPr>
        <p:spPr>
          <a:xfrm>
            <a:off x="2267744" y="2527300"/>
            <a:ext cx="1136650" cy="1036638"/>
          </a:xfrm>
          <a:prstGeom prst="roundRect">
            <a:avLst>
              <a:gd name="adj" fmla="val 16667"/>
            </a:avLst>
          </a:prstGeom>
          <a:solidFill>
            <a:srgbClr val="F18101"/>
          </a:solidFill>
          <a:ln w="9525">
            <a:noFill/>
          </a:ln>
        </p:spPr>
        <p:txBody>
          <a:bodyPr lIns="0" tIns="0" rIns="0" bIns="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组织营业员内测</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79890" name="直接连接符 4"/>
          <p:cNvCxnSpPr/>
          <p:nvPr/>
        </p:nvCxnSpPr>
        <p:spPr>
          <a:xfrm flipH="1" flipV="1">
            <a:off x="2950369" y="3497263"/>
            <a:ext cx="3175" cy="450850"/>
          </a:xfrm>
          <a:prstGeom prst="line">
            <a:avLst/>
          </a:prstGeom>
          <a:ln w="19050" cap="flat" cmpd="sng">
            <a:solidFill>
              <a:srgbClr val="CC0000"/>
            </a:solidFill>
            <a:prstDash val="sysDash"/>
            <a:round/>
            <a:headEnd type="none" w="med" len="med"/>
            <a:tailEnd type="none" w="med" len="med"/>
          </a:ln>
        </p:spPr>
      </p:cxnSp>
      <p:sp>
        <p:nvSpPr>
          <p:cNvPr id="43" name="标题 1"/>
          <p:cNvSpPr txBox="1"/>
          <p:nvPr/>
        </p:nvSpPr>
        <p:spPr>
          <a:xfrm>
            <a:off x="1157288" y="506413"/>
            <a:ext cx="561657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微软雅黑" panose="020B0503020204020204" pitchFamily="34" charset="-122"/>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微软雅黑" panose="020B0503020204020204" pitchFamily="34"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rPr>
              <a:t>步骤实施</a:t>
            </a:r>
            <a:endParaRPr kumimoji="0" lang="zh-CN" altLang="en-US" sz="20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endParaRPr>
          </a:p>
        </p:txBody>
      </p:sp>
      <p:sp>
        <p:nvSpPr>
          <p:cNvPr id="79892" name="文本框 11"/>
          <p:cNvSpPr txBox="1"/>
          <p:nvPr/>
        </p:nvSpPr>
        <p:spPr>
          <a:xfrm>
            <a:off x="6611144" y="4275138"/>
            <a:ext cx="1285875" cy="319087"/>
          </a:xfrm>
          <a:prstGeom prst="rect">
            <a:avLst/>
          </a:prstGeom>
          <a:noFill/>
          <a:ln w="9525">
            <a:noFill/>
          </a:ln>
        </p:spPr>
        <p:txBody>
          <a:bodyPr wrap="square" anchor="t">
            <a:spAutoFit/>
          </a:bodyPr>
          <a:lstStyle/>
          <a:p>
            <a:pPr lvl="0" indent="0" eaLnBrk="0" hangingPunct="0"/>
            <a:r>
              <a:rPr lang="en-US" altLang="zh-CN" sz="1400" dirty="0" smtClean="0">
                <a:solidFill>
                  <a:srgbClr val="000000"/>
                </a:solidFill>
                <a:latin typeface="微软雅黑" panose="020B0503020204020204" pitchFamily="34" charset="-122"/>
                <a:ea typeface="微软雅黑" panose="020B0503020204020204" pitchFamily="34" charset="-122"/>
              </a:rPr>
              <a:t>2017.1.13</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26" name="椭圆 25"/>
          <p:cNvSpPr>
            <a:spLocks noChangeArrowheads="1"/>
          </p:cNvSpPr>
          <p:nvPr/>
        </p:nvSpPr>
        <p:spPr bwMode="auto">
          <a:xfrm>
            <a:off x="7104857" y="3959225"/>
            <a:ext cx="288925"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79894" name="直接连接符 4"/>
          <p:cNvCxnSpPr/>
          <p:nvPr/>
        </p:nvCxnSpPr>
        <p:spPr>
          <a:xfrm flipH="1" flipV="1">
            <a:off x="7246144" y="3508375"/>
            <a:ext cx="3175" cy="450850"/>
          </a:xfrm>
          <a:prstGeom prst="line">
            <a:avLst/>
          </a:prstGeom>
          <a:ln w="19050" cap="flat" cmpd="sng">
            <a:solidFill>
              <a:srgbClr val="CC0000"/>
            </a:solidFill>
            <a:prstDash val="sysDash"/>
            <a:round/>
            <a:headEnd type="none" w="med" len="med"/>
            <a:tailEnd type="none" w="med" len="med"/>
          </a:ln>
        </p:spPr>
      </p:cxnSp>
      <p:sp>
        <p:nvSpPr>
          <p:cNvPr id="79895" name="椭圆 6"/>
          <p:cNvSpPr/>
          <p:nvPr/>
        </p:nvSpPr>
        <p:spPr>
          <a:xfrm>
            <a:off x="6795294" y="2501900"/>
            <a:ext cx="904875" cy="1062038"/>
          </a:xfrm>
          <a:prstGeom prst="roundRect">
            <a:avLst>
              <a:gd name="adj" fmla="val 16667"/>
            </a:avLst>
          </a:prstGeom>
          <a:solidFill>
            <a:srgbClr val="F18101"/>
          </a:solidFill>
          <a:ln w="9525">
            <a:noFill/>
          </a:ln>
        </p:spPr>
        <p:txBody>
          <a:bodyPr lIns="0" tIns="0" rIns="0" bIns="0" anchor="ctr"/>
          <a:lstStyle/>
          <a:p>
            <a:pPr lvl="0" indent="0" algn="ctr" eaLnBrk="1" hangingPunct="1"/>
            <a:r>
              <a:rPr lang="zh-CN" altLang="en-US" sz="1200" dirty="0">
                <a:solidFill>
                  <a:schemeClr val="bg1"/>
                </a:solidFill>
                <a:latin typeface="微软雅黑" panose="020B0503020204020204" pitchFamily="34" charset="-122"/>
                <a:ea typeface="微软雅黑" panose="020B0503020204020204" pitchFamily="34" charset="-122"/>
              </a:rPr>
              <a:t>自营</a:t>
            </a:r>
            <a:r>
              <a:rPr lang="zh-CN" altLang="en-US" sz="1200" dirty="0" smtClean="0">
                <a:solidFill>
                  <a:schemeClr val="bg1"/>
                </a:solidFill>
                <a:latin typeface="微软雅黑" panose="020B0503020204020204" pitchFamily="34" charset="-122"/>
                <a:ea typeface="微软雅黑" panose="020B0503020204020204" pitchFamily="34" charset="-122"/>
              </a:rPr>
              <a:t>厅推广</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79896" name="椭圆 6"/>
          <p:cNvSpPr/>
          <p:nvPr/>
        </p:nvSpPr>
        <p:spPr>
          <a:xfrm>
            <a:off x="2267744" y="2157413"/>
            <a:ext cx="1136650" cy="369887"/>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内测阶段</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9897" name="椭圆 6"/>
          <p:cNvSpPr/>
          <p:nvPr/>
        </p:nvSpPr>
        <p:spPr>
          <a:xfrm>
            <a:off x="3782219" y="2157413"/>
            <a:ext cx="879475" cy="369887"/>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培训</a:t>
            </a:r>
            <a:r>
              <a:rPr lang="zh-CN" altLang="en-US" sz="1600" dirty="0" smtClean="0">
                <a:solidFill>
                  <a:schemeClr val="bg1"/>
                </a:solidFill>
                <a:latin typeface="微软雅黑" panose="020B0503020204020204" pitchFamily="34" charset="-122"/>
                <a:ea typeface="微软雅黑" panose="020B0503020204020204" pitchFamily="34" charset="-122"/>
              </a:rPr>
              <a:t>阶段</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9898" name="椭圆 6"/>
          <p:cNvSpPr/>
          <p:nvPr/>
        </p:nvSpPr>
        <p:spPr>
          <a:xfrm>
            <a:off x="5264944" y="2157413"/>
            <a:ext cx="879475" cy="371475"/>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培训</a:t>
            </a:r>
            <a:r>
              <a:rPr lang="zh-CN" altLang="en-US" sz="1600" dirty="0" smtClean="0">
                <a:solidFill>
                  <a:schemeClr val="bg1"/>
                </a:solidFill>
                <a:latin typeface="微软雅黑" panose="020B0503020204020204" pitchFamily="34" charset="-122"/>
                <a:ea typeface="微软雅黑" panose="020B0503020204020204" pitchFamily="34" charset="-122"/>
              </a:rPr>
              <a:t>阶段</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9899" name="椭圆 6"/>
          <p:cNvSpPr/>
          <p:nvPr/>
        </p:nvSpPr>
        <p:spPr>
          <a:xfrm>
            <a:off x="6795294" y="2157413"/>
            <a:ext cx="879475" cy="371475"/>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推广阶段</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0" name="椭圆 7"/>
          <p:cNvSpPr/>
          <p:nvPr/>
        </p:nvSpPr>
        <p:spPr>
          <a:xfrm>
            <a:off x="2806700" y="3959225"/>
            <a:ext cx="287338" cy="288925"/>
          </a:xfrm>
          <a:prstGeom prst="ellipse">
            <a:avLst/>
          </a:prstGeom>
          <a:solidFill>
            <a:srgbClr val="CC0000"/>
          </a:solidFill>
          <a:ln w="38100">
            <a:noFill/>
          </a:ln>
        </p:spPr>
        <p:txBody>
          <a:bodyPr wrap="none" lIns="0" tIns="0" rIns="0" bIns="0" anchor="ctr"/>
          <a:lstStyle/>
          <a:p>
            <a:pPr lvl="0" indent="0" algn="ctr" eaLnBrk="0" hangingPunct="0"/>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31" name="文本框 11"/>
          <p:cNvSpPr txBox="1"/>
          <p:nvPr/>
        </p:nvSpPr>
        <p:spPr>
          <a:xfrm>
            <a:off x="7750621" y="4250581"/>
            <a:ext cx="1285875" cy="319087"/>
          </a:xfrm>
          <a:prstGeom prst="rect">
            <a:avLst/>
          </a:prstGeom>
          <a:noFill/>
          <a:ln w="9525">
            <a:noFill/>
          </a:ln>
        </p:spPr>
        <p:txBody>
          <a:bodyPr wrap="square" anchor="t">
            <a:spAutoFit/>
          </a:bodyPr>
          <a:lstStyle/>
          <a:p>
            <a:pPr lvl="0" indent="0" eaLnBrk="0" hangingPunct="0"/>
            <a:r>
              <a:rPr lang="en-US" altLang="zh-CN" sz="1400" dirty="0" smtClean="0">
                <a:solidFill>
                  <a:srgbClr val="000000"/>
                </a:solidFill>
                <a:latin typeface="微软雅黑" panose="020B0503020204020204" pitchFamily="34" charset="-122"/>
                <a:ea typeface="微软雅黑" panose="020B0503020204020204" pitchFamily="34" charset="-122"/>
              </a:rPr>
              <a:t>2017.2.13</a:t>
            </a:r>
            <a:endParaRPr lang="en-US" altLang="zh-CN" sz="1400" dirty="0">
              <a:solidFill>
                <a:srgbClr val="000000"/>
              </a:solidFill>
              <a:latin typeface="微软雅黑" panose="020B0503020204020204" pitchFamily="34" charset="-122"/>
              <a:ea typeface="微软雅黑" panose="020B0503020204020204" pitchFamily="34" charset="-122"/>
            </a:endParaRPr>
          </a:p>
        </p:txBody>
      </p:sp>
      <p:sp>
        <p:nvSpPr>
          <p:cNvPr id="32" name="椭圆 31"/>
          <p:cNvSpPr>
            <a:spLocks noChangeArrowheads="1"/>
          </p:cNvSpPr>
          <p:nvPr/>
        </p:nvSpPr>
        <p:spPr bwMode="auto">
          <a:xfrm>
            <a:off x="8244334" y="3934668"/>
            <a:ext cx="288925" cy="287338"/>
          </a:xfrm>
          <a:prstGeom prst="ellipse">
            <a:avLst/>
          </a:prstGeom>
          <a:solidFill>
            <a:schemeClr val="bg1">
              <a:lumMod val="75000"/>
            </a:schemeClr>
          </a:solidFill>
          <a:ln>
            <a:noFill/>
          </a:ln>
        </p:spPr>
        <p:txBody>
          <a:bodyPr wrap="none" lIns="0" tIns="0" rIns="0" bIns="0" anchor="ctr"/>
          <a:lstStyle>
            <a:lvl1pPr>
              <a:defRPr sz="1100" b="1">
                <a:solidFill>
                  <a:schemeClr val="tx1"/>
                </a:solidFill>
                <a:latin typeface="宋体" panose="02010600030101010101" pitchFamily="2" charset="-122"/>
                <a:ea typeface="宋体" panose="02010600030101010101" pitchFamily="2" charset="-122"/>
              </a:defRPr>
            </a:lvl1pPr>
            <a:lvl2pPr marL="742950" indent="-285750">
              <a:defRPr sz="1100" b="1">
                <a:solidFill>
                  <a:schemeClr val="tx1"/>
                </a:solidFill>
                <a:latin typeface="宋体" panose="02010600030101010101" pitchFamily="2" charset="-122"/>
                <a:ea typeface="宋体" panose="02010600030101010101" pitchFamily="2" charset="-122"/>
              </a:defRPr>
            </a:lvl2pPr>
            <a:lvl3pPr marL="1143000" indent="-228600">
              <a:defRPr sz="1100" b="1">
                <a:solidFill>
                  <a:schemeClr val="tx1"/>
                </a:solidFill>
                <a:latin typeface="宋体" panose="02010600030101010101" pitchFamily="2" charset="-122"/>
                <a:ea typeface="宋体" panose="02010600030101010101" pitchFamily="2" charset="-122"/>
              </a:defRPr>
            </a:lvl3pPr>
            <a:lvl4pPr marL="1600200" indent="-228600">
              <a:defRPr sz="1100" b="1">
                <a:solidFill>
                  <a:schemeClr val="tx1"/>
                </a:solidFill>
                <a:latin typeface="宋体" panose="02010600030101010101" pitchFamily="2" charset="-122"/>
                <a:ea typeface="宋体" panose="02010600030101010101" pitchFamily="2" charset="-122"/>
              </a:defRPr>
            </a:lvl4pPr>
            <a:lvl5pPr marL="2057400" indent="-228600">
              <a:defRPr sz="11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1100" b="1">
                <a:solidFill>
                  <a:schemeClr val="tx1"/>
                </a:solidFill>
                <a:latin typeface="宋体" panose="02010600030101010101" pitchFamily="2" charset="-122"/>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3" name="直接连接符 4"/>
          <p:cNvCxnSpPr/>
          <p:nvPr/>
        </p:nvCxnSpPr>
        <p:spPr>
          <a:xfrm flipH="1" flipV="1">
            <a:off x="8385621" y="3483818"/>
            <a:ext cx="3175" cy="450850"/>
          </a:xfrm>
          <a:prstGeom prst="line">
            <a:avLst/>
          </a:prstGeom>
          <a:ln w="19050" cap="flat" cmpd="sng">
            <a:solidFill>
              <a:srgbClr val="CC0000"/>
            </a:solidFill>
            <a:prstDash val="sysDash"/>
            <a:round/>
            <a:headEnd type="none" w="med" len="med"/>
            <a:tailEnd type="none" w="med" len="med"/>
          </a:ln>
        </p:spPr>
      </p:cxnSp>
      <p:sp>
        <p:nvSpPr>
          <p:cNvPr id="34" name="椭圆 6"/>
          <p:cNvSpPr/>
          <p:nvPr/>
        </p:nvSpPr>
        <p:spPr>
          <a:xfrm>
            <a:off x="7934771" y="2477343"/>
            <a:ext cx="904875" cy="1062038"/>
          </a:xfrm>
          <a:prstGeom prst="roundRect">
            <a:avLst>
              <a:gd name="adj" fmla="val 16667"/>
            </a:avLst>
          </a:prstGeom>
          <a:solidFill>
            <a:srgbClr val="F18101"/>
          </a:solidFill>
          <a:ln w="9525">
            <a:noFill/>
          </a:ln>
        </p:spPr>
        <p:txBody>
          <a:bodyPr lIns="0" tIns="0" rIns="0" bIns="0" anchor="ctr"/>
          <a:lstStyle/>
          <a:p>
            <a:pPr lvl="0" indent="0" algn="ctr" eaLnBrk="1" hangingPunct="1"/>
            <a:r>
              <a:rPr lang="zh-CN" altLang="en-US" sz="1200" dirty="0">
                <a:solidFill>
                  <a:schemeClr val="bg1"/>
                </a:solidFill>
                <a:latin typeface="微软雅黑" panose="020B0503020204020204" pitchFamily="34" charset="-122"/>
                <a:ea typeface="微软雅黑" panose="020B0503020204020204" pitchFamily="34" charset="-122"/>
              </a:rPr>
              <a:t>代理</a:t>
            </a:r>
            <a:r>
              <a:rPr lang="zh-CN" altLang="en-US" sz="1200" dirty="0" smtClean="0">
                <a:solidFill>
                  <a:schemeClr val="bg1"/>
                </a:solidFill>
                <a:latin typeface="微软雅黑" panose="020B0503020204020204" pitchFamily="34" charset="-122"/>
                <a:ea typeface="微软雅黑" panose="020B0503020204020204" pitchFamily="34" charset="-122"/>
              </a:rPr>
              <a:t>厅推广</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5" name="椭圆 6"/>
          <p:cNvSpPr/>
          <p:nvPr/>
        </p:nvSpPr>
        <p:spPr>
          <a:xfrm>
            <a:off x="7934771" y="2132856"/>
            <a:ext cx="879475" cy="371475"/>
          </a:xfrm>
          <a:prstGeom prst="roundRect">
            <a:avLst>
              <a:gd name="adj" fmla="val 16667"/>
            </a:avLst>
          </a:prstGeom>
          <a:solidFill>
            <a:srgbClr val="CC0000"/>
          </a:solidFill>
          <a:ln w="38100">
            <a:noFill/>
          </a:ln>
        </p:spPr>
        <p:txBody>
          <a:bodyPr lIns="0" tIns="0" rIns="0" bIns="0" anchor="ctr"/>
          <a:lstStyle/>
          <a:p>
            <a:pPr lvl="0" indent="0"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推广阶段</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323850" y="1471613"/>
          <a:ext cx="8569325" cy="3968749"/>
        </p:xfrm>
        <a:graphic>
          <a:graphicData uri="http://schemas.openxmlformats.org/drawingml/2006/table">
            <a:tbl>
              <a:tblPr>
                <a:tableStyleId>{00A15C55-8517-42AA-B614-E9B94910E393}</a:tableStyleId>
              </a:tblPr>
              <a:tblGrid>
                <a:gridCol w="1296200"/>
                <a:gridCol w="5904913"/>
                <a:gridCol w="1368212"/>
              </a:tblGrid>
              <a:tr h="415986">
                <a:tc>
                  <a:txBody>
                    <a:bodyPr/>
                    <a:lstStyle/>
                    <a:p>
                      <a:pPr algn="ctr" fontAlgn="b"/>
                      <a:r>
                        <a:rPr lang="zh-CN" altLang="en-US" sz="1400" b="1" u="none" strike="noStrike" baseline="0" dirty="0">
                          <a:solidFill>
                            <a:schemeClr val="bg1"/>
                          </a:solidFill>
                          <a:effectLst/>
                          <a:latin typeface="Tahoma" panose="020B0604030504040204" pitchFamily="34" charset="0"/>
                          <a:ea typeface="微软雅黑" panose="020B0503020204020204" pitchFamily="34" charset="-122"/>
                        </a:rPr>
                        <a:t>运维主要工作</a:t>
                      </a:r>
                      <a:endParaRPr lang="zh-CN" altLang="en-US" sz="1400" b="1" i="0" u="none" strike="noStrike" baseline="0" dirty="0">
                        <a:solidFill>
                          <a:schemeClr val="bg1"/>
                        </a:solidFill>
                        <a:effectLst/>
                        <a:latin typeface="Tahoma" panose="020B0604030504040204" pitchFamily="34" charset="0"/>
                        <a:ea typeface="微软雅黑" panose="020B0503020204020204" pitchFamily="34" charset="-122"/>
                      </a:endParaRPr>
                    </a:p>
                  </a:txBody>
                  <a:tcPr marL="8648" marR="8648" marT="8648" marB="0" anchor="ctr">
                    <a:solidFill>
                      <a:srgbClr val="0070C0"/>
                    </a:solidFill>
                  </a:tcPr>
                </a:tc>
                <a:tc>
                  <a:txBody>
                    <a:bodyPr/>
                    <a:lstStyle/>
                    <a:p>
                      <a:pPr algn="ctr" fontAlgn="b"/>
                      <a:r>
                        <a:rPr lang="zh-CN" altLang="en-US" sz="1400" b="1" u="none" strike="noStrike" baseline="0" dirty="0">
                          <a:solidFill>
                            <a:schemeClr val="bg1"/>
                          </a:solidFill>
                          <a:effectLst/>
                          <a:latin typeface="Tahoma" panose="020B0604030504040204" pitchFamily="34" charset="0"/>
                          <a:ea typeface="微软雅黑" panose="020B0503020204020204" pitchFamily="34" charset="-122"/>
                        </a:rPr>
                        <a:t>工作内容</a:t>
                      </a:r>
                      <a:endParaRPr lang="zh-CN" altLang="en-US" sz="1400" b="1" i="0" u="none" strike="noStrike" baseline="0" dirty="0">
                        <a:solidFill>
                          <a:schemeClr val="bg1"/>
                        </a:solidFill>
                        <a:effectLst/>
                        <a:latin typeface="Tahoma" panose="020B0604030504040204" pitchFamily="34" charset="0"/>
                        <a:ea typeface="微软雅黑" panose="020B0503020204020204" pitchFamily="34" charset="-122"/>
                      </a:endParaRPr>
                    </a:p>
                  </a:txBody>
                  <a:tcPr marL="8648" marR="8648" marT="8648" marB="0" anchor="ctr">
                    <a:solidFill>
                      <a:srgbClr val="0070C0"/>
                    </a:solidFill>
                  </a:tcPr>
                </a:tc>
                <a:tc>
                  <a:txBody>
                    <a:bodyPr/>
                    <a:lstStyle/>
                    <a:p>
                      <a:pPr algn="ctr" fontAlgn="b"/>
                      <a:r>
                        <a:rPr lang="zh-CN" altLang="en-US" sz="1400" b="1" u="none" strike="noStrike" baseline="0" dirty="0">
                          <a:solidFill>
                            <a:schemeClr val="bg1"/>
                          </a:solidFill>
                          <a:effectLst/>
                          <a:latin typeface="Tahoma" panose="020B0604030504040204" pitchFamily="34" charset="0"/>
                          <a:ea typeface="微软雅黑" panose="020B0503020204020204" pitchFamily="34" charset="-122"/>
                        </a:rPr>
                        <a:t>处理人员</a:t>
                      </a:r>
                      <a:endParaRPr lang="zh-CN" altLang="en-US" sz="1400" b="1" i="0" u="none" strike="noStrike" baseline="0" dirty="0">
                        <a:solidFill>
                          <a:schemeClr val="bg1"/>
                        </a:solidFill>
                        <a:effectLst/>
                        <a:latin typeface="Tahoma" panose="020B0604030504040204" pitchFamily="34" charset="0"/>
                        <a:ea typeface="微软雅黑" panose="020B0503020204020204" pitchFamily="34" charset="-122"/>
                      </a:endParaRPr>
                    </a:p>
                  </a:txBody>
                  <a:tcPr marL="8648" marR="8648" marT="8648" marB="0" anchor="ctr">
                    <a:solidFill>
                      <a:srgbClr val="0070C0"/>
                    </a:solidFill>
                  </a:tcPr>
                </a:tc>
              </a:tr>
              <a:tr h="694474">
                <a:tc>
                  <a:txBody>
                    <a:bodyPr/>
                    <a:lstStyle/>
                    <a:p>
                      <a:pPr algn="ctr" fontAlgn="ctr"/>
                      <a:r>
                        <a:rPr lang="zh-CN" altLang="en-US" sz="1200" b="1" u="none" strike="noStrike" baseline="0" dirty="0" smtClean="0">
                          <a:effectLst/>
                          <a:latin typeface="Tahoma" panose="020B0604030504040204" pitchFamily="34" charset="0"/>
                          <a:ea typeface="微软雅黑" panose="020B0503020204020204" pitchFamily="34" charset="-122"/>
                        </a:rPr>
                        <a:t>操作及咨询</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l" fontAlgn="ctr">
                        <a:lnSpc>
                          <a:spcPts val="1800"/>
                        </a:lnSpc>
                      </a:pPr>
                      <a:r>
                        <a:rPr lang="en-US" altLang="zh-CN" sz="1200" u="none" strike="noStrike" baseline="0" dirty="0" smtClean="0">
                          <a:effectLst/>
                          <a:latin typeface="Tahoma" panose="020B0604030504040204" pitchFamily="34" charset="0"/>
                          <a:ea typeface="微软雅黑" panose="020B0503020204020204" pitchFamily="34" charset="-122"/>
                        </a:rPr>
                        <a:t>1</a:t>
                      </a:r>
                      <a:r>
                        <a:rPr lang="zh-CN" altLang="en-US" sz="1200" u="none" strike="noStrike" baseline="0" dirty="0" smtClean="0">
                          <a:effectLst/>
                          <a:latin typeface="Tahoma" panose="020B0604030504040204" pitchFamily="34" charset="0"/>
                          <a:ea typeface="微软雅黑" panose="020B0503020204020204" pitchFamily="34" charset="-122"/>
                        </a:rPr>
                        <a:t>、安装咨询。</a:t>
                      </a:r>
                      <a:endParaRPr lang="en-US" altLang="zh-CN" sz="1200" u="none" strike="noStrike" baseline="0" dirty="0" smtClean="0">
                        <a:effectLst/>
                        <a:latin typeface="Tahoma" panose="020B0604030504040204" pitchFamily="34" charset="0"/>
                        <a:ea typeface="微软雅黑" panose="020B0503020204020204" pitchFamily="34" charset="-122"/>
                      </a:endParaRPr>
                    </a:p>
                    <a:p>
                      <a:pPr algn="l" fontAlgn="ctr">
                        <a:lnSpc>
                          <a:spcPts val="1800"/>
                        </a:lnSpc>
                      </a:pPr>
                      <a:r>
                        <a:rPr lang="en-US" altLang="zh-CN" sz="1200" u="none" strike="noStrike" baseline="0" dirty="0" smtClean="0">
                          <a:effectLst/>
                          <a:latin typeface="Tahoma" panose="020B0604030504040204" pitchFamily="34" charset="0"/>
                          <a:ea typeface="微软雅黑" panose="020B0503020204020204" pitchFamily="34" charset="-122"/>
                        </a:rPr>
                        <a:t>2</a:t>
                      </a:r>
                      <a:r>
                        <a:rPr lang="zh-CN" altLang="en-US" sz="1200" u="none" strike="noStrike" baseline="0" dirty="0" smtClean="0">
                          <a:effectLst/>
                          <a:latin typeface="Tahoma" panose="020B0604030504040204" pitchFamily="34" charset="0"/>
                          <a:ea typeface="微软雅黑" panose="020B0503020204020204" pitchFamily="34" charset="-122"/>
                        </a:rPr>
                        <a:t>、业务受理流程咨询。</a:t>
                      </a:r>
                      <a:endParaRPr lang="en-US" altLang="zh-CN" sz="1200" u="none" strike="noStrike" baseline="0" dirty="0" smtClean="0">
                        <a:effectLst/>
                        <a:latin typeface="Tahoma" panose="020B0604030504040204" pitchFamily="34" charset="0"/>
                        <a:ea typeface="微软雅黑" panose="020B0503020204020204" pitchFamily="34" charset="-122"/>
                      </a:endParaRPr>
                    </a:p>
                    <a:p>
                      <a:pPr algn="l" fontAlgn="ctr">
                        <a:lnSpc>
                          <a:spcPts val="1800"/>
                        </a:lnSpc>
                      </a:pPr>
                      <a:r>
                        <a:rPr lang="en-US" altLang="zh-CN" sz="1200" u="none" strike="noStrike" baseline="0" dirty="0" smtClean="0">
                          <a:effectLst/>
                          <a:latin typeface="Tahoma" panose="020B0604030504040204" pitchFamily="34" charset="0"/>
                          <a:ea typeface="微软雅黑" panose="020B0503020204020204" pitchFamily="34" charset="-122"/>
                        </a:rPr>
                        <a:t>3</a:t>
                      </a:r>
                      <a:r>
                        <a:rPr lang="zh-CN" altLang="en-US" sz="1200" u="none" strike="noStrike" baseline="0" dirty="0" smtClean="0">
                          <a:effectLst/>
                          <a:latin typeface="Tahoma" panose="020B0604030504040204" pitchFamily="34" charset="0"/>
                          <a:ea typeface="微软雅黑" panose="020B0503020204020204" pitchFamily="34" charset="-122"/>
                        </a:rPr>
                        <a:t>、政策支持咨询。</a:t>
                      </a:r>
                      <a:endParaRPr lang="zh-CN" altLang="en-US" sz="1200" b="0"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ctr" fontAlgn="b"/>
                      <a:r>
                        <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rPr>
                        <a:t>市信息管理员</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r>
              <a:tr h="867623">
                <a:tc>
                  <a:txBody>
                    <a:bodyPr/>
                    <a:lstStyle/>
                    <a:p>
                      <a:pPr algn="ctr" fontAlgn="ctr"/>
                      <a:r>
                        <a:rPr lang="zh-CN" altLang="en-US" sz="1200" b="1" i="0" u="none" strike="noStrike" baseline="0" dirty="0" smtClean="0">
                          <a:solidFill>
                            <a:schemeClr val="dk1"/>
                          </a:solidFill>
                          <a:effectLst/>
                          <a:latin typeface="Tahoma" panose="020B0604030504040204" pitchFamily="34" charset="0"/>
                          <a:ea typeface="微软雅黑" panose="020B0503020204020204" pitchFamily="34" charset="-122"/>
                        </a:rPr>
                        <a:t>政策及升级通知</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1</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、每次升级内容（新增功能、功能优化、</a:t>
                      </a: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bug</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修复），通过运维群通知。</a:t>
                      </a:r>
                      <a:endPar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endParaRPr>
                    </a:p>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2</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、新政策的通知。</a:t>
                      </a:r>
                      <a:endPar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endParaRPr>
                    </a:p>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3</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、系统故障（云销售系统、外围接口等）应急受理方式以及恢复通知。</a:t>
                      </a:r>
                      <a:endParaRPr lang="zh-CN" altLang="en-US" sz="1200" b="0"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ctr" fontAlgn="b"/>
                      <a:r>
                        <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rPr>
                        <a:t>市信息管理员</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r>
              <a:tr h="694474">
                <a:tc>
                  <a:txBody>
                    <a:bodyPr/>
                    <a:lstStyle/>
                    <a:p>
                      <a:pPr algn="ctr" fontAlgn="ctr"/>
                      <a:r>
                        <a:rPr lang="zh-CN" altLang="en-US" sz="1200" b="1" i="0" u="none" strike="noStrike" baseline="0" dirty="0" smtClean="0">
                          <a:solidFill>
                            <a:schemeClr val="dk1"/>
                          </a:solidFill>
                          <a:effectLst/>
                          <a:latin typeface="Tahoma" panose="020B0604030504040204" pitchFamily="34" charset="0"/>
                          <a:ea typeface="微软雅黑" panose="020B0503020204020204" pitchFamily="34" charset="-122"/>
                        </a:rPr>
                        <a:t>数据配置及处理</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l" fontAlgn="ctr">
                        <a:lnSpc>
                          <a:spcPts val="1800"/>
                        </a:lnSpc>
                      </a:pPr>
                      <a:r>
                        <a:rPr lang="en-US" altLang="zh-CN" sz="1200" u="none" strike="noStrike" baseline="0" dirty="0" smtClean="0">
                          <a:effectLst/>
                          <a:latin typeface="Tahoma" panose="020B0604030504040204" pitchFamily="34" charset="0"/>
                          <a:ea typeface="微软雅黑" panose="020B0503020204020204" pitchFamily="34" charset="-122"/>
                        </a:rPr>
                        <a:t>1</a:t>
                      </a:r>
                      <a:r>
                        <a:rPr lang="zh-CN" altLang="en-US" sz="1200" u="none" strike="noStrike" baseline="0" dirty="0" smtClean="0">
                          <a:effectLst/>
                          <a:latin typeface="Tahoma" panose="020B0604030504040204" pitchFamily="34" charset="0"/>
                          <a:ea typeface="微软雅黑" panose="020B0503020204020204" pitchFamily="34" charset="-122"/>
                        </a:rPr>
                        <a:t>、临时发展人绑定，</a:t>
                      </a:r>
                      <a:r>
                        <a:rPr lang="zh-CN" altLang="en-US" sz="1200" u="none" strike="noStrike" baseline="0" dirty="0">
                          <a:effectLst/>
                          <a:latin typeface="Tahoma" panose="020B0604030504040204" pitchFamily="34" charset="0"/>
                          <a:ea typeface="微软雅黑" panose="020B0503020204020204" pitchFamily="34" charset="-122"/>
                        </a:rPr>
                        <a:t>解绑发展人</a:t>
                      </a:r>
                      <a:r>
                        <a:rPr lang="zh-CN" altLang="en-US" sz="1200" u="none" strike="noStrike" baseline="0" dirty="0" smtClean="0">
                          <a:effectLst/>
                          <a:latin typeface="Tahoma" panose="020B0604030504040204" pitchFamily="34" charset="0"/>
                          <a:ea typeface="微软雅黑" panose="020B0503020204020204" pitchFamily="34" charset="-122"/>
                        </a:rPr>
                        <a:t>，变更云销售绑定手机号，</a:t>
                      </a:r>
                      <a:r>
                        <a:rPr lang="en-US" altLang="zh-CN" sz="1200" u="none" strike="noStrike" baseline="0" dirty="0" smtClean="0">
                          <a:effectLst/>
                          <a:latin typeface="Tahoma" panose="020B0604030504040204" pitchFamily="34" charset="0"/>
                          <a:ea typeface="微软雅黑" panose="020B0503020204020204" pitchFamily="34" charset="-122"/>
                        </a:rPr>
                        <a:t>BSS</a:t>
                      </a:r>
                      <a:r>
                        <a:rPr lang="zh-CN" altLang="en-US" sz="1200" u="none" strike="noStrike" baseline="0" dirty="0" smtClean="0">
                          <a:effectLst/>
                          <a:latin typeface="Tahoma" panose="020B0604030504040204" pitchFamily="34" charset="0"/>
                          <a:ea typeface="微软雅黑" panose="020B0503020204020204" pitchFamily="34" charset="-122"/>
                        </a:rPr>
                        <a:t>密码修改当天同步。</a:t>
                      </a:r>
                      <a:endParaRPr lang="en-US" altLang="zh-CN" sz="1200" u="none" strike="noStrike" baseline="0" dirty="0" smtClean="0">
                        <a:effectLst/>
                        <a:latin typeface="Tahoma" panose="020B0604030504040204" pitchFamily="34" charset="0"/>
                        <a:ea typeface="微软雅黑" panose="020B0503020204020204" pitchFamily="34" charset="-122"/>
                      </a:endParaRPr>
                    </a:p>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2</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、新套餐产品配置</a:t>
                      </a:r>
                      <a:endPar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endParaRPr>
                    </a:p>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3</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、产品包规则配置</a:t>
                      </a:r>
                      <a:endParaRPr lang="zh-CN" altLang="en-US" sz="1200" b="0"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ctr" fontAlgn="ctr"/>
                      <a:r>
                        <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rPr>
                        <a:t>区运维团队</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r>
              <a:tr h="648096">
                <a:tc>
                  <a:txBody>
                    <a:bodyPr/>
                    <a:lstStyle/>
                    <a:p>
                      <a:pPr algn="ctr" fontAlgn="ctr"/>
                      <a:r>
                        <a:rPr lang="en-US" sz="1200" b="1" u="none" strike="noStrike" baseline="0" dirty="0">
                          <a:effectLst/>
                          <a:latin typeface="Tahoma" panose="020B0604030504040204" pitchFamily="34" charset="0"/>
                          <a:ea typeface="微软雅黑" panose="020B0503020204020204" pitchFamily="34" charset="-122"/>
                        </a:rPr>
                        <a:t>BUG</a:t>
                      </a:r>
                      <a:r>
                        <a:rPr lang="zh-CN" altLang="en-US" sz="1200" b="1" u="none" strike="noStrike" baseline="0" dirty="0">
                          <a:effectLst/>
                          <a:latin typeface="Tahoma" panose="020B0604030504040204" pitchFamily="34" charset="0"/>
                          <a:ea typeface="微软雅黑" panose="020B0503020204020204" pitchFamily="34" charset="-122"/>
                        </a:rPr>
                        <a:t>问题处理</a:t>
                      </a:r>
                      <a:endParaRPr lang="zh-CN" altLang="en-US" sz="1200" b="1"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l" fontAlgn="ctr">
                        <a:lnSpc>
                          <a:spcPts val="1800"/>
                        </a:lnSpc>
                      </a:pPr>
                      <a:r>
                        <a:rPr lang="zh-CN" altLang="en-US" sz="1200" u="none" strike="noStrike" baseline="0" dirty="0">
                          <a:effectLst/>
                          <a:latin typeface="Tahoma" panose="020B0604030504040204" pitchFamily="34" charset="0"/>
                          <a:ea typeface="微软雅黑" panose="020B0503020204020204" pitchFamily="34" charset="-122"/>
                        </a:rPr>
                        <a:t>在办理过程中操作正确，但走到收费界面或者是其他界面出现各种报错的</a:t>
                      </a:r>
                      <a:r>
                        <a:rPr lang="en-US" altLang="zh-CN" sz="1200" u="none" strike="noStrike" baseline="0" dirty="0">
                          <a:effectLst/>
                          <a:latin typeface="Tahoma" panose="020B0604030504040204" pitchFamily="34" charset="0"/>
                          <a:ea typeface="微软雅黑" panose="020B0503020204020204" pitchFamily="34" charset="-122"/>
                        </a:rPr>
                        <a:t>BUG</a:t>
                      </a:r>
                      <a:r>
                        <a:rPr lang="zh-CN" altLang="en-US" sz="1200" u="none" strike="noStrike" baseline="0" dirty="0">
                          <a:effectLst/>
                          <a:latin typeface="Tahoma" panose="020B0604030504040204" pitchFamily="34" charset="0"/>
                          <a:ea typeface="微软雅黑" panose="020B0503020204020204" pitchFamily="34" charset="-122"/>
                        </a:rPr>
                        <a:t>，及时记录</a:t>
                      </a:r>
                      <a:r>
                        <a:rPr lang="en-US" altLang="zh-CN" sz="1200" u="none" strike="noStrike" baseline="0" dirty="0">
                          <a:effectLst/>
                          <a:latin typeface="Tahoma" panose="020B0604030504040204" pitchFamily="34" charset="0"/>
                          <a:ea typeface="微软雅黑" panose="020B0503020204020204" pitchFamily="34" charset="-122"/>
                        </a:rPr>
                        <a:t>BUG</a:t>
                      </a:r>
                      <a:r>
                        <a:rPr lang="zh-CN" altLang="en-US" sz="1200" u="none" strike="noStrike" baseline="0" dirty="0">
                          <a:effectLst/>
                          <a:latin typeface="Tahoma" panose="020B0604030504040204" pitchFamily="34" charset="0"/>
                          <a:ea typeface="微软雅黑" panose="020B0503020204020204" pitchFamily="34" charset="-122"/>
                        </a:rPr>
                        <a:t>，进入</a:t>
                      </a:r>
                      <a:r>
                        <a:rPr lang="en-US" altLang="zh-CN" sz="1200" u="none" strike="noStrike" baseline="0" dirty="0">
                          <a:effectLst/>
                          <a:latin typeface="Tahoma" panose="020B0604030504040204" pitchFamily="34" charset="0"/>
                          <a:ea typeface="微软雅黑" panose="020B0503020204020204" pitchFamily="34" charset="-122"/>
                        </a:rPr>
                        <a:t>BUG</a:t>
                      </a:r>
                      <a:r>
                        <a:rPr lang="zh-CN" altLang="en-US" sz="1200" u="none" strike="noStrike" baseline="0" dirty="0">
                          <a:effectLst/>
                          <a:latin typeface="Tahoma" panose="020B0604030504040204" pitchFamily="34" charset="0"/>
                          <a:ea typeface="微软雅黑" panose="020B0503020204020204" pitchFamily="34" charset="-122"/>
                        </a:rPr>
                        <a:t>处理平台。（同时要跟踪处理完成情况）回复营业员先去原系统办理。</a:t>
                      </a:r>
                      <a:endParaRPr lang="zh-CN" altLang="en-US" sz="1200" b="0" i="0" u="none" strike="noStrike" baseline="0" dirty="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ctr" fontAlgn="b"/>
                      <a:r>
                        <a:rPr lang="zh-CN" altLang="en-US" sz="1200" b="1" dirty="0" smtClean="0">
                          <a:solidFill>
                            <a:srgbClr val="000000"/>
                          </a:solidFill>
                          <a:effectLst/>
                          <a:latin typeface="Tahoma" panose="020B0604030504040204" pitchFamily="34" charset="0"/>
                          <a:ea typeface="微软雅黑" panose="020B0503020204020204" pitchFamily="34" charset="-122"/>
                          <a:sym typeface="+mn-ea"/>
                        </a:rPr>
                        <a:t>区运维团队</a:t>
                      </a:r>
                      <a:endPar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r>
              <a:tr h="648096">
                <a:tc>
                  <a:txBody>
                    <a:bodyPr/>
                    <a:lstStyle/>
                    <a:p>
                      <a:pPr marL="0" marR="0" indent="0" algn="ctr" defTabSz="914400" rtl="0" eaLnBrk="1" fontAlgn="ctr" latinLnBrk="0" hangingPunct="1">
                        <a:lnSpc>
                          <a:spcPct val="100000"/>
                        </a:lnSpc>
                        <a:spcBef>
                          <a:spcPts val="0"/>
                        </a:spcBef>
                        <a:spcAft>
                          <a:spcPts val="0"/>
                        </a:spcAft>
                        <a:buClrTx/>
                        <a:buSzTx/>
                        <a:buFontTx/>
                        <a:buNone/>
                        <a:defRPr/>
                      </a:pPr>
                      <a:r>
                        <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rPr>
                        <a:t>系统故障处理</a:t>
                      </a:r>
                      <a:endPar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1</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、云销售系统故障包括：主机、应用、数据库、网络等故障处理。</a:t>
                      </a:r>
                      <a:endPar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endParaRPr>
                    </a:p>
                    <a:p>
                      <a:pPr algn="l" fontAlgn="ctr">
                        <a:lnSpc>
                          <a:spcPts val="1800"/>
                        </a:lnSpc>
                      </a:pPr>
                      <a:r>
                        <a:rPr lang="en-US" altLang="zh-CN" sz="1200" b="0" i="0" u="none" strike="noStrike" baseline="0" dirty="0" smtClean="0">
                          <a:solidFill>
                            <a:srgbClr val="000000"/>
                          </a:solidFill>
                          <a:effectLst/>
                          <a:latin typeface="Tahoma" panose="020B0604030504040204" pitchFamily="34" charset="0"/>
                          <a:ea typeface="微软雅黑" panose="020B0503020204020204" pitchFamily="34" charset="-122"/>
                        </a:rPr>
                        <a:t>2</a:t>
                      </a:r>
                      <a:r>
                        <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rPr>
                        <a:t>、其他外围系统、接口故障影响云销售业务受理通知及处理。</a:t>
                      </a:r>
                      <a:endParaRPr lang="zh-CN" altLang="en-US" sz="1200" b="0" i="0" u="none" strike="noStrike" baseline="0" dirty="0" smtClean="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c>
                  <a:txBody>
                    <a:bodyPr/>
                    <a:lstStyle/>
                    <a:p>
                      <a:pPr marL="0" marR="0" indent="0" algn="ctr" defTabSz="914400" rtl="0" eaLnBrk="1" fontAlgn="b" latinLnBrk="0" hangingPunct="1">
                        <a:lnSpc>
                          <a:spcPct val="100000"/>
                        </a:lnSpc>
                        <a:spcBef>
                          <a:spcPts val="0"/>
                        </a:spcBef>
                        <a:spcAft>
                          <a:spcPts val="0"/>
                        </a:spcAft>
                        <a:buClrTx/>
                        <a:buSzTx/>
                        <a:buFontTx/>
                        <a:buNone/>
                        <a:defRPr/>
                      </a:pPr>
                      <a:r>
                        <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rPr>
                        <a:t>区运维团队</a:t>
                      </a:r>
                      <a:endParaRPr lang="zh-CN" altLang="en-US" sz="1200" b="1" i="0" u="none" strike="noStrike" baseline="0" dirty="0" smtClean="0">
                        <a:solidFill>
                          <a:srgbClr val="000000"/>
                        </a:solidFill>
                        <a:effectLst/>
                        <a:latin typeface="Tahoma" panose="020B0604030504040204" pitchFamily="34" charset="0"/>
                        <a:ea typeface="微软雅黑" panose="020B0503020204020204" pitchFamily="34" charset="-122"/>
                      </a:endParaRPr>
                    </a:p>
                  </a:txBody>
                  <a:tcPr marL="8648" marR="8648" marT="8648" marB="0" anchor="ctr"/>
                </a:tc>
              </a:tr>
            </a:tbl>
          </a:graphicData>
        </a:graphic>
      </p:graphicFrame>
      <p:sp>
        <p:nvSpPr>
          <p:cNvPr id="7" name="标题 1"/>
          <p:cNvSpPr>
            <a:spLocks noGrp="1"/>
          </p:cNvSpPr>
          <p:nvPr>
            <p:ph type="title"/>
          </p:nvPr>
        </p:nvSpPr>
        <p:spPr>
          <a:xfrm>
            <a:off x="1187450" y="476250"/>
            <a:ext cx="5616575" cy="56673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00" b="1" i="0" u="none" strike="noStrike" kern="1200" cap="none" spc="0" normalizeH="0" baseline="0" noProof="0" dirty="0" smtClean="0">
                <a:ln>
                  <a:noFill/>
                </a:ln>
                <a:solidFill>
                  <a:srgbClr val="7F7F7F"/>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zh-CN" altLang="en-US" sz="2000" b="1" i="0" u="none" strike="noStrike" kern="1200" cap="none" spc="0" normalizeH="0" baseline="0" noProof="0" dirty="0">
              <a:ln>
                <a:noFill/>
              </a:ln>
              <a:solidFill>
                <a:srgbClr val="7F7F7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142875" y="2341563"/>
            <a:ext cx="8858250" cy="1446213"/>
          </a:xfrm>
          <a:prstGeom prst="rect">
            <a:avLst/>
          </a:prstGeom>
          <a:noFill/>
          <a:ln w="9525">
            <a:noFill/>
            <a:miter lim="800000"/>
          </a:ln>
          <a:effectLst>
            <a:outerShdw dist="35921" dir="2700000" algn="ctr" rotWithShape="0">
              <a:srgbClr val="808080">
                <a:alpha val="50000"/>
              </a:srgbClr>
            </a:outerShdw>
          </a:effectLst>
        </p:spPr>
        <p:txBody>
          <a:bodyPr lIns="91432" tIns="45716" rIns="91432" bIns="45716">
            <a:spAutoFit/>
          </a:body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8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rPr>
              <a:t>谢谢</a:t>
            </a:r>
            <a:endParaRPr kumimoji="0" lang="zh-CN" altLang="en-US" sz="8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华文新魏" panose="02010800040101010101" pitchFamily="2" charset="-122"/>
              <a:ea typeface="华文新魏" panose="02010800040101010101" pitchFamily="2" charset="-122"/>
              <a:cs typeface="+mn-cs"/>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87450" y="549275"/>
            <a:ext cx="576103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dirty="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云销售系统实现功能</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276225" y="2465388"/>
            <a:ext cx="4151313" cy="1795463"/>
          </a:xfrm>
          <a:prstGeom prst="rect">
            <a:avLst/>
          </a:prstGeom>
          <a:noFill/>
          <a:ln w="38100" cap="flat" cmpd="sng" algn="ctr">
            <a:solidFill>
              <a:srgbClr val="4F6D77"/>
            </a:solidFill>
            <a:prstDash val="solid"/>
          </a:ln>
          <a:effectLst/>
        </p:spPr>
        <p:txBody>
          <a:bodyPr anchor="ctr"/>
          <a:lstStyle/>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endPar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lvl="0" indent="-171450" rtl="0" eaLnBrk="0" fontAlgn="auto" hangingPunct="0">
              <a:lnSpc>
                <a:spcPct val="150000"/>
              </a:lnSpc>
              <a:spcBef>
                <a:spcPts val="0"/>
              </a:spcBef>
              <a:spcAft>
                <a:spcPts val="0"/>
              </a:spcAft>
              <a:buFont typeface="Arial" panose="020B0604020202020204" pitchFamily="34" charset="0"/>
              <a:buChar char="•"/>
              <a:defRPr/>
            </a:pP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单卡开户、</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合约开户（含快速业务办理），产品变更（</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，套餐变更（</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，补换卡（</a:t>
            </a: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2/3G</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），停开机漫游（</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2/3G</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，老用户优惠购机</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 </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，老用户续约</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2/3/4G</a:t>
            </a:r>
            <a:r>
              <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，集团</a:t>
            </a:r>
            <a:r>
              <a:rPr lang="en-US" altLang="zh-CN" sz="1200" b="0" kern="0" dirty="0" smtClean="0">
                <a:solidFill>
                  <a:srgbClr val="000000"/>
                </a:solidFill>
                <a:latin typeface="微软雅黑" panose="020B0503020204020204" pitchFamily="34" charset="-122"/>
                <a:ea typeface="微软雅黑" panose="020B0503020204020204" pitchFamily="34" charset="-122"/>
                <a:cs typeface="+mn-cs"/>
              </a:rPr>
              <a:t>3G</a:t>
            </a:r>
            <a:r>
              <a:rPr lang="zh-CN" altLang="en-US" sz="1200" b="0" kern="0" dirty="0">
                <a:solidFill>
                  <a:srgbClr val="000000"/>
                </a:solidFill>
                <a:latin typeface="微软雅黑" panose="020B0503020204020204" pitchFamily="34" charset="-122"/>
                <a:ea typeface="微软雅黑" panose="020B0503020204020204" pitchFamily="34" charset="-122"/>
                <a:cs typeface="+mn-cs"/>
              </a:rPr>
              <a:t>新用户办理合约，沃易得</a:t>
            </a:r>
            <a:r>
              <a:rPr lang="en-US" altLang="zh-CN" sz="1200" b="0" kern="0" dirty="0">
                <a:solidFill>
                  <a:srgbClr val="000000"/>
                </a:solidFill>
                <a:latin typeface="微软雅黑" panose="020B0503020204020204" pitchFamily="34" charset="-122"/>
                <a:ea typeface="微软雅黑" panose="020B0503020204020204" pitchFamily="34" charset="-122"/>
                <a:cs typeface="+mn-cs"/>
              </a:rPr>
              <a:t>2.0</a:t>
            </a:r>
            <a:r>
              <a:rPr lang="zh-CN" altLang="en-US" sz="1200" b="0" kern="0" dirty="0">
                <a:solidFill>
                  <a:srgbClr val="000000"/>
                </a:solidFill>
                <a:latin typeface="微软雅黑" panose="020B0503020204020204" pitchFamily="34" charset="-122"/>
                <a:ea typeface="微软雅黑" panose="020B0503020204020204" pitchFamily="34" charset="-122"/>
                <a:cs typeface="+mn-cs"/>
              </a:rPr>
              <a:t>（</a:t>
            </a:r>
            <a:r>
              <a:rPr lang="en-US" altLang="zh-CN" sz="1200" b="0" kern="0" dirty="0">
                <a:solidFill>
                  <a:srgbClr val="000000"/>
                </a:solidFill>
                <a:latin typeface="微软雅黑" panose="020B0503020204020204" pitchFamily="34" charset="-122"/>
                <a:ea typeface="微软雅黑" panose="020B0503020204020204" pitchFamily="34" charset="-122"/>
                <a:cs typeface="+mn-cs"/>
              </a:rPr>
              <a:t>3G</a:t>
            </a:r>
            <a:r>
              <a:rPr lang="zh-CN" altLang="en-US" sz="1200" b="0" kern="0" dirty="0">
                <a:solidFill>
                  <a:srgbClr val="000000"/>
                </a:solidFill>
                <a:latin typeface="微软雅黑" panose="020B0503020204020204" pitchFamily="34" charset="-122"/>
                <a:ea typeface="微软雅黑" panose="020B0503020204020204" pitchFamily="34" charset="-122"/>
                <a:cs typeface="+mn-cs"/>
              </a:rPr>
              <a:t>老用户</a:t>
            </a:r>
            <a:r>
              <a:rPr lang="zh-CN" altLang="en-US" sz="1200" b="0" kern="0" dirty="0" smtClean="0">
                <a:solidFill>
                  <a:srgbClr val="000000"/>
                </a:solidFill>
                <a:latin typeface="微软雅黑" panose="020B0503020204020204" pitchFamily="34" charset="-122"/>
                <a:ea typeface="微软雅黑" panose="020B0503020204020204" pitchFamily="34" charset="-122"/>
                <a:cs typeface="+mn-cs"/>
              </a:rPr>
              <a:t>）</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推荐录入、推荐订单、推荐单</a:t>
            </a:r>
            <a:r>
              <a:rPr kumimoji="0" lang="zh-CN"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开户</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实</a:t>
            </a: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名返</a:t>
            </a:r>
            <a:r>
              <a:rPr kumimoji="0" lang="zh-CN"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档</a:t>
            </a:r>
            <a:endParaRPr kumimoji="0" lang="zh-CN" altLang="zh-CN"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补换卡</a:t>
            </a:r>
            <a:endParaRPr kumimoji="0" lang="en-US" altLang="zh-CN"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1095375" y="2198688"/>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移动业务办理功能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4716463" y="2465388"/>
            <a:ext cx="4151313" cy="1795463"/>
          </a:xfrm>
          <a:prstGeom prst="rect">
            <a:avLst/>
          </a:prstGeom>
          <a:noFill/>
          <a:ln w="38100" cap="flat" cmpd="sng" algn="ctr">
            <a:solidFill>
              <a:srgbClr val="4F6D77"/>
            </a:solidFill>
            <a:prstDash val="solid"/>
          </a:ln>
          <a:effectLst/>
        </p:spPr>
        <p:txBody>
          <a:bodyPr anchor="ctr"/>
          <a:lstStyle/>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宽带</a:t>
            </a:r>
            <a:endPar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沃家庭（新装；同装）</a:t>
            </a:r>
            <a:endPar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沃</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TV</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智慧沃</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家一键开户（</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新开多</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4G+</a:t>
            </a: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新开宽带；组合新装）</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5535613" y="2198688"/>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融合业务办理功能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250825" y="4743450"/>
            <a:ext cx="4151313" cy="1820863"/>
          </a:xfrm>
          <a:prstGeom prst="rect">
            <a:avLst/>
          </a:prstGeom>
          <a:noFill/>
          <a:ln w="38100" cap="flat" cmpd="sng" algn="ctr">
            <a:solidFill>
              <a:srgbClr val="4F6D77"/>
            </a:solidFill>
            <a:prstDash val="solid"/>
          </a:ln>
          <a:effectLst/>
        </p:spPr>
        <p:txBody>
          <a:bodyPr anchor="ctr"/>
          <a:lstStyle/>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单开宽带、订单查询等</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缴费、</a:t>
            </a: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缴营业款、缴费日志</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生活缴费（水电费；有线电视费）</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支付宝支付</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1071563" y="4476750"/>
            <a:ext cx="2511425"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宽带及缴费统计功能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4691063" y="4743450"/>
            <a:ext cx="4151313" cy="1820863"/>
          </a:xfrm>
          <a:prstGeom prst="rect">
            <a:avLst/>
          </a:prstGeom>
          <a:noFill/>
          <a:ln w="38100" cap="flat" cmpd="sng" algn="ctr">
            <a:solidFill>
              <a:srgbClr val="4F6D77"/>
            </a:solidFill>
            <a:prstDash val="solid"/>
          </a:ln>
          <a:effectLst/>
        </p:spPr>
        <p:txBody>
          <a:bodyPr anchor="ctr"/>
          <a:lstStyle/>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提现审核、</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端报表，</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端后台审批、手机动态登陆等</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APP</a:t>
            </a:r>
            <a:r>
              <a:rPr kumimoji="0" lang="zh-CN"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统一升级，全面支持</a:t>
            </a: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ANDROID,IOS</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客户现场实名</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认证</a:t>
            </a:r>
            <a:endParaRPr kumimoji="0" lang="en-US" altLang="zh-CN"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914400" rtl="0" eaLnBrk="0" fontAlgn="auto" latinLnBrk="0" hangingPunct="0">
              <a:lnSpc>
                <a:spcPct val="150000"/>
              </a:lnSpc>
              <a:spcBef>
                <a:spcPts val="0"/>
              </a:spcBef>
              <a:spcAft>
                <a:spcPts val="0"/>
              </a:spcAft>
              <a:buClrTx/>
              <a:buSzTx/>
              <a:buFont typeface="Arial" panose="020B0604020202020204" pitchFamily="34" charset="0"/>
              <a:buChar char="•"/>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沃创</a:t>
            </a:r>
            <a:r>
              <a:rPr kumimoji="0" lang="zh-CN" altLang="en-US" sz="1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富协同开户</a:t>
            </a:r>
            <a:endPar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5510213" y="4476750"/>
            <a:ext cx="2513013" cy="450850"/>
          </a:xfrm>
          <a:prstGeom prst="rect">
            <a:avLst/>
          </a:prstGeom>
          <a:solidFill>
            <a:srgbClr val="D71A20"/>
          </a:solidFill>
          <a:ln w="25400" cap="flat" cmpd="sng" algn="ctr">
            <a:noFill/>
            <a:prstDash val="solid"/>
          </a:ln>
          <a:effectLst/>
        </p:spPr>
        <p:txBody>
          <a:bodyPr anchor="ct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其他功能</a:t>
            </a:r>
            <a:endPar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46" name="矩形 1"/>
          <p:cNvSpPr/>
          <p:nvPr/>
        </p:nvSpPr>
        <p:spPr>
          <a:xfrm>
            <a:off x="250825" y="1268413"/>
            <a:ext cx="8642350" cy="785812"/>
          </a:xfrm>
          <a:prstGeom prst="rect">
            <a:avLst/>
          </a:prstGeom>
          <a:noFill/>
          <a:ln w="9525" cap="flat" cmpd="sng">
            <a:solidFill>
              <a:srgbClr val="D71A20"/>
            </a:solidFill>
            <a:prstDash val="dash"/>
            <a:miter/>
            <a:headEnd type="none" w="med" len="med"/>
            <a:tailEnd type="none" w="med" len="med"/>
          </a:ln>
        </p:spPr>
        <p:txBody>
          <a:bodyPr anchor="t">
            <a:spAutoFit/>
          </a:bodyPr>
          <a:lstStyle/>
          <a:p>
            <a:pPr lvl="0" indent="0" eaLnBrk="0" hangingPunct="0">
              <a:lnSpc>
                <a:spcPct val="150000"/>
              </a:lnSpc>
            </a:pPr>
            <a:r>
              <a:rPr lang="zh-CN" altLang="en-US" sz="1600" b="0" dirty="0">
                <a:solidFill>
                  <a:srgbClr val="000000"/>
                </a:solidFill>
                <a:latin typeface="Tahoma" panose="020B0604030504040204" pitchFamily="34" charset="0"/>
                <a:ea typeface="微软雅黑" panose="020B0503020204020204" pitchFamily="34" charset="-122"/>
              </a:rPr>
              <a:t>云销售系统已经在</a:t>
            </a:r>
            <a:r>
              <a:rPr lang="en-US" altLang="zh-CN" sz="1600" b="0" dirty="0">
                <a:solidFill>
                  <a:srgbClr val="000000"/>
                </a:solidFill>
                <a:latin typeface="Tahoma" panose="020B0604030504040204" pitchFamily="34" charset="0"/>
                <a:ea typeface="微软雅黑" panose="020B0503020204020204" pitchFamily="34" charset="-122"/>
              </a:rPr>
              <a:t>PC</a:t>
            </a:r>
            <a:r>
              <a:rPr lang="zh-CN" altLang="en-US" sz="1600" b="0" dirty="0">
                <a:solidFill>
                  <a:srgbClr val="000000"/>
                </a:solidFill>
                <a:latin typeface="Tahoma" panose="020B0604030504040204" pitchFamily="34" charset="0"/>
                <a:ea typeface="微软雅黑" panose="020B0503020204020204" pitchFamily="34" charset="-122"/>
              </a:rPr>
              <a:t>端、手机</a:t>
            </a:r>
            <a:r>
              <a:rPr lang="en-US" altLang="zh-CN" sz="1600" b="0" dirty="0">
                <a:solidFill>
                  <a:srgbClr val="000000"/>
                </a:solidFill>
                <a:latin typeface="Tahoma" panose="020B0604030504040204" pitchFamily="34" charset="0"/>
                <a:ea typeface="微软雅黑" panose="020B0503020204020204" pitchFamily="34" charset="-122"/>
              </a:rPr>
              <a:t>APP</a:t>
            </a:r>
            <a:r>
              <a:rPr lang="zh-CN" altLang="en-US" sz="1600" b="0" dirty="0">
                <a:solidFill>
                  <a:srgbClr val="000000"/>
                </a:solidFill>
                <a:latin typeface="Tahoma" panose="020B0604030504040204" pitchFamily="34" charset="0"/>
                <a:ea typeface="微软雅黑" panose="020B0503020204020204" pitchFamily="34" charset="-122"/>
              </a:rPr>
              <a:t>、自助终端上分别实现了移动业务、融合业务、宽带业务等多种业务办理功能。</a:t>
            </a:r>
            <a:endParaRPr lang="zh-CN" altLang="en-US" sz="1600" b="0" dirty="0">
              <a:solidFill>
                <a:srgbClr val="000000"/>
              </a:solidFill>
              <a:latin typeface="Tahoma" panose="020B060403050404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201738" y="404813"/>
            <a:ext cx="59626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目录</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AutoShape 6"/>
          <p:cNvSpPr>
            <a:spLocks noChangeArrowheads="1"/>
          </p:cNvSpPr>
          <p:nvPr/>
        </p:nvSpPr>
        <p:spPr bwMode="auto">
          <a:xfrm>
            <a:off x="1012825" y="4510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3</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云销售建设效果</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15363" name="AutoShape 6"/>
          <p:cNvSpPr/>
          <p:nvPr/>
        </p:nvSpPr>
        <p:spPr>
          <a:xfrm>
            <a:off x="1012825" y="1412875"/>
            <a:ext cx="6970713" cy="466725"/>
          </a:xfrm>
          <a:prstGeom prst="roundRect">
            <a:avLst>
              <a:gd name="adj" fmla="val 16667"/>
            </a:avLst>
          </a:prstGeom>
          <a:solidFill>
            <a:srgbClr val="D71A20"/>
          </a:solidFill>
          <a:ln w="9525" cap="flat" cmpd="sng">
            <a:solidFill>
              <a:srgbClr val="C2C2C2"/>
            </a:solidFill>
            <a:prstDash val="solid"/>
            <a:bevel/>
            <a:headEnd type="none" w="med" len="med"/>
            <a:tailEnd type="none" w="med" len="med"/>
          </a:ln>
        </p:spPr>
        <p:txBody>
          <a:bodyPr anchor="ctr"/>
          <a:lstStyle/>
          <a:p>
            <a:pPr lvl="0" indent="0" eaLnBrk="1" hangingPunct="1"/>
            <a:r>
              <a:rPr lang="zh-CN" altLang="en-US" sz="2000" dirty="0">
                <a:solidFill>
                  <a:srgbClr val="000000"/>
                </a:solidFill>
                <a:latin typeface="微软雅黑" panose="020B0503020204020204" pitchFamily="34" charset="-122"/>
                <a:ea typeface="微软雅黑" panose="020B0503020204020204" pitchFamily="34" charset="-122"/>
              </a:rPr>
              <a:t> 0</a:t>
            </a:r>
            <a:r>
              <a:rPr lang="en-US" altLang="zh-CN" sz="2000" dirty="0">
                <a:solidFill>
                  <a:srgbClr val="000000"/>
                </a:solidFill>
                <a:latin typeface="微软雅黑" panose="020B0503020204020204" pitchFamily="34" charset="-122"/>
                <a:ea typeface="微软雅黑" panose="020B0503020204020204" pitchFamily="34" charset="-122"/>
              </a:rPr>
              <a:t>1 </a:t>
            </a:r>
            <a:r>
              <a:rPr lang="zh-CN" altLang="en-US" sz="2000" dirty="0">
                <a:solidFill>
                  <a:srgbClr val="000000"/>
                </a:solidFill>
                <a:latin typeface="微软雅黑" panose="020B0503020204020204" pitchFamily="34" charset="-122"/>
                <a:ea typeface="微软雅黑" panose="020B0503020204020204" pitchFamily="34" charset="-122"/>
              </a:rPr>
              <a:t>/ 云销售介绍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12825" y="1893888"/>
            <a:ext cx="6969125" cy="2308225"/>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云销售建设背景与历程</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1.2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云销售整体架构及功能</a:t>
            </a: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 </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1" i="0" u="none" strike="noStrike" kern="0" cap="none" spc="0" normalizeH="0" baseline="0" noProof="0" dirty="0" smtClean="0">
                <a:ln>
                  <a:noFill/>
                </a:ln>
                <a:solidFill>
                  <a:srgbClr val="D71A20"/>
                </a:solidFill>
                <a:effectLst/>
                <a:uLnTx/>
                <a:uFillTx/>
                <a:latin typeface="微软雅黑" panose="020B0503020204020204" pitchFamily="34" charset="-122"/>
                <a:ea typeface="微软雅黑" panose="020B0503020204020204" pitchFamily="34" charset="-122"/>
                <a:cs typeface="+mn-cs"/>
              </a:rPr>
              <a:t>1.3 </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云销售</a:t>
            </a:r>
            <a:r>
              <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PC/APP</a:t>
            </a:r>
            <a:r>
              <a:rPr kumimoji="0" lang="zh-CN" altLang="en-US"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rPr>
              <a:t>端</a:t>
            </a:r>
            <a:endParaRPr kumimoji="0" lang="en-US" altLang="zh-CN" sz="1600" b="1" i="0" u="none" strike="noStrike" kern="0" cap="none" spc="0" normalizeH="0" baseline="0" noProof="0" dirty="0">
              <a:ln>
                <a:noFill/>
              </a:ln>
              <a:solidFill>
                <a:srgbClr val="D71A20"/>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沃受理统一门户</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.5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自助销售终端介绍</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1</a:t>
            </a:r>
            <a:r>
              <a:rPr kumimoji="0" lang="en-US" altLang="zh-CN" sz="1600" b="0" i="0" u="none" strike="noStrike" kern="0" cap="none" spc="0" normalizeH="0" baseline="0" noProof="0" dirty="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.6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商品中心</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7" name="AutoShape 6"/>
          <p:cNvSpPr>
            <a:spLocks noChangeArrowheads="1"/>
          </p:cNvSpPr>
          <p:nvPr/>
        </p:nvSpPr>
        <p:spPr bwMode="auto">
          <a:xfrm>
            <a:off x="1012825" y="5145088"/>
            <a:ext cx="6969125" cy="468313"/>
          </a:xfrm>
          <a:prstGeom prst="roundRect">
            <a:avLst>
              <a:gd name="adj" fmla="val 16667"/>
            </a:avLst>
          </a:prstGeom>
          <a:solidFill>
            <a:srgbClr val="FFFFFF"/>
          </a:solidFill>
          <a:ln w="9525">
            <a:solidFill>
              <a:srgbClr val="C2C2C2"/>
            </a:solid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0</a:t>
            </a:r>
            <a:r>
              <a:rPr kumimoji="0" lang="en-US" altLang="zh-CN" sz="2000" b="0" i="1" u="none" strike="noStrike" kern="0" cap="none" spc="0" normalizeH="0" baseline="0" noProof="0" dirty="0">
                <a:ln>
                  <a:noFill/>
                </a:ln>
                <a:solidFill>
                  <a:srgbClr val="808080"/>
                </a:solidFill>
                <a:effectLst/>
                <a:uLnTx/>
                <a:uFillTx/>
                <a:latin typeface="微软雅黑" panose="020B0503020204020204" pitchFamily="34" charset="-122"/>
                <a:ea typeface="微软雅黑" panose="020B0503020204020204" pitchFamily="34" charset="-122"/>
                <a:cs typeface="+mn-cs"/>
              </a:rPr>
              <a:t>4</a:t>
            </a:r>
            <a:r>
              <a:rPr kumimoji="0" lang="zh-CN" altLang="en-US" sz="2000" b="0" i="1"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 </a:t>
            </a:r>
            <a:r>
              <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rPr>
              <a:t>云销售后续运维</a:t>
            </a:r>
            <a:endParaRPr kumimoji="0" lang="zh-CN" altLang="en-US" sz="2000" b="0" i="0" u="none" strike="noStrike" kern="0" cap="none" spc="0" normalizeH="0" baseline="0" noProof="0" dirty="0" smtClean="0">
              <a:ln>
                <a:noFill/>
              </a:ln>
              <a:solidFill>
                <a:srgbClr val="808080"/>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2188" y="5613400"/>
            <a:ext cx="6969125" cy="1200150"/>
          </a:xfrm>
          <a:prstGeom prst="rect">
            <a:avLst/>
          </a:prstGeom>
          <a:noFill/>
          <a:ln>
            <a:solidFill>
              <a:srgbClr val="FFFFFF">
                <a:lumMod val="75000"/>
              </a:srgbClr>
            </a:solidFill>
          </a:ln>
        </p:spPr>
        <p:txBody>
          <a:bodyPr>
            <a:spAutoFit/>
          </a:bodyPr>
          <a:lstStyle/>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4.1 </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云销售运维常见问题分析</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4.2</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云销售运维机制及工作要求</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a:p>
            <a:pPr marL="186055"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4.3</a:t>
            </a:r>
            <a:r>
              <a:rPr kumimoji="0" lang="zh-CN" altLang="en-US"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步骤实施</a:t>
            </a:r>
            <a:endParaRPr kumimoji="0" lang="en-US" altLang="zh-CN" sz="1600"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条款协议"/>
          <p:cNvPicPr>
            <a:picLocks noChangeAspect="1"/>
          </p:cNvPicPr>
          <p:nvPr/>
        </p:nvPicPr>
        <p:blipFill>
          <a:blip r:embed="rId1"/>
          <a:stretch>
            <a:fillRect/>
          </a:stretch>
        </p:blipFill>
        <p:spPr>
          <a:xfrm>
            <a:off x="-66675" y="2463800"/>
            <a:ext cx="9090025" cy="4217988"/>
          </a:xfrm>
          <a:prstGeom prst="rect">
            <a:avLst/>
          </a:prstGeom>
          <a:noFill/>
          <a:ln w="9525">
            <a:noFill/>
          </a:ln>
        </p:spPr>
      </p:pic>
      <p:pic>
        <p:nvPicPr>
          <p:cNvPr id="3" name="图片 2" descr="1.1选号码"/>
          <p:cNvPicPr>
            <a:picLocks noChangeAspect="1"/>
          </p:cNvPicPr>
          <p:nvPr/>
        </p:nvPicPr>
        <p:blipFill>
          <a:blip r:embed="rId2"/>
          <a:stretch>
            <a:fillRect/>
          </a:stretch>
        </p:blipFill>
        <p:spPr>
          <a:xfrm>
            <a:off x="176213" y="2493963"/>
            <a:ext cx="8605837" cy="4073525"/>
          </a:xfrm>
          <a:prstGeom prst="rect">
            <a:avLst/>
          </a:prstGeom>
          <a:noFill/>
          <a:ln w="9525">
            <a:noFill/>
          </a:ln>
        </p:spPr>
      </p:pic>
      <p:pic>
        <p:nvPicPr>
          <p:cNvPr id="4" name="图片 3" descr="1.3预占成功"/>
          <p:cNvPicPr>
            <a:picLocks noChangeAspect="1"/>
          </p:cNvPicPr>
          <p:nvPr/>
        </p:nvPicPr>
        <p:blipFill>
          <a:blip r:embed="rId3"/>
          <a:stretch>
            <a:fillRect/>
          </a:stretch>
        </p:blipFill>
        <p:spPr>
          <a:xfrm>
            <a:off x="117475" y="2814638"/>
            <a:ext cx="8602663" cy="3013075"/>
          </a:xfrm>
          <a:prstGeom prst="rect">
            <a:avLst/>
          </a:prstGeom>
          <a:noFill/>
          <a:ln w="9525">
            <a:noFill/>
          </a:ln>
        </p:spPr>
      </p:pic>
      <p:pic>
        <p:nvPicPr>
          <p:cNvPr id="5" name="图片 4" descr="D:\My work\云销售\演示\1.2号码预占.png1.2号码预占"/>
          <p:cNvPicPr>
            <a:picLocks noChangeAspect="1"/>
          </p:cNvPicPr>
          <p:nvPr/>
        </p:nvPicPr>
        <p:blipFill>
          <a:blip r:embed="rId4"/>
          <a:stretch>
            <a:fillRect/>
          </a:stretch>
        </p:blipFill>
        <p:spPr>
          <a:xfrm>
            <a:off x="117475" y="2609850"/>
            <a:ext cx="8696325" cy="3948113"/>
          </a:xfrm>
          <a:prstGeom prst="rect">
            <a:avLst/>
          </a:prstGeom>
          <a:noFill/>
          <a:ln w="9525">
            <a:noFill/>
          </a:ln>
        </p:spPr>
      </p:pic>
      <p:pic>
        <p:nvPicPr>
          <p:cNvPr id="6" name="图片 5" descr="2.1选资费"/>
          <p:cNvPicPr>
            <a:picLocks noChangeAspect="1"/>
          </p:cNvPicPr>
          <p:nvPr/>
        </p:nvPicPr>
        <p:blipFill>
          <a:blip r:embed="rId5"/>
          <a:stretch>
            <a:fillRect/>
          </a:stretch>
        </p:blipFill>
        <p:spPr>
          <a:xfrm>
            <a:off x="215900" y="2493963"/>
            <a:ext cx="8499475" cy="3878262"/>
          </a:xfrm>
          <a:prstGeom prst="rect">
            <a:avLst/>
          </a:prstGeom>
          <a:noFill/>
          <a:ln w="9525">
            <a:noFill/>
          </a:ln>
        </p:spPr>
      </p:pic>
      <p:pic>
        <p:nvPicPr>
          <p:cNvPr id="7" name="图片 6" descr="2.2套餐"/>
          <p:cNvPicPr>
            <a:picLocks noChangeAspect="1"/>
          </p:cNvPicPr>
          <p:nvPr/>
        </p:nvPicPr>
        <p:blipFill>
          <a:blip r:embed="rId6"/>
          <a:stretch>
            <a:fillRect/>
          </a:stretch>
        </p:blipFill>
        <p:spPr>
          <a:xfrm>
            <a:off x="2047875" y="2493963"/>
            <a:ext cx="4705350" cy="3751262"/>
          </a:xfrm>
          <a:prstGeom prst="rect">
            <a:avLst/>
          </a:prstGeom>
          <a:noFill/>
          <a:ln w="9525">
            <a:noFill/>
          </a:ln>
        </p:spPr>
      </p:pic>
      <p:pic>
        <p:nvPicPr>
          <p:cNvPr id="8" name="图片 7" descr="3读取身份证"/>
          <p:cNvPicPr>
            <a:picLocks noChangeAspect="1"/>
          </p:cNvPicPr>
          <p:nvPr/>
        </p:nvPicPr>
        <p:blipFill>
          <a:blip r:embed="rId7"/>
          <a:stretch>
            <a:fillRect/>
          </a:stretch>
        </p:blipFill>
        <p:spPr>
          <a:xfrm>
            <a:off x="-26987" y="2598738"/>
            <a:ext cx="8809037" cy="4143375"/>
          </a:xfrm>
          <a:prstGeom prst="rect">
            <a:avLst/>
          </a:prstGeom>
          <a:noFill/>
          <a:ln w="9525">
            <a:noFill/>
          </a:ln>
        </p:spPr>
      </p:pic>
      <p:pic>
        <p:nvPicPr>
          <p:cNvPr id="9" name="图片 8" descr="4.意向订单"/>
          <p:cNvPicPr>
            <a:picLocks noChangeAspect="1"/>
          </p:cNvPicPr>
          <p:nvPr/>
        </p:nvPicPr>
        <p:blipFill>
          <a:blip r:embed="rId8"/>
          <a:stretch>
            <a:fillRect/>
          </a:stretch>
        </p:blipFill>
        <p:spPr>
          <a:xfrm>
            <a:off x="-66675" y="2493963"/>
            <a:ext cx="8969375" cy="3897312"/>
          </a:xfrm>
          <a:prstGeom prst="rect">
            <a:avLst/>
          </a:prstGeom>
          <a:noFill/>
          <a:ln w="9525">
            <a:noFill/>
          </a:ln>
        </p:spPr>
      </p:pic>
      <p:pic>
        <p:nvPicPr>
          <p:cNvPr id="10" name="图片 9" descr="5.费用获取"/>
          <p:cNvPicPr>
            <a:picLocks noChangeAspect="1"/>
          </p:cNvPicPr>
          <p:nvPr/>
        </p:nvPicPr>
        <p:blipFill>
          <a:blip r:embed="rId9"/>
          <a:stretch>
            <a:fillRect/>
          </a:stretch>
        </p:blipFill>
        <p:spPr>
          <a:xfrm>
            <a:off x="-66675" y="2619375"/>
            <a:ext cx="9247188" cy="3189288"/>
          </a:xfrm>
          <a:prstGeom prst="rect">
            <a:avLst/>
          </a:prstGeom>
          <a:noFill/>
          <a:ln w="9525">
            <a:noFill/>
          </a:ln>
        </p:spPr>
      </p:pic>
      <p:pic>
        <p:nvPicPr>
          <p:cNvPr id="11" name="图片 10" descr="D:\My work\云销售\演示\7一键写卡.png7一键写卡"/>
          <p:cNvPicPr>
            <a:picLocks noChangeAspect="1"/>
          </p:cNvPicPr>
          <p:nvPr/>
        </p:nvPicPr>
        <p:blipFill>
          <a:blip r:embed="rId10"/>
          <a:stretch>
            <a:fillRect/>
          </a:stretch>
        </p:blipFill>
        <p:spPr>
          <a:xfrm>
            <a:off x="-38100" y="2814638"/>
            <a:ext cx="8943975" cy="1276350"/>
          </a:xfrm>
          <a:prstGeom prst="rect">
            <a:avLst/>
          </a:prstGeom>
          <a:noFill/>
          <a:ln w="9525">
            <a:noFill/>
          </a:ln>
        </p:spPr>
      </p:pic>
      <p:sp>
        <p:nvSpPr>
          <p:cNvPr id="12" name="标题 1"/>
          <p:cNvSpPr txBox="1"/>
          <p:nvPr/>
        </p:nvSpPr>
        <p:spPr bwMode="auto">
          <a:xfrm>
            <a:off x="1116013" y="549275"/>
            <a:ext cx="82296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a:solidFill>
                  <a:srgbClr val="716F71"/>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云销售系统介绍</a:t>
            </a:r>
            <a:r>
              <a:rPr kumimoji="1" lang="en-US" altLang="zh-CN"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|PC</a:t>
            </a:r>
            <a:r>
              <a:rPr kumimoji="1" lang="zh-CN" altLang="en-US" sz="2000" b="1" i="0" u="none" strike="noStrike" kern="1200" cap="none" spc="0" normalizeH="0" baseline="0" noProof="0" smtClean="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端</a:t>
            </a:r>
            <a:endParaRPr kumimoji="1"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6396" name="矩形 1"/>
          <p:cNvSpPr/>
          <p:nvPr/>
        </p:nvSpPr>
        <p:spPr>
          <a:xfrm>
            <a:off x="276225" y="1239838"/>
            <a:ext cx="2447925" cy="369887"/>
          </a:xfrm>
          <a:prstGeom prst="rect">
            <a:avLst/>
          </a:prstGeom>
          <a:noFill/>
          <a:ln w="9525">
            <a:noFill/>
          </a:ln>
        </p:spPr>
        <p:txBody>
          <a:bodyPr anchor="t">
            <a:spAutoFit/>
          </a:bodyPr>
          <a:lstStyle/>
          <a:p>
            <a:pPr lvl="0" indent="0" eaLnBrk="1" hangingPunct="1"/>
            <a:r>
              <a:rPr lang="en-US" altLang="zh-CN" sz="1800" dirty="0">
                <a:solidFill>
                  <a:srgbClr val="000000"/>
                </a:solidFill>
                <a:latin typeface="微软雅黑" panose="020B0503020204020204" pitchFamily="34" charset="-122"/>
                <a:ea typeface="微软雅黑" panose="020B0503020204020204" pitchFamily="34" charset="-122"/>
              </a:rPr>
              <a:t>4G</a:t>
            </a:r>
            <a:r>
              <a:rPr lang="zh-CN" altLang="en-US" sz="1800" dirty="0">
                <a:solidFill>
                  <a:srgbClr val="000000"/>
                </a:solidFill>
                <a:latin typeface="微软雅黑" panose="020B0503020204020204" pitchFamily="34" charset="-122"/>
                <a:ea typeface="微软雅黑" panose="020B0503020204020204" pitchFamily="34" charset="-122"/>
              </a:rPr>
              <a:t>销售流程介绍</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14" name="AutoShape 2"/>
          <p:cNvSpPr>
            <a:spLocks noChangeArrowheads="1"/>
          </p:cNvSpPr>
          <p:nvPr/>
        </p:nvSpPr>
        <p:spPr bwMode="auto">
          <a:xfrm>
            <a:off x="1766888" y="1692275"/>
            <a:ext cx="1362075" cy="711200"/>
          </a:xfrm>
          <a:prstGeom prst="chevron">
            <a:avLst>
              <a:gd name="adj" fmla="val 16468"/>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选号</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 name="AutoShape 3"/>
          <p:cNvSpPr>
            <a:spLocks noChangeArrowheads="1"/>
          </p:cNvSpPr>
          <p:nvPr/>
        </p:nvSpPr>
        <p:spPr bwMode="auto">
          <a:xfrm>
            <a:off x="349250" y="1692275"/>
            <a:ext cx="1360488" cy="711200"/>
          </a:xfrm>
          <a:prstGeom prst="homePlate">
            <a:avLst>
              <a:gd name="adj" fmla="val 16189"/>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身份证实名验证</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 name="AutoShape 4"/>
          <p:cNvSpPr>
            <a:spLocks noChangeArrowheads="1"/>
          </p:cNvSpPr>
          <p:nvPr/>
        </p:nvSpPr>
        <p:spPr bwMode="auto">
          <a:xfrm>
            <a:off x="3186113" y="1692275"/>
            <a:ext cx="1431925" cy="711200"/>
          </a:xfrm>
          <a:prstGeom prst="chevron">
            <a:avLst>
              <a:gd name="adj" fmla="val 16456"/>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选资费、活动、终端</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 name="AutoShape 5"/>
          <p:cNvSpPr>
            <a:spLocks noChangeArrowheads="1"/>
          </p:cNvSpPr>
          <p:nvPr/>
        </p:nvSpPr>
        <p:spPr bwMode="auto">
          <a:xfrm>
            <a:off x="4673600" y="1701800"/>
            <a:ext cx="1362075" cy="711200"/>
          </a:xfrm>
          <a:prstGeom prst="chevron">
            <a:avLst>
              <a:gd name="adj" fmla="val 16468"/>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免填单打印</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401" name="Rectangle 21"/>
          <p:cNvSpPr/>
          <p:nvPr/>
        </p:nvSpPr>
        <p:spPr>
          <a:xfrm>
            <a:off x="452438" y="1590675"/>
            <a:ext cx="225425" cy="225425"/>
          </a:xfrm>
          <a:prstGeom prst="rect">
            <a:avLst/>
          </a:prstGeom>
          <a:solidFill>
            <a:srgbClr val="FFC000"/>
          </a:solidFill>
          <a:ln w="6350">
            <a:noFill/>
          </a:ln>
        </p:spPr>
        <p:txBody>
          <a:bodyPr lIns="0" tIns="0" rIns="0" bIns="0" anchor="ctr" anchorCtr="1"/>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1</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6402" name="Rectangle 22"/>
          <p:cNvSpPr/>
          <p:nvPr/>
        </p:nvSpPr>
        <p:spPr>
          <a:xfrm>
            <a:off x="1884363" y="1590675"/>
            <a:ext cx="225425" cy="225425"/>
          </a:xfrm>
          <a:prstGeom prst="rect">
            <a:avLst/>
          </a:prstGeom>
          <a:solidFill>
            <a:srgbClr val="FFC000"/>
          </a:solidFill>
          <a:ln w="6350">
            <a:noFill/>
          </a:ln>
        </p:spPr>
        <p:txBody>
          <a:bodyPr lIns="0" tIns="0" rIns="0" bIns="0" anchor="ctr" anchorCtr="1"/>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2</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6403" name="Rectangle 23"/>
          <p:cNvSpPr/>
          <p:nvPr/>
        </p:nvSpPr>
        <p:spPr>
          <a:xfrm>
            <a:off x="3387725" y="1590675"/>
            <a:ext cx="225425" cy="225425"/>
          </a:xfrm>
          <a:prstGeom prst="rect">
            <a:avLst/>
          </a:prstGeom>
          <a:solidFill>
            <a:srgbClr val="FFC000"/>
          </a:solidFill>
          <a:ln w="6350">
            <a:noFill/>
          </a:ln>
        </p:spPr>
        <p:txBody>
          <a:bodyPr lIns="0" tIns="0" rIns="0" bIns="0" anchor="ctr" anchorCtr="1"/>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3</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6404" name="Rectangle 24"/>
          <p:cNvSpPr/>
          <p:nvPr/>
        </p:nvSpPr>
        <p:spPr>
          <a:xfrm>
            <a:off x="4819650" y="1590675"/>
            <a:ext cx="225425" cy="225425"/>
          </a:xfrm>
          <a:prstGeom prst="rect">
            <a:avLst/>
          </a:prstGeom>
          <a:solidFill>
            <a:srgbClr val="FFC000"/>
          </a:solidFill>
          <a:ln w="6350">
            <a:noFill/>
          </a:ln>
        </p:spPr>
        <p:txBody>
          <a:bodyPr lIns="0" tIns="0" rIns="0" bIns="0" anchor="ctr" anchorCtr="1"/>
          <a:lstStyle/>
          <a:p>
            <a:pPr lvl="0" indent="0" algn="ctr" eaLnBrk="1" hangingPunct="1"/>
            <a:r>
              <a:rPr lang="zh-CN" altLang="en-US" sz="1400" dirty="0">
                <a:solidFill>
                  <a:srgbClr val="000000"/>
                </a:solidFill>
                <a:latin typeface="微软雅黑" panose="020B0503020204020204" pitchFamily="34" charset="-122"/>
                <a:ea typeface="微软雅黑" panose="020B0503020204020204" pitchFamily="34" charset="-122"/>
              </a:rPr>
              <a:t>4</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2" name="AutoShape 5"/>
          <p:cNvSpPr>
            <a:spLocks noChangeArrowheads="1"/>
          </p:cNvSpPr>
          <p:nvPr/>
        </p:nvSpPr>
        <p:spPr bwMode="auto">
          <a:xfrm>
            <a:off x="6092825" y="1701800"/>
            <a:ext cx="1362075" cy="711200"/>
          </a:xfrm>
          <a:prstGeom prst="chevron">
            <a:avLst>
              <a:gd name="adj" fmla="val 16468"/>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收费、打印发票</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AutoShape 5"/>
          <p:cNvSpPr>
            <a:spLocks noChangeArrowheads="1"/>
          </p:cNvSpPr>
          <p:nvPr/>
        </p:nvSpPr>
        <p:spPr bwMode="auto">
          <a:xfrm>
            <a:off x="7512050" y="1701800"/>
            <a:ext cx="1362075" cy="711200"/>
          </a:xfrm>
          <a:prstGeom prst="chevron">
            <a:avLst>
              <a:gd name="adj" fmla="val 16468"/>
            </a:avLst>
          </a:prstGeom>
          <a:solidFill>
            <a:srgbClr val="00B0F0"/>
          </a:solidFill>
          <a:ln w="6350">
            <a:noFill/>
            <a:miter lim="800000"/>
          </a:ln>
          <a:effectLst/>
        </p:spPr>
        <p:txBody>
          <a:bodyPr lIns="90000" tIns="46800" rIns="90000" bIns="46800"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写卡</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407" name="Rectangle 24"/>
          <p:cNvSpPr/>
          <p:nvPr/>
        </p:nvSpPr>
        <p:spPr>
          <a:xfrm>
            <a:off x="6251575" y="1590675"/>
            <a:ext cx="225425" cy="225425"/>
          </a:xfrm>
          <a:prstGeom prst="rect">
            <a:avLst/>
          </a:prstGeom>
          <a:solidFill>
            <a:srgbClr val="FFC000"/>
          </a:solidFill>
          <a:ln w="6350">
            <a:noFill/>
          </a:ln>
        </p:spPr>
        <p:txBody>
          <a:bodyPr lIns="0" tIns="0" rIns="0" bIns="0" anchor="ctr" anchorCtr="1"/>
          <a:lstStyle/>
          <a:p>
            <a:pPr lvl="0" indent="0" algn="ctr" eaLnBrk="1" hangingPunct="1"/>
            <a:r>
              <a:rPr lang="en-US" altLang="zh-CN" sz="1400" dirty="0">
                <a:solidFill>
                  <a:srgbClr val="000000"/>
                </a:solidFill>
                <a:latin typeface="微软雅黑" panose="020B0503020204020204" pitchFamily="34" charset="-122"/>
                <a:ea typeface="微软雅黑" panose="020B0503020204020204" pitchFamily="34" charset="-122"/>
              </a:rPr>
              <a:t>5</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16408" name="Rectangle 24"/>
          <p:cNvSpPr/>
          <p:nvPr/>
        </p:nvSpPr>
        <p:spPr>
          <a:xfrm>
            <a:off x="7613650" y="1590675"/>
            <a:ext cx="225425" cy="225425"/>
          </a:xfrm>
          <a:prstGeom prst="rect">
            <a:avLst/>
          </a:prstGeom>
          <a:solidFill>
            <a:srgbClr val="FFC000"/>
          </a:solidFill>
          <a:ln w="6350">
            <a:noFill/>
          </a:ln>
        </p:spPr>
        <p:txBody>
          <a:bodyPr lIns="0" tIns="0" rIns="0" bIns="0" anchor="ctr" anchorCtr="1"/>
          <a:lstStyle/>
          <a:p>
            <a:pPr lvl="0" indent="0" algn="ctr" eaLnBrk="1" hangingPunct="1"/>
            <a:r>
              <a:rPr lang="en-US" altLang="zh-CN" sz="1400" dirty="0">
                <a:solidFill>
                  <a:srgbClr val="000000"/>
                </a:solidFill>
                <a:latin typeface="微软雅黑" panose="020B0503020204020204" pitchFamily="34" charset="-122"/>
                <a:ea typeface="微软雅黑" panose="020B0503020204020204" pitchFamily="34" charset="-122"/>
              </a:rPr>
              <a:t>6</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1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1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1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10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1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MH" val="20160326101921"/>
  <p:tag name="MH_LIBRARY" val="CONTENTS"/>
  <p:tag name="MH_AUTOCOLOR" val="TRUE"/>
  <p:tag name="ID" val="545279"/>
  <p:tag name="MH_TYPE" val="CONTENTS_SECTION"/>
</p:tagLst>
</file>

<file path=ppt/tags/tag2.xml><?xml version="1.0" encoding="utf-8"?>
<p:tagLst xmlns:p="http://schemas.openxmlformats.org/presentationml/2006/main">
  <p:tag name="MH" val="20160326101921"/>
  <p:tag name="MH_LIBRARY" val="CONTENTS"/>
  <p:tag name="MH_AUTOCOLOR" val="TRUE"/>
  <p:tag name="ID" val="545279"/>
  <p:tag name="MH_TYPE" val="CONTENTS_SECTION"/>
</p:tagLst>
</file>

<file path=ppt/tags/tag3.xml><?xml version="1.0" encoding="utf-8"?>
<p:tagLst xmlns:p="http://schemas.openxmlformats.org/presentationml/2006/main">
  <p:tag name="MH" val="20160326101921"/>
  <p:tag name="MH_LIBRARY" val="CONTENTS"/>
  <p:tag name="MH_AUTOCOLOR" val="TRUE"/>
  <p:tag name="ID" val="545279"/>
  <p:tag name="MH_TYPE" val="CONTENTS_SECTION"/>
</p:tagLst>
</file>

<file path=ppt/tags/tag4.xml><?xml version="1.0" encoding="utf-8"?>
<p:tagLst xmlns:p="http://schemas.openxmlformats.org/presentationml/2006/main">
  <p:tag name="MH" val="20160326101921"/>
  <p:tag name="MH_LIBRARY" val="CONTENTS"/>
  <p:tag name="MH_AUTOCOLOR" val="TRUE"/>
  <p:tag name="ID" val="545279"/>
  <p:tag name="MH_TYPE" val="CONTENTS_SECTION"/>
</p:tagLst>
</file>

<file path=ppt/tags/tag5.xml><?xml version="1.0" encoding="utf-8"?>
<p:tagLst xmlns:p="http://schemas.openxmlformats.org/presentationml/2006/main">
  <p:tag name="MH" val="20160326101921"/>
  <p:tag name="MH_LIBRARY" val="CONTENTS"/>
  <p:tag name="MH_AUTOCOLOR" val="TRUE"/>
  <p:tag name="ID" val="545279"/>
  <p:tag name="MH_TYPE" val="CONTENTS_SECTION"/>
</p:tagLst>
</file>

<file path=ppt/tags/tag6.xml><?xml version="1.0" encoding="utf-8"?>
<p:tagLst xmlns:p="http://schemas.openxmlformats.org/presentationml/2006/main">
  <p:tag name="MH" val="20160326101921"/>
  <p:tag name="MH_LIBRARY" val="CONTENTS"/>
  <p:tag name="MH_AUTOCOLOR" val="TRUE"/>
  <p:tag name="ID" val="545279"/>
  <p:tag name="MH_TYPE" val="CONTENTS_SECTION"/>
</p:tagLst>
</file>

<file path=ppt/tags/tag7.xml><?xml version="1.0" encoding="utf-8"?>
<p:tagLst xmlns:p="http://schemas.openxmlformats.org/presentationml/2006/main">
  <p:tag name="MH" val="20160326101921"/>
  <p:tag name="MH_LIBRARY" val="CONTENTS"/>
  <p:tag name="MH_AUTOCOLOR" val="TRUE"/>
  <p:tag name="ID" val="545279"/>
  <p:tag name="MH_TYPE" val="CONTENTS_SECTION"/>
</p:tagLst>
</file>

<file path=ppt/theme/theme1.xml><?xml version="1.0" encoding="utf-8"?>
<a:theme xmlns:a="http://schemas.openxmlformats.org/drawingml/2006/main" name="07年客服工作规划思路">
  <a:themeElements>
    <a:clrScheme name="07年客服工作规划思路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07年客服工作规划思路">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0000"/>
        </a:solidFill>
        <a:ln w="38100" cap="flat" cmpd="sng" algn="ctr">
          <a:noFill/>
          <a:prstDash val="solid"/>
          <a:round/>
          <a:headEnd type="none" w="med" len="med"/>
          <a:tailEnd type="none" w="med" len="med"/>
        </a:ln>
        <a:effectLst>
          <a:prstShdw prst="shdw17" dist="17961" dir="2700000">
            <a:srgbClr val="CC0000">
              <a:gamma/>
              <a:shade val="60000"/>
              <a:invGamma/>
            </a:srgbClr>
          </a:prstShdw>
        </a:effectLst>
      </a:spPr>
      <a:bodyPr vert="horz" wrap="none" lIns="0" tIns="0" rIns="0" bIns="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600" b="1" i="0" u="none" strike="noStrike" cap="none" normalizeH="0" baseline="0" smtClean="0">
            <a:ln>
              <a:noFill/>
            </a:ln>
            <a:solidFill>
              <a:schemeClr val="bg1"/>
            </a:solidFill>
            <a:effectLst/>
            <a:latin typeface="宋体" panose="02010600030101010101" pitchFamily="2" charset="-122"/>
            <a:ea typeface="宋体" panose="02010600030101010101" pitchFamily="2" charset="-122"/>
          </a:defRPr>
        </a:defPPr>
      </a:lstStyle>
    </a:spDef>
    <a:lnDef>
      <a:spPr bwMode="auto">
        <a:solidFill>
          <a:srgbClr val="CC0000"/>
        </a:solidFill>
        <a:ln w="15875" cap="flat" cmpd="sng" algn="ctr">
          <a:solidFill>
            <a:schemeClr val="tx1"/>
          </a:solidFill>
          <a:prstDash val="solid"/>
          <a:round/>
          <a:headEnd type="none" w="med" len="med"/>
          <a:tailEnd type="none" w="med" len="med"/>
        </a:ln>
        <a:effectLst>
          <a:prstShdw prst="shdw17" dist="17961" dir="2700000">
            <a:schemeClr val="bg1"/>
          </a:prstShdw>
        </a:effectLst>
      </a:spPr>
      <a:bodyPr/>
      <a:lstStyle/>
    </a:lnDef>
  </a:objectDefaults>
  <a:extraClrSchemeLst>
    <a:extraClrScheme>
      <a:clrScheme name="07年客服工作规划思路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07年客服工作规划思路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07年客服工作规划思路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07年客服工作规划思路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07年客服工作规划思路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07年客服工作规划思路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07年客服工作规划思路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07年客服工作规划思路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07年客服工作规划思路">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07年客服工作规划思路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07年客服工作规划思路">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9891</Words>
  <Application>WPS 演示</Application>
  <PresentationFormat>全屏显示(4:3)</PresentationFormat>
  <Paragraphs>1721</Paragraphs>
  <Slides>66</Slides>
  <Notes>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66</vt:i4>
      </vt:variant>
    </vt:vector>
  </HeadingPairs>
  <TitlesOfParts>
    <vt:vector size="89" baseType="lpstr">
      <vt:lpstr>Arial</vt:lpstr>
      <vt:lpstr>宋体</vt:lpstr>
      <vt:lpstr>Wingdings</vt:lpstr>
      <vt:lpstr>微软雅黑</vt:lpstr>
      <vt:lpstr>Times New Roman</vt:lpstr>
      <vt:lpstr>Arial</vt:lpstr>
      <vt:lpstr>黑体</vt:lpstr>
      <vt:lpstr>Tahoma</vt:lpstr>
      <vt:lpstr>华文中宋</vt:lpstr>
      <vt:lpstr>Calibri</vt:lpstr>
      <vt:lpstr>Franklin Gothic Book</vt:lpstr>
      <vt:lpstr>Gill Sans</vt:lpstr>
      <vt:lpstr>ヒラギノ角ゴ ProN W3</vt:lpstr>
      <vt:lpstr>Franklin Gothic Book</vt:lpstr>
      <vt:lpstr>Segoe UI</vt:lpstr>
      <vt:lpstr>MS PGothic</vt:lpstr>
      <vt:lpstr>Segoe UI Light</vt:lpstr>
      <vt:lpstr>华文细黑</vt:lpstr>
      <vt:lpstr>Segoe Light</vt:lpstr>
      <vt:lpstr>Microsoft Sans Serif</vt:lpstr>
      <vt:lpstr>华文新魏</vt:lpstr>
      <vt:lpstr>Segoe Print</vt:lpstr>
      <vt:lpstr>07年客服工作规划思路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云销售运维机制及工作要求—目标运维管理流程</vt:lpstr>
      <vt:lpstr>PowerPoint 演示文稿</vt:lpstr>
      <vt:lpstr>云销售运维常见问题分析</vt:lpstr>
      <vt:lpstr>PowerPoint 演示文稿</vt:lpstr>
    </vt:vector>
  </TitlesOfParts>
  <Company>重庆联通分公司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CN=黄燕(女)/OU=客户服务部/O=CQ.Unicom</dc:creator>
  <cp:lastModifiedBy>许彬</cp:lastModifiedBy>
  <cp:revision>14397</cp:revision>
  <cp:lastPrinted>2015-05-08T08:53:00Z</cp:lastPrinted>
  <dcterms:created xsi:type="dcterms:W3CDTF">2007-07-01T06:27:00Z</dcterms:created>
  <dcterms:modified xsi:type="dcterms:W3CDTF">2017-01-08T08:13:37Z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